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66"/>
  </p:notesMasterIdLst>
  <p:handoutMasterIdLst>
    <p:handoutMasterId r:id="rId67"/>
  </p:handoutMasterIdLst>
  <p:sldIdLst>
    <p:sldId id="304" r:id="rId2"/>
    <p:sldId id="295" r:id="rId3"/>
    <p:sldId id="284" r:id="rId4"/>
    <p:sldId id="326" r:id="rId5"/>
    <p:sldId id="259" r:id="rId6"/>
    <p:sldId id="312" r:id="rId7"/>
    <p:sldId id="306" r:id="rId8"/>
    <p:sldId id="307" r:id="rId9"/>
    <p:sldId id="298" r:id="rId10"/>
    <p:sldId id="335" r:id="rId11"/>
    <p:sldId id="336" r:id="rId12"/>
    <p:sldId id="337" r:id="rId13"/>
    <p:sldId id="338" r:id="rId14"/>
    <p:sldId id="313" r:id="rId15"/>
    <p:sldId id="315" r:id="rId16"/>
    <p:sldId id="316" r:id="rId17"/>
    <p:sldId id="308" r:id="rId18"/>
    <p:sldId id="264" r:id="rId19"/>
    <p:sldId id="265" r:id="rId20"/>
    <p:sldId id="267" r:id="rId21"/>
    <p:sldId id="268" r:id="rId22"/>
    <p:sldId id="269" r:id="rId23"/>
    <p:sldId id="300" r:id="rId24"/>
    <p:sldId id="317" r:id="rId25"/>
    <p:sldId id="319" r:id="rId26"/>
    <p:sldId id="318" r:id="rId27"/>
    <p:sldId id="325" r:id="rId28"/>
    <p:sldId id="330" r:id="rId29"/>
    <p:sldId id="328" r:id="rId30"/>
    <p:sldId id="270" r:id="rId31"/>
    <p:sldId id="272" r:id="rId32"/>
    <p:sldId id="271" r:id="rId33"/>
    <p:sldId id="273" r:id="rId34"/>
    <p:sldId id="322" r:id="rId35"/>
    <p:sldId id="321" r:id="rId36"/>
    <p:sldId id="274" r:id="rId37"/>
    <p:sldId id="331" r:id="rId38"/>
    <p:sldId id="290" r:id="rId39"/>
    <p:sldId id="291" r:id="rId40"/>
    <p:sldId id="262" r:id="rId41"/>
    <p:sldId id="320" r:id="rId42"/>
    <p:sldId id="263" r:id="rId43"/>
    <p:sldId id="324" r:id="rId44"/>
    <p:sldId id="275" r:id="rId45"/>
    <p:sldId id="292" r:id="rId46"/>
    <p:sldId id="332" r:id="rId47"/>
    <p:sldId id="333" r:id="rId48"/>
    <p:sldId id="334" r:id="rId49"/>
    <p:sldId id="323" r:id="rId50"/>
    <p:sldId id="305" r:id="rId51"/>
    <p:sldId id="276" r:id="rId52"/>
    <p:sldId id="277" r:id="rId53"/>
    <p:sldId id="278" r:id="rId54"/>
    <p:sldId id="279" r:id="rId55"/>
    <p:sldId id="280" r:id="rId56"/>
    <p:sldId id="293" r:id="rId57"/>
    <p:sldId id="282" r:id="rId58"/>
    <p:sldId id="285" r:id="rId59"/>
    <p:sldId id="286" r:id="rId60"/>
    <p:sldId id="287" r:id="rId61"/>
    <p:sldId id="288" r:id="rId62"/>
    <p:sldId id="289" r:id="rId63"/>
    <p:sldId id="309" r:id="rId64"/>
    <p:sldId id="310" r:id="rId65"/>
  </p:sldIdLst>
  <p:sldSz cx="9144000" cy="6858000" type="screen4x3"/>
  <p:notesSz cx="6781800" cy="99187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4" autoAdjust="0"/>
    <p:restoredTop sz="90829" autoAdjust="0"/>
  </p:normalViewPr>
  <p:slideViewPr>
    <p:cSldViewPr snapToGrid="0">
      <p:cViewPr varScale="1">
        <p:scale>
          <a:sx n="105" d="100"/>
          <a:sy n="105" d="100"/>
        </p:scale>
        <p:origin x="-17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37.xml"/><Relationship Id="rId13" Type="http://schemas.openxmlformats.org/officeDocument/2006/relationships/slide" Target="slides/slide64.xml"/><Relationship Id="rId3" Type="http://schemas.openxmlformats.org/officeDocument/2006/relationships/slide" Target="slides/slide6.xml"/><Relationship Id="rId7" Type="http://schemas.openxmlformats.org/officeDocument/2006/relationships/slide" Target="slides/slide29.xml"/><Relationship Id="rId12" Type="http://schemas.openxmlformats.org/officeDocument/2006/relationships/slide" Target="slides/slide63.xml"/><Relationship Id="rId2" Type="http://schemas.openxmlformats.org/officeDocument/2006/relationships/slide" Target="slides/slide4.xml"/><Relationship Id="rId1" Type="http://schemas.openxmlformats.org/officeDocument/2006/relationships/slide" Target="slides/slide1.xml"/><Relationship Id="rId6" Type="http://schemas.openxmlformats.org/officeDocument/2006/relationships/slide" Target="slides/slide27.xml"/><Relationship Id="rId11" Type="http://schemas.openxmlformats.org/officeDocument/2006/relationships/slide" Target="slides/slide50.xml"/><Relationship Id="rId5" Type="http://schemas.openxmlformats.org/officeDocument/2006/relationships/slide" Target="slides/slide17.xml"/><Relationship Id="rId10" Type="http://schemas.openxmlformats.org/officeDocument/2006/relationships/slide" Target="slides/slide49.xml"/><Relationship Id="rId4" Type="http://schemas.openxmlformats.org/officeDocument/2006/relationships/slide" Target="slides/slide16.xml"/><Relationship Id="rId9" Type="http://schemas.openxmlformats.org/officeDocument/2006/relationships/slide" Target="slides/slide4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9FE0D4F3-9878-431E-9B95-9501ADD9739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1700"/>
            <a:ext cx="4972050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8F213A6-0E98-44AD-9055-393DAD7209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34938" y="1905000"/>
            <a:ext cx="9009062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l-GR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</p:grpSp>
      <p:sp>
        <p:nvSpPr>
          <p:cNvPr id="317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2954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</a:t>
            </a:r>
          </a:p>
        </p:txBody>
      </p:sp>
      <p:sp>
        <p:nvSpPr>
          <p:cNvPr id="3175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72456DF-65A6-4327-BB49-005B13C1D35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BAC7D-E009-4E4A-8046-51BF768683B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004050" y="152400"/>
            <a:ext cx="1951038" cy="5980113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50938" y="152400"/>
            <a:ext cx="5700712" cy="5980113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C0F85-299D-4F47-BCDD-71DFEAF437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A5E16-0CD1-4DC2-B1BB-EE8A16E68B2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B1098-A0A8-476E-83BA-2124FDDE9B5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343D5-EC70-46D7-BF69-FF09728AB34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00737-6DAA-4BC1-A281-49BB46CFF0C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592FE-801E-4553-8E58-E99975CEC5E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99902-1C6C-4AAC-A7C6-ACA131D880D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E559D-CCCC-4EDE-B559-21F0C1D669E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70640-C32C-47D4-9D90-3602416C5E2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ChangeArrowheads="1"/>
          </p:cNvSpPr>
          <p:nvPr/>
        </p:nvSpPr>
        <p:spPr bwMode="ltGray">
          <a:xfrm>
            <a:off x="417513" y="579438"/>
            <a:ext cx="438150" cy="4746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l-GR"/>
          </a:p>
        </p:txBody>
      </p:sp>
      <p:sp>
        <p:nvSpPr>
          <p:cNvPr id="30723" name="Rectangle 1027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l-GR"/>
          </a:p>
        </p:txBody>
      </p:sp>
      <p:sp>
        <p:nvSpPr>
          <p:cNvPr id="30724" name="Rectangle 1028"/>
          <p:cNvSpPr>
            <a:spLocks noChangeArrowheads="1"/>
          </p:cNvSpPr>
          <p:nvPr/>
        </p:nvSpPr>
        <p:spPr bwMode="ltGray">
          <a:xfrm>
            <a:off x="541338" y="1001713"/>
            <a:ext cx="422275" cy="47466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l-GR"/>
          </a:p>
        </p:txBody>
      </p:sp>
      <p:sp>
        <p:nvSpPr>
          <p:cNvPr id="30725" name="Rectangle 1029"/>
          <p:cNvSpPr>
            <a:spLocks noChangeArrowheads="1"/>
          </p:cNvSpPr>
          <p:nvPr/>
        </p:nvSpPr>
        <p:spPr bwMode="ltGray">
          <a:xfrm>
            <a:off x="911225" y="1001713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l-GR"/>
          </a:p>
        </p:txBody>
      </p:sp>
      <p:sp>
        <p:nvSpPr>
          <p:cNvPr id="30726" name="Rectangle 1030"/>
          <p:cNvSpPr>
            <a:spLocks noChangeArrowheads="1"/>
          </p:cNvSpPr>
          <p:nvPr/>
        </p:nvSpPr>
        <p:spPr bwMode="ltGray">
          <a:xfrm>
            <a:off x="127000" y="928688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l-GR"/>
          </a:p>
        </p:txBody>
      </p:sp>
      <p:sp>
        <p:nvSpPr>
          <p:cNvPr id="30727" name="Rectangle 1031"/>
          <p:cNvSpPr>
            <a:spLocks noChangeArrowheads="1"/>
          </p:cNvSpPr>
          <p:nvPr/>
        </p:nvSpPr>
        <p:spPr bwMode="gray">
          <a:xfrm>
            <a:off x="762000" y="471488"/>
            <a:ext cx="31750" cy="10525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l-GR"/>
          </a:p>
        </p:txBody>
      </p:sp>
      <p:sp>
        <p:nvSpPr>
          <p:cNvPr id="30728" name="Rectangle 1032"/>
          <p:cNvSpPr>
            <a:spLocks noChangeArrowheads="1"/>
          </p:cNvSpPr>
          <p:nvPr/>
        </p:nvSpPr>
        <p:spPr bwMode="gray">
          <a:xfrm>
            <a:off x="442913" y="1262063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l-GR"/>
          </a:p>
        </p:txBody>
      </p:sp>
      <p:sp>
        <p:nvSpPr>
          <p:cNvPr id="1033" name="Rectangle 1033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152400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34" name="Rectangle 103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30731" name="Rectangle 10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32" name="Rectangle 10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33" name="Rectangle 10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04F6600-E99C-4A13-A6A5-220C7E09FE4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61728" y="742542"/>
            <a:ext cx="7675563" cy="2209800"/>
          </a:xfrm>
        </p:spPr>
        <p:txBody>
          <a:bodyPr/>
          <a:lstStyle/>
          <a:p>
            <a:pPr algn="ctr" eaLnBrk="1" hangingPunct="1"/>
            <a:r>
              <a:rPr lang="el-GR" sz="4800" b="1" dirty="0" smtClean="0">
                <a:solidFill>
                  <a:srgbClr val="002060"/>
                </a:solidFill>
                <a:latin typeface="Cambria" pitchFamily="18" charset="0"/>
              </a:rPr>
              <a:t>Αλγοριθμική Θεωρία</a:t>
            </a:r>
            <a:r>
              <a:rPr lang="en-US" sz="4800" b="1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l-GR" sz="4800" b="1" dirty="0" smtClean="0">
                <a:solidFill>
                  <a:srgbClr val="002060"/>
                </a:solidFill>
                <a:latin typeface="Cambria" pitchFamily="18" charset="0"/>
              </a:rPr>
              <a:t>Γραφημάτων </a:t>
            </a:r>
            <a:r>
              <a:rPr lang="en-US" sz="2800" dirty="0" smtClean="0">
                <a:solidFill>
                  <a:srgbClr val="009900"/>
                </a:solidFill>
                <a:latin typeface="Cambria" pitchFamily="18" charset="0"/>
              </a:rPr>
              <a:t/>
            </a:r>
            <a:br>
              <a:rPr lang="en-US" sz="2800" dirty="0" smtClean="0">
                <a:solidFill>
                  <a:srgbClr val="009900"/>
                </a:solidFill>
                <a:latin typeface="Cambria" pitchFamily="18" charset="0"/>
              </a:rPr>
            </a:br>
            <a:endParaRPr lang="en-GB" sz="2800" dirty="0" smtClean="0">
              <a:solidFill>
                <a:srgbClr val="009900"/>
              </a:solidFill>
              <a:latin typeface="Cambria" pitchFamily="18" charset="0"/>
            </a:endParaRP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119188" y="3283948"/>
            <a:ext cx="7110412" cy="2743200"/>
          </a:xfrm>
        </p:spPr>
        <p:txBody>
          <a:bodyPr/>
          <a:lstStyle/>
          <a:p>
            <a:pPr algn="r" eaLnBrk="1" hangingPunct="1"/>
            <a:r>
              <a:rPr lang="el-GR" sz="4400" b="1" dirty="0" smtClean="0">
                <a:solidFill>
                  <a:srgbClr val="C00000"/>
                </a:solidFill>
                <a:latin typeface="Garamond" pitchFamily="18" charset="0"/>
              </a:rPr>
              <a:t>Διάλεξη 2</a:t>
            </a:r>
          </a:p>
          <a:p>
            <a:pPr algn="l" eaLnBrk="1" hangingPunct="1"/>
            <a:r>
              <a:rPr lang="el-GR" sz="2800" b="1" dirty="0" smtClean="0">
                <a:solidFill>
                  <a:srgbClr val="C00000"/>
                </a:solidFill>
                <a:latin typeface="Monotype Corsiva" pitchFamily="66" charset="0"/>
              </a:rPr>
              <a:t>Βασικές Έννοιες</a:t>
            </a:r>
          </a:p>
          <a:p>
            <a:pPr algn="l" eaLnBrk="1" hangingPunct="1"/>
            <a:r>
              <a:rPr lang="el-GR" sz="2800" b="1" dirty="0" smtClean="0">
                <a:solidFill>
                  <a:srgbClr val="C00000"/>
                </a:solidFill>
                <a:latin typeface="Monotype Corsiva" pitchFamily="66" charset="0"/>
              </a:rPr>
              <a:t>Τέλεια Γραφήματα</a:t>
            </a:r>
          </a:p>
          <a:p>
            <a:pPr algn="l" eaLnBrk="1" hangingPunct="1"/>
            <a:r>
              <a:rPr lang="el-GR" sz="2800" b="1" dirty="0" smtClean="0">
                <a:solidFill>
                  <a:srgbClr val="C00000"/>
                </a:solidFill>
                <a:latin typeface="Monotype Corsiva" pitchFamily="66" charset="0"/>
              </a:rPr>
              <a:t>Πολυπλοκότητα Αλγορίθμων</a:t>
            </a:r>
            <a:endParaRPr lang="en-GB" sz="4400" b="1" dirty="0" smtClean="0">
              <a:solidFill>
                <a:srgbClr val="C00000"/>
              </a:solidFill>
              <a:latin typeface="Monotype Corsiva" pitchFamily="66" charset="0"/>
            </a:endParaRPr>
          </a:p>
        </p:txBody>
      </p:sp>
      <p:pic>
        <p:nvPicPr>
          <p:cNvPr id="3076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147638" y="6438900"/>
            <a:ext cx="2779712" cy="287338"/>
          </a:xfrm>
        </p:spPr>
        <p:txBody>
          <a:bodyPr/>
          <a:lstStyle/>
          <a:p>
            <a:pPr>
              <a:defRPr/>
            </a:pPr>
            <a:r>
              <a:rPr lang="el-GR" altLang="el-GR" sz="1100" b="1" dirty="0" smtClean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Σταύρος Δ. Νικολόπουλος</a:t>
            </a:r>
            <a:endParaRPr lang="el-GR" altLang="el-GR" sz="1100" dirty="0" smtClean="0">
              <a:solidFill>
                <a:schemeClr val="bg2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C42D09A4-64D9-4005-858C-1F13DF9E55C1}" type="slidenum">
              <a:rPr lang="el-GR" altLang="el-GR" sz="1200" smtClean="0">
                <a:latin typeface="Cambria" pitchFamily="18" charset="0"/>
              </a:rPr>
              <a:pPr/>
              <a:t>1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3079" name="Rectangle 3"/>
          <p:cNvSpPr>
            <a:spLocks noChangeArrowheads="1"/>
          </p:cNvSpPr>
          <p:nvPr/>
        </p:nvSpPr>
        <p:spPr bwMode="auto">
          <a:xfrm rot="5400000">
            <a:off x="6669088" y="4243474"/>
            <a:ext cx="3527425" cy="53975"/>
          </a:xfrm>
          <a:prstGeom prst="rect">
            <a:avLst/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3080" name="Rectangle 3"/>
          <p:cNvSpPr>
            <a:spLocks noChangeArrowheads="1"/>
          </p:cNvSpPr>
          <p:nvPr/>
        </p:nvSpPr>
        <p:spPr bwMode="auto">
          <a:xfrm>
            <a:off x="3851275" y="5894474"/>
            <a:ext cx="4752975" cy="46038"/>
          </a:xfrm>
          <a:prstGeom prst="rect">
            <a:avLst/>
          </a:prstGeom>
          <a:solidFill>
            <a:srgbClr val="C000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353425" y="5867487"/>
            <a:ext cx="138113" cy="96837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3082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063" y="1885950"/>
            <a:ext cx="73025" cy="416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10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85800" y="2008188"/>
            <a:ext cx="228600" cy="1254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54" name="TextBox 5"/>
          <p:cNvSpPr txBox="1">
            <a:spLocks noChangeArrowheads="1"/>
          </p:cNvSpPr>
          <p:nvPr/>
        </p:nvSpPr>
        <p:spPr bwMode="auto">
          <a:xfrm>
            <a:off x="1104900" y="1714830"/>
            <a:ext cx="73739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009900"/>
                </a:solidFill>
                <a:latin typeface="+mn-lt"/>
              </a:rPr>
              <a:t>Isomorphic Graphs</a:t>
            </a:r>
            <a:endParaRPr lang="en-US" sz="3200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57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Graph Theoretic 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Foundations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5368" y="3624451"/>
            <a:ext cx="585787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0068" y="2326742"/>
            <a:ext cx="564493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11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85800" y="2008188"/>
            <a:ext cx="228600" cy="1254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54" name="TextBox 5"/>
          <p:cNvSpPr txBox="1">
            <a:spLocks noChangeArrowheads="1"/>
          </p:cNvSpPr>
          <p:nvPr/>
        </p:nvSpPr>
        <p:spPr bwMode="auto">
          <a:xfrm>
            <a:off x="1104900" y="1714830"/>
            <a:ext cx="73739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009900"/>
                </a:solidFill>
                <a:latin typeface="+mn-lt"/>
              </a:rPr>
              <a:t>Isomorphic Graphs</a:t>
            </a:r>
            <a:endParaRPr lang="en-US" sz="3200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57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Graph Theoretic 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Foundations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5297" y="3625867"/>
            <a:ext cx="5249419" cy="245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32" y="2391856"/>
            <a:ext cx="8528368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12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85800" y="2008188"/>
            <a:ext cx="228600" cy="1254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54" name="TextBox 5"/>
          <p:cNvSpPr txBox="1">
            <a:spLocks noChangeArrowheads="1"/>
          </p:cNvSpPr>
          <p:nvPr/>
        </p:nvSpPr>
        <p:spPr bwMode="auto">
          <a:xfrm>
            <a:off x="1104900" y="1714830"/>
            <a:ext cx="73739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009900"/>
                </a:solidFill>
                <a:latin typeface="+mn-lt"/>
              </a:rPr>
              <a:t>Isomorphic Graphs</a:t>
            </a:r>
            <a:endParaRPr lang="en-US" sz="3200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57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Graph Theoretic 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Foundations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531" y="3627186"/>
            <a:ext cx="5124118" cy="2291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32" y="2391856"/>
            <a:ext cx="8528368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13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85800" y="2008188"/>
            <a:ext cx="228600" cy="1254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54" name="TextBox 5"/>
          <p:cNvSpPr txBox="1">
            <a:spLocks noChangeArrowheads="1"/>
          </p:cNvSpPr>
          <p:nvPr/>
        </p:nvSpPr>
        <p:spPr bwMode="auto">
          <a:xfrm>
            <a:off x="1104900" y="1714830"/>
            <a:ext cx="73739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009900"/>
                </a:solidFill>
                <a:latin typeface="+mn-lt"/>
              </a:rPr>
              <a:t>Isomorphic Graphs</a:t>
            </a:r>
            <a:endParaRPr lang="en-US" sz="3200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57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Graph Theoretic 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Foundations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1313" y="2354703"/>
            <a:ext cx="848309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7917" y="3495911"/>
            <a:ext cx="213360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36" name="Rectangle 52"/>
          <p:cNvSpPr>
            <a:spLocks noChangeArrowheads="1"/>
          </p:cNvSpPr>
          <p:nvPr/>
        </p:nvSpPr>
        <p:spPr bwMode="auto">
          <a:xfrm>
            <a:off x="5610831" y="2424281"/>
            <a:ext cx="733425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35" name="AutoShape 51"/>
          <p:cNvSpPr>
            <a:spLocks noChangeArrowheads="1"/>
          </p:cNvSpPr>
          <p:nvPr/>
        </p:nvSpPr>
        <p:spPr bwMode="auto">
          <a:xfrm>
            <a:off x="5534631" y="2995781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34" name="AutoShape 50"/>
          <p:cNvSpPr>
            <a:spLocks noChangeShapeType="1"/>
          </p:cNvSpPr>
          <p:nvPr/>
        </p:nvSpPr>
        <p:spPr bwMode="auto">
          <a:xfrm flipH="1">
            <a:off x="5610831" y="1900406"/>
            <a:ext cx="333375" cy="4095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33" name="AutoShape 49"/>
          <p:cNvSpPr>
            <a:spLocks noChangeShapeType="1"/>
          </p:cNvSpPr>
          <p:nvPr/>
        </p:nvSpPr>
        <p:spPr bwMode="auto">
          <a:xfrm>
            <a:off x="6039456" y="1900406"/>
            <a:ext cx="304800" cy="4095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32" name="AutoShape 48"/>
          <p:cNvSpPr>
            <a:spLocks noChangeArrowheads="1"/>
          </p:cNvSpPr>
          <p:nvPr/>
        </p:nvSpPr>
        <p:spPr bwMode="auto">
          <a:xfrm>
            <a:off x="5487006" y="2252831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31" name="AutoShape 47"/>
          <p:cNvSpPr>
            <a:spLocks noChangeArrowheads="1"/>
          </p:cNvSpPr>
          <p:nvPr/>
        </p:nvSpPr>
        <p:spPr bwMode="auto">
          <a:xfrm>
            <a:off x="5858481" y="1728956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30" name="AutoShape 46"/>
          <p:cNvSpPr>
            <a:spLocks noChangeArrowheads="1"/>
          </p:cNvSpPr>
          <p:nvPr/>
        </p:nvSpPr>
        <p:spPr bwMode="auto">
          <a:xfrm>
            <a:off x="6210906" y="2233781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29" name="AutoShape 45"/>
          <p:cNvSpPr>
            <a:spLocks noChangeArrowheads="1"/>
          </p:cNvSpPr>
          <p:nvPr/>
        </p:nvSpPr>
        <p:spPr bwMode="auto">
          <a:xfrm>
            <a:off x="6220431" y="2995781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4" name="AutoShape 10"/>
          <p:cNvSpPr>
            <a:spLocks noChangeArrowheads="1"/>
          </p:cNvSpPr>
          <p:nvPr/>
        </p:nvSpPr>
        <p:spPr bwMode="auto">
          <a:xfrm>
            <a:off x="7144378" y="2252831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3" name="AutoShape 9"/>
          <p:cNvSpPr>
            <a:spLocks noChangeArrowheads="1"/>
          </p:cNvSpPr>
          <p:nvPr/>
        </p:nvSpPr>
        <p:spPr bwMode="auto">
          <a:xfrm>
            <a:off x="7515853" y="1728956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2" name="AutoShape 8"/>
          <p:cNvSpPr>
            <a:spLocks noChangeArrowheads="1"/>
          </p:cNvSpPr>
          <p:nvPr/>
        </p:nvSpPr>
        <p:spPr bwMode="auto">
          <a:xfrm>
            <a:off x="7858753" y="2252831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1" name="AutoShape 7"/>
          <p:cNvSpPr>
            <a:spLocks noChangeArrowheads="1"/>
          </p:cNvSpPr>
          <p:nvPr/>
        </p:nvSpPr>
        <p:spPr bwMode="auto">
          <a:xfrm>
            <a:off x="8144503" y="1728956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8044978" y="2995781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9" name="AutoShape 5"/>
          <p:cNvSpPr>
            <a:spLocks noChangeShapeType="1"/>
          </p:cNvSpPr>
          <p:nvPr/>
        </p:nvSpPr>
        <p:spPr bwMode="auto">
          <a:xfrm>
            <a:off x="7734928" y="1976606"/>
            <a:ext cx="209550" cy="276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8" name="AutoShape 4"/>
          <p:cNvSpPr>
            <a:spLocks noChangeShapeType="1"/>
          </p:cNvSpPr>
          <p:nvPr/>
        </p:nvSpPr>
        <p:spPr bwMode="auto">
          <a:xfrm flipH="1">
            <a:off x="7315828" y="1976606"/>
            <a:ext cx="257175" cy="276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7" name="AutoShape 3"/>
          <p:cNvSpPr>
            <a:spLocks noChangeShapeType="1"/>
          </p:cNvSpPr>
          <p:nvPr/>
        </p:nvSpPr>
        <p:spPr bwMode="auto">
          <a:xfrm flipH="1">
            <a:off x="7801603" y="1843256"/>
            <a:ext cx="3429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6" name="AutoShape 2"/>
          <p:cNvSpPr>
            <a:spLocks noChangeShapeType="1"/>
          </p:cNvSpPr>
          <p:nvPr/>
        </p:nvSpPr>
        <p:spPr bwMode="auto">
          <a:xfrm flipH="1">
            <a:off x="8039728" y="1976606"/>
            <a:ext cx="180975" cy="276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5" name="AutoShape 1"/>
          <p:cNvSpPr>
            <a:spLocks noChangeShapeType="1"/>
          </p:cNvSpPr>
          <p:nvPr/>
        </p:nvSpPr>
        <p:spPr bwMode="auto">
          <a:xfrm flipH="1">
            <a:off x="8199714" y="2017989"/>
            <a:ext cx="73573" cy="9774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28" name="AutoShape 44"/>
          <p:cNvSpPr>
            <a:spLocks noChangeArrowheads="1"/>
          </p:cNvSpPr>
          <p:nvPr/>
        </p:nvSpPr>
        <p:spPr bwMode="auto">
          <a:xfrm>
            <a:off x="1389966" y="4681386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27" name="AutoShape 43"/>
          <p:cNvSpPr>
            <a:spLocks noChangeArrowheads="1"/>
          </p:cNvSpPr>
          <p:nvPr/>
        </p:nvSpPr>
        <p:spPr bwMode="auto">
          <a:xfrm>
            <a:off x="1761441" y="4128936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26" name="AutoShape 42"/>
          <p:cNvSpPr>
            <a:spLocks noChangeArrowheads="1"/>
          </p:cNvSpPr>
          <p:nvPr/>
        </p:nvSpPr>
        <p:spPr bwMode="auto">
          <a:xfrm>
            <a:off x="2104341" y="4681386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25" name="AutoShape 41"/>
          <p:cNvSpPr>
            <a:spLocks noChangeArrowheads="1"/>
          </p:cNvSpPr>
          <p:nvPr/>
        </p:nvSpPr>
        <p:spPr bwMode="auto">
          <a:xfrm>
            <a:off x="2390091" y="4128936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24" name="AutoShape 40"/>
          <p:cNvSpPr>
            <a:spLocks noChangeArrowheads="1"/>
          </p:cNvSpPr>
          <p:nvPr/>
        </p:nvSpPr>
        <p:spPr bwMode="auto">
          <a:xfrm>
            <a:off x="2132916" y="5424336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23" name="AutoShape 39"/>
          <p:cNvSpPr>
            <a:spLocks noChangeShapeType="1"/>
          </p:cNvSpPr>
          <p:nvPr/>
        </p:nvSpPr>
        <p:spPr bwMode="auto">
          <a:xfrm>
            <a:off x="1980516" y="4405161"/>
            <a:ext cx="209550" cy="276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22" name="AutoShape 38"/>
          <p:cNvSpPr>
            <a:spLocks noChangeShapeType="1"/>
          </p:cNvSpPr>
          <p:nvPr/>
        </p:nvSpPr>
        <p:spPr bwMode="auto">
          <a:xfrm flipH="1">
            <a:off x="1561416" y="4405161"/>
            <a:ext cx="257175" cy="276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21" name="AutoShape 37"/>
          <p:cNvSpPr>
            <a:spLocks noChangeShapeType="1"/>
          </p:cNvSpPr>
          <p:nvPr/>
        </p:nvSpPr>
        <p:spPr bwMode="auto">
          <a:xfrm flipH="1">
            <a:off x="2037666" y="4271811"/>
            <a:ext cx="3429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20" name="AutoShape 36"/>
          <p:cNvSpPr>
            <a:spLocks noChangeShapeType="1"/>
          </p:cNvSpPr>
          <p:nvPr/>
        </p:nvSpPr>
        <p:spPr bwMode="auto">
          <a:xfrm flipH="1">
            <a:off x="2285316" y="4405161"/>
            <a:ext cx="180975" cy="276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19" name="AutoShape 35"/>
          <p:cNvSpPr>
            <a:spLocks noChangeShapeType="1"/>
          </p:cNvSpPr>
          <p:nvPr/>
        </p:nvSpPr>
        <p:spPr bwMode="auto">
          <a:xfrm flipH="1">
            <a:off x="2285316" y="4405161"/>
            <a:ext cx="238125" cy="10191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18" name="AutoShape 34"/>
          <p:cNvSpPr>
            <a:spLocks noChangeShapeType="1"/>
          </p:cNvSpPr>
          <p:nvPr/>
        </p:nvSpPr>
        <p:spPr bwMode="auto">
          <a:xfrm>
            <a:off x="1513791" y="4957611"/>
            <a:ext cx="0" cy="628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17" name="AutoShape 33"/>
          <p:cNvSpPr>
            <a:spLocks noChangeArrowheads="1"/>
          </p:cNvSpPr>
          <p:nvPr/>
        </p:nvSpPr>
        <p:spPr bwMode="auto">
          <a:xfrm>
            <a:off x="1389966" y="5443386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16" name="AutoShape 32"/>
          <p:cNvSpPr>
            <a:spLocks noChangeShapeType="1"/>
          </p:cNvSpPr>
          <p:nvPr/>
        </p:nvSpPr>
        <p:spPr bwMode="auto">
          <a:xfrm flipH="1">
            <a:off x="1666191" y="5586261"/>
            <a:ext cx="4667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15" name="AutoShape 31"/>
          <p:cNvSpPr>
            <a:spLocks noChangeShapeType="1"/>
          </p:cNvSpPr>
          <p:nvPr/>
        </p:nvSpPr>
        <p:spPr bwMode="auto">
          <a:xfrm>
            <a:off x="2247216" y="4967136"/>
            <a:ext cx="0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14" name="AutoShape 30"/>
          <p:cNvSpPr>
            <a:spLocks noChangeShapeType="1"/>
          </p:cNvSpPr>
          <p:nvPr/>
        </p:nvSpPr>
        <p:spPr bwMode="auto">
          <a:xfrm flipH="1">
            <a:off x="1666191" y="4814736"/>
            <a:ext cx="4381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0" name="AutoShape 16"/>
          <p:cNvSpPr>
            <a:spLocks noChangeArrowheads="1"/>
          </p:cNvSpPr>
          <p:nvPr/>
        </p:nvSpPr>
        <p:spPr bwMode="auto">
          <a:xfrm>
            <a:off x="3926866" y="4733936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9" name="AutoShape 15"/>
          <p:cNvSpPr>
            <a:spLocks noChangeArrowheads="1"/>
          </p:cNvSpPr>
          <p:nvPr/>
        </p:nvSpPr>
        <p:spPr bwMode="auto">
          <a:xfrm>
            <a:off x="4298341" y="4181486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8" name="AutoShape 14"/>
          <p:cNvSpPr>
            <a:spLocks noChangeArrowheads="1"/>
          </p:cNvSpPr>
          <p:nvPr/>
        </p:nvSpPr>
        <p:spPr bwMode="auto">
          <a:xfrm>
            <a:off x="4641241" y="4733936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7" name="AutoShape 13"/>
          <p:cNvSpPr>
            <a:spLocks noChangeShapeType="1"/>
          </p:cNvSpPr>
          <p:nvPr/>
        </p:nvSpPr>
        <p:spPr bwMode="auto">
          <a:xfrm>
            <a:off x="4517416" y="4457711"/>
            <a:ext cx="209550" cy="276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96" name="AutoShape 12"/>
          <p:cNvSpPr>
            <a:spLocks noChangeShapeType="1"/>
          </p:cNvSpPr>
          <p:nvPr/>
        </p:nvSpPr>
        <p:spPr bwMode="auto">
          <a:xfrm flipH="1">
            <a:off x="4098316" y="4457711"/>
            <a:ext cx="257175" cy="276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13" name="AutoShape 29"/>
          <p:cNvSpPr>
            <a:spLocks noChangeArrowheads="1"/>
          </p:cNvSpPr>
          <p:nvPr/>
        </p:nvSpPr>
        <p:spPr bwMode="auto">
          <a:xfrm>
            <a:off x="4661879" y="5472124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12" name="AutoShape 28"/>
          <p:cNvSpPr>
            <a:spLocks noChangeArrowheads="1"/>
          </p:cNvSpPr>
          <p:nvPr/>
        </p:nvSpPr>
        <p:spPr bwMode="auto">
          <a:xfrm>
            <a:off x="6376071" y="4702406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11" name="AutoShape 27"/>
          <p:cNvSpPr>
            <a:spLocks noChangeArrowheads="1"/>
          </p:cNvSpPr>
          <p:nvPr/>
        </p:nvSpPr>
        <p:spPr bwMode="auto">
          <a:xfrm>
            <a:off x="6747546" y="4149956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10" name="AutoShape 26"/>
          <p:cNvSpPr>
            <a:spLocks noChangeArrowheads="1"/>
          </p:cNvSpPr>
          <p:nvPr/>
        </p:nvSpPr>
        <p:spPr bwMode="auto">
          <a:xfrm>
            <a:off x="7090446" y="4702406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09" name="AutoShape 25"/>
          <p:cNvSpPr>
            <a:spLocks noChangeArrowheads="1"/>
          </p:cNvSpPr>
          <p:nvPr/>
        </p:nvSpPr>
        <p:spPr bwMode="auto">
          <a:xfrm>
            <a:off x="7376196" y="4149956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08" name="AutoShape 24"/>
          <p:cNvSpPr>
            <a:spLocks noChangeArrowheads="1"/>
          </p:cNvSpPr>
          <p:nvPr/>
        </p:nvSpPr>
        <p:spPr bwMode="auto">
          <a:xfrm>
            <a:off x="7119021" y="5445356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07" name="AutoShape 23"/>
          <p:cNvSpPr>
            <a:spLocks noChangeShapeType="1"/>
          </p:cNvSpPr>
          <p:nvPr/>
        </p:nvSpPr>
        <p:spPr bwMode="auto">
          <a:xfrm flipH="1">
            <a:off x="7023771" y="4292831"/>
            <a:ext cx="3429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6" name="AutoShape 22"/>
          <p:cNvSpPr>
            <a:spLocks noChangeShapeType="1"/>
          </p:cNvSpPr>
          <p:nvPr/>
        </p:nvSpPr>
        <p:spPr bwMode="auto">
          <a:xfrm flipH="1">
            <a:off x="7271421" y="4426181"/>
            <a:ext cx="180975" cy="2762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5" name="AutoShape 21"/>
          <p:cNvSpPr>
            <a:spLocks noChangeShapeType="1"/>
          </p:cNvSpPr>
          <p:nvPr/>
        </p:nvSpPr>
        <p:spPr bwMode="auto">
          <a:xfrm flipH="1">
            <a:off x="7271421" y="4426181"/>
            <a:ext cx="238125" cy="10191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4" name="AutoShape 20"/>
          <p:cNvSpPr>
            <a:spLocks noChangeShapeType="1"/>
          </p:cNvSpPr>
          <p:nvPr/>
        </p:nvSpPr>
        <p:spPr bwMode="auto">
          <a:xfrm>
            <a:off x="6499896" y="4978631"/>
            <a:ext cx="0" cy="628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3" name="AutoShape 19"/>
          <p:cNvSpPr>
            <a:spLocks noChangeArrowheads="1"/>
          </p:cNvSpPr>
          <p:nvPr/>
        </p:nvSpPr>
        <p:spPr bwMode="auto">
          <a:xfrm>
            <a:off x="6376071" y="5464406"/>
            <a:ext cx="276225" cy="276225"/>
          </a:xfrm>
          <a:prstGeom prst="flowChartConnector">
            <a:avLst/>
          </a:prstGeom>
          <a:gradFill rotWithShape="0">
            <a:gsLst>
              <a:gs pos="0">
                <a:srgbClr val="B2A1C7"/>
              </a:gs>
              <a:gs pos="50000">
                <a:srgbClr val="8064A2"/>
              </a:gs>
              <a:gs pos="100000">
                <a:srgbClr val="B2A1C7"/>
              </a:gs>
            </a:gsLst>
            <a:lin ang="5400000" scaled="1"/>
          </a:gradFill>
          <a:ln w="12700">
            <a:solidFill>
              <a:srgbClr val="8064A2"/>
            </a:solidFill>
            <a:round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002" name="AutoShape 18"/>
          <p:cNvSpPr>
            <a:spLocks noChangeShapeType="1"/>
          </p:cNvSpPr>
          <p:nvPr/>
        </p:nvSpPr>
        <p:spPr bwMode="auto">
          <a:xfrm flipH="1">
            <a:off x="6652296" y="5607281"/>
            <a:ext cx="4667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001" name="AutoShape 17"/>
          <p:cNvSpPr>
            <a:spLocks noChangeShapeType="1"/>
          </p:cNvSpPr>
          <p:nvPr/>
        </p:nvSpPr>
        <p:spPr bwMode="auto">
          <a:xfrm>
            <a:off x="7233321" y="4988156"/>
            <a:ext cx="0" cy="4572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60"/>
          <p:cNvSpPr/>
          <p:nvPr/>
        </p:nvSpPr>
        <p:spPr bwMode="auto">
          <a:xfrm>
            <a:off x="819807" y="3636585"/>
            <a:ext cx="7420303" cy="4571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820512" y="2830310"/>
            <a:ext cx="5020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G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63" name="Rectangle 62"/>
          <p:cNvSpPr/>
          <p:nvPr/>
        </p:nvSpPr>
        <p:spPr>
          <a:xfrm>
            <a:off x="6913435" y="2846075"/>
            <a:ext cx="5020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64" name="Rectangle 63"/>
          <p:cNvSpPr/>
          <p:nvPr/>
        </p:nvSpPr>
        <p:spPr>
          <a:xfrm>
            <a:off x="1346180" y="6062140"/>
            <a:ext cx="5020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G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65" name="Rectangle 64"/>
          <p:cNvSpPr/>
          <p:nvPr/>
        </p:nvSpPr>
        <p:spPr>
          <a:xfrm>
            <a:off x="2066201" y="6077905"/>
            <a:ext cx="5020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66" name="Rectangle 65"/>
          <p:cNvSpPr/>
          <p:nvPr/>
        </p:nvSpPr>
        <p:spPr>
          <a:xfrm>
            <a:off x="1682412" y="6051635"/>
            <a:ext cx="4603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kern="0" dirty="0" smtClean="0">
                <a:solidFill>
                  <a:srgbClr val="009900"/>
                </a:solidFill>
                <a:latin typeface="Monotype Corsiva" pitchFamily="66" charset="0"/>
                <a:sym typeface="Symbol"/>
              </a:rPr>
              <a:t></a:t>
            </a:r>
            <a:endParaRPr lang="en-US" sz="2800" b="1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863330" y="6067400"/>
            <a:ext cx="5020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G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68" name="Rectangle 67"/>
          <p:cNvSpPr/>
          <p:nvPr/>
        </p:nvSpPr>
        <p:spPr>
          <a:xfrm>
            <a:off x="4583351" y="6083165"/>
            <a:ext cx="5020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69" name="Rectangle 68"/>
          <p:cNvSpPr/>
          <p:nvPr/>
        </p:nvSpPr>
        <p:spPr>
          <a:xfrm>
            <a:off x="4134639" y="6014855"/>
            <a:ext cx="5902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kern="0" dirty="0" smtClean="0">
                <a:solidFill>
                  <a:srgbClr val="009900"/>
                </a:solidFill>
                <a:latin typeface="Monotype Corsiva" pitchFamily="66" charset="0"/>
                <a:sym typeface="Symbol"/>
              </a:rPr>
              <a:t> </a:t>
            </a:r>
            <a:endParaRPr lang="en-US" sz="3200" b="1" dirty="0">
              <a:latin typeface="+mn-lt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264869" y="6062150"/>
            <a:ext cx="5020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G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71" name="Rectangle 70"/>
          <p:cNvSpPr/>
          <p:nvPr/>
        </p:nvSpPr>
        <p:spPr>
          <a:xfrm>
            <a:off x="7031391" y="6077915"/>
            <a:ext cx="5982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 </a:t>
            </a:r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77" name="Rectangle 76"/>
          <p:cNvSpPr/>
          <p:nvPr/>
        </p:nvSpPr>
        <p:spPr>
          <a:xfrm>
            <a:off x="6567786" y="6051639"/>
            <a:ext cx="5902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kern="0" dirty="0" smtClean="0">
                <a:solidFill>
                  <a:srgbClr val="009900"/>
                </a:solidFill>
                <a:latin typeface="Monotype Corsiva" pitchFamily="66" charset="0"/>
                <a:sym typeface="Symbol"/>
              </a:rPr>
              <a:t> </a:t>
            </a:r>
            <a:endParaRPr lang="en-US" sz="3200" b="1" dirty="0">
              <a:latin typeface="+mn-lt"/>
            </a:endParaRPr>
          </a:p>
        </p:txBody>
      </p:sp>
      <p:cxnSp>
        <p:nvCxnSpPr>
          <p:cNvPr id="74" name="Straight Connector 73"/>
          <p:cNvCxnSpPr>
            <a:stCxn id="42012" idx="6"/>
            <a:endCxn id="42010" idx="2"/>
          </p:cNvCxnSpPr>
          <p:nvPr/>
        </p:nvCxnSpPr>
        <p:spPr bwMode="auto">
          <a:xfrm>
            <a:off x="6652296" y="4840519"/>
            <a:ext cx="4381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73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9952EA36-B633-4293-B5F2-BCC6BE75A797}" type="slidenum">
              <a:rPr lang="el-GR" altLang="el-GR" sz="1200" smtClean="0">
                <a:latin typeface="Cambria" pitchFamily="18" charset="0"/>
              </a:rPr>
              <a:pPr/>
              <a:t>14</a:t>
            </a:fld>
            <a:endParaRPr lang="el-GR" altLang="el-GR" sz="1200" dirty="0" smtClean="0">
              <a:latin typeface="Cambria" pitchFamily="18" charset="0"/>
            </a:endParaRPr>
          </a:p>
        </p:txBody>
      </p:sp>
      <p:sp>
        <p:nvSpPr>
          <p:cNvPr id="76" name="Rectangle 2"/>
          <p:cNvSpPr txBox="1">
            <a:spLocks noChangeArrowheads="1"/>
          </p:cNvSpPr>
          <p:nvPr/>
        </p:nvSpPr>
        <p:spPr>
          <a:xfrm>
            <a:off x="1131220" y="1648323"/>
            <a:ext cx="3609222" cy="649288"/>
          </a:xfrm>
          <a:prstGeom prst="rect">
            <a:avLst/>
          </a:prstGeom>
        </p:spPr>
        <p:txBody>
          <a:bodyPr anchor="b"/>
          <a:lstStyle/>
          <a:p>
            <a:pPr algn="l">
              <a:defRPr/>
            </a:pPr>
            <a:r>
              <a:rPr lang="en-US" sz="3200" dirty="0" smtClean="0">
                <a:solidFill>
                  <a:srgbClr val="009900"/>
                </a:solidFill>
                <a:latin typeface="+mn-lt"/>
              </a:rPr>
              <a:t>Operations </a:t>
            </a:r>
            <a:r>
              <a:rPr lang="el-GR" sz="3200" dirty="0" smtClean="0">
                <a:solidFill>
                  <a:srgbClr val="009900"/>
                </a:solidFill>
                <a:latin typeface="+mn-lt"/>
              </a:rPr>
              <a:t> </a:t>
            </a:r>
            <a:r>
              <a:rPr lang="en-US" sz="3200" dirty="0">
                <a:solidFill>
                  <a:srgbClr val="009900"/>
                </a:solidFill>
                <a:latin typeface="+mn-lt"/>
                <a:sym typeface="Symbol"/>
              </a:rPr>
              <a:t></a:t>
            </a:r>
            <a:r>
              <a:rPr lang="el-GR" sz="3200" dirty="0">
                <a:solidFill>
                  <a:srgbClr val="009900"/>
                </a:solidFill>
                <a:latin typeface="+mn-lt"/>
                <a:sym typeface="Symbol"/>
              </a:rPr>
              <a:t>  </a:t>
            </a:r>
            <a:r>
              <a:rPr lang="en-US" sz="3200" dirty="0">
                <a:solidFill>
                  <a:srgbClr val="009900"/>
                </a:solidFill>
                <a:latin typeface="+mn-lt"/>
                <a:sym typeface="Symbol"/>
              </a:rPr>
              <a:t></a:t>
            </a:r>
            <a:r>
              <a:rPr lang="el-GR" sz="3200" dirty="0">
                <a:solidFill>
                  <a:srgbClr val="009900"/>
                </a:solidFill>
                <a:latin typeface="+mn-lt"/>
                <a:sym typeface="Symbol"/>
              </a:rPr>
              <a:t>  </a:t>
            </a:r>
            <a:r>
              <a:rPr lang="en-US" sz="3200" dirty="0">
                <a:solidFill>
                  <a:srgbClr val="009900"/>
                </a:solidFill>
                <a:latin typeface="+mn-lt"/>
                <a:sym typeface="Symbol"/>
              </a:rPr>
              <a:t></a:t>
            </a:r>
            <a:r>
              <a:rPr lang="el-GR" sz="3200" dirty="0">
                <a:solidFill>
                  <a:srgbClr val="009900"/>
                </a:solidFill>
                <a:latin typeface="+mn-lt"/>
                <a:sym typeface="Symbol"/>
              </a:rPr>
              <a:t>  </a:t>
            </a:r>
            <a:endParaRPr lang="en-GB" sz="3200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85800" y="2008188"/>
            <a:ext cx="228600" cy="1254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72" name="1 - Τίτλος"/>
          <p:cNvSpPr txBox="1">
            <a:spLocks/>
          </p:cNvSpPr>
          <p:nvPr/>
        </p:nvSpPr>
        <p:spPr>
          <a:xfrm>
            <a:off x="1383632" y="364874"/>
            <a:ext cx="7760368" cy="88641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Graph Theoretic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Foundations</a:t>
            </a:r>
            <a:endParaRPr kumimoji="0" lang="el-G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9952EA36-B633-4293-B5F2-BCC6BE75A797}" type="slidenum">
              <a:rPr lang="el-GR" altLang="el-GR" sz="1200" smtClean="0">
                <a:latin typeface="Cambria" pitchFamily="18" charset="0"/>
              </a:rPr>
              <a:pPr/>
              <a:t>15</a:t>
            </a:fld>
            <a:endParaRPr lang="el-GR" altLang="el-GR" sz="1200" dirty="0" smtClean="0">
              <a:latin typeface="Cambria" pitchFamily="18" charset="0"/>
            </a:endParaRPr>
          </a:p>
        </p:txBody>
      </p:sp>
      <p:sp>
        <p:nvSpPr>
          <p:cNvPr id="76" name="Rectangle 2"/>
          <p:cNvSpPr txBox="1">
            <a:spLocks noChangeArrowheads="1"/>
          </p:cNvSpPr>
          <p:nvPr/>
        </p:nvSpPr>
        <p:spPr>
          <a:xfrm>
            <a:off x="1131220" y="1648323"/>
            <a:ext cx="3609222" cy="649288"/>
          </a:xfrm>
          <a:prstGeom prst="rect">
            <a:avLst/>
          </a:prstGeom>
        </p:spPr>
        <p:txBody>
          <a:bodyPr anchor="b"/>
          <a:lstStyle/>
          <a:p>
            <a:pPr algn="l">
              <a:defRPr/>
            </a:pPr>
            <a:r>
              <a:rPr lang="en-US" sz="3200" dirty="0" smtClean="0">
                <a:solidFill>
                  <a:srgbClr val="009900"/>
                </a:solidFill>
                <a:latin typeface="+mn-lt"/>
              </a:rPr>
              <a:t>Operation </a:t>
            </a:r>
            <a:r>
              <a:rPr lang="el-GR" sz="3200" dirty="0" smtClean="0">
                <a:solidFill>
                  <a:srgbClr val="009900"/>
                </a:solidFill>
                <a:latin typeface="+mn-lt"/>
              </a:rPr>
              <a:t> </a:t>
            </a:r>
            <a:r>
              <a:rPr lang="en-US" sz="3200" b="1" dirty="0" smtClean="0">
                <a:solidFill>
                  <a:srgbClr val="009900"/>
                </a:solidFill>
                <a:latin typeface="+mn-lt"/>
                <a:sym typeface="Symbol"/>
              </a:rPr>
              <a:t>+</a:t>
            </a:r>
            <a:endParaRPr lang="en-GB" sz="3200" b="1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685800" y="2008188"/>
            <a:ext cx="228600" cy="1254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1161259" y="266437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1156009" y="341584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81" name="Straight Connector 80"/>
          <p:cNvCxnSpPr>
            <a:stCxn id="72" idx="4"/>
            <a:endCxn id="80" idx="0"/>
          </p:cNvCxnSpPr>
          <p:nvPr/>
        </p:nvCxnSpPr>
        <p:spPr bwMode="auto">
          <a:xfrm flipH="1">
            <a:off x="1229582" y="2811521"/>
            <a:ext cx="5250" cy="6043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Oval 81"/>
          <p:cNvSpPr/>
          <p:nvPr/>
        </p:nvSpPr>
        <p:spPr bwMode="auto">
          <a:xfrm>
            <a:off x="3042559" y="265387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2411959" y="305325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4" name="Oval 83"/>
          <p:cNvSpPr/>
          <p:nvPr/>
        </p:nvSpPr>
        <p:spPr bwMode="auto">
          <a:xfrm>
            <a:off x="3037309" y="340534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85" name="Straight Connector 84"/>
          <p:cNvCxnSpPr>
            <a:stCxn id="82" idx="4"/>
            <a:endCxn id="84" idx="0"/>
          </p:cNvCxnSpPr>
          <p:nvPr/>
        </p:nvCxnSpPr>
        <p:spPr bwMode="auto">
          <a:xfrm flipH="1">
            <a:off x="3110882" y="2801021"/>
            <a:ext cx="5250" cy="6043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Rectangle 85"/>
          <p:cNvSpPr/>
          <p:nvPr/>
        </p:nvSpPr>
        <p:spPr>
          <a:xfrm>
            <a:off x="1656311" y="2924885"/>
            <a:ext cx="344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 smtClean="0">
                <a:solidFill>
                  <a:srgbClr val="009900"/>
                </a:solidFill>
                <a:latin typeface="Monotype Corsiva" pitchFamily="66" charset="0"/>
              </a:rPr>
              <a:t>+</a:t>
            </a:r>
            <a:endParaRPr lang="en-US" dirty="0"/>
          </a:p>
        </p:txBody>
      </p:sp>
      <p:cxnSp>
        <p:nvCxnSpPr>
          <p:cNvPr id="87" name="Straight Connector 86"/>
          <p:cNvCxnSpPr>
            <a:stCxn id="82" idx="3"/>
            <a:endCxn id="83" idx="7"/>
          </p:cNvCxnSpPr>
          <p:nvPr/>
        </p:nvCxnSpPr>
        <p:spPr bwMode="auto">
          <a:xfrm flipH="1">
            <a:off x="2537555" y="2779472"/>
            <a:ext cx="526553" cy="2953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>
            <a:stCxn id="83" idx="5"/>
            <a:endCxn id="84" idx="2"/>
          </p:cNvCxnSpPr>
          <p:nvPr/>
        </p:nvCxnSpPr>
        <p:spPr bwMode="auto">
          <a:xfrm>
            <a:off x="2537555" y="3178852"/>
            <a:ext cx="499754" cy="3000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3857288" y="2890309"/>
            <a:ext cx="662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ym typeface="Symbol"/>
              </a:rPr>
              <a:t></a:t>
            </a:r>
            <a:endParaRPr lang="en-US" b="1" dirty="0"/>
          </a:p>
        </p:txBody>
      </p:sp>
      <p:sp>
        <p:nvSpPr>
          <p:cNvPr id="90" name="Oval 89"/>
          <p:cNvSpPr/>
          <p:nvPr/>
        </p:nvSpPr>
        <p:spPr bwMode="auto">
          <a:xfrm>
            <a:off x="5244399" y="265912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1" name="Oval 90"/>
          <p:cNvSpPr/>
          <p:nvPr/>
        </p:nvSpPr>
        <p:spPr bwMode="auto">
          <a:xfrm>
            <a:off x="5239149" y="341059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92" name="Straight Connector 91"/>
          <p:cNvCxnSpPr>
            <a:stCxn id="90" idx="4"/>
            <a:endCxn id="91" idx="0"/>
          </p:cNvCxnSpPr>
          <p:nvPr/>
        </p:nvCxnSpPr>
        <p:spPr bwMode="auto">
          <a:xfrm flipH="1">
            <a:off x="5312722" y="2806271"/>
            <a:ext cx="5250" cy="6043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3" name="Oval 92"/>
          <p:cNvSpPr/>
          <p:nvPr/>
        </p:nvSpPr>
        <p:spPr bwMode="auto">
          <a:xfrm>
            <a:off x="7010089" y="264862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6495099" y="304800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7004839" y="341060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96" name="Straight Connector 95"/>
          <p:cNvCxnSpPr>
            <a:stCxn id="93" idx="4"/>
            <a:endCxn id="95" idx="0"/>
          </p:cNvCxnSpPr>
          <p:nvPr/>
        </p:nvCxnSpPr>
        <p:spPr bwMode="auto">
          <a:xfrm flipH="1">
            <a:off x="7078412" y="2795771"/>
            <a:ext cx="5250" cy="6148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93" idx="2"/>
            <a:endCxn id="94" idx="7"/>
          </p:cNvCxnSpPr>
          <p:nvPr/>
        </p:nvCxnSpPr>
        <p:spPr bwMode="auto">
          <a:xfrm flipH="1">
            <a:off x="6620695" y="2722199"/>
            <a:ext cx="389394" cy="3473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>
            <a:stCxn id="94" idx="5"/>
            <a:endCxn id="95" idx="2"/>
          </p:cNvCxnSpPr>
          <p:nvPr/>
        </p:nvCxnSpPr>
        <p:spPr bwMode="auto">
          <a:xfrm>
            <a:off x="6620695" y="3173602"/>
            <a:ext cx="384144" cy="31057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stCxn id="90" idx="6"/>
            <a:endCxn id="93" idx="2"/>
          </p:cNvCxnSpPr>
          <p:nvPr/>
        </p:nvCxnSpPr>
        <p:spPr bwMode="auto">
          <a:xfrm flipV="1">
            <a:off x="5391544" y="2722199"/>
            <a:ext cx="1618545" cy="105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>
            <a:stCxn id="90" idx="6"/>
            <a:endCxn id="94" idx="2"/>
          </p:cNvCxnSpPr>
          <p:nvPr/>
        </p:nvCxnSpPr>
        <p:spPr bwMode="auto">
          <a:xfrm>
            <a:off x="5391544" y="2732699"/>
            <a:ext cx="1103555" cy="3888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>
            <a:stCxn id="90" idx="6"/>
            <a:endCxn id="95" idx="2"/>
          </p:cNvCxnSpPr>
          <p:nvPr/>
        </p:nvCxnSpPr>
        <p:spPr bwMode="auto">
          <a:xfrm>
            <a:off x="5391544" y="2732699"/>
            <a:ext cx="1613295" cy="7514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>
            <a:stCxn id="91" idx="6"/>
            <a:endCxn id="94" idx="2"/>
          </p:cNvCxnSpPr>
          <p:nvPr/>
        </p:nvCxnSpPr>
        <p:spPr bwMode="auto">
          <a:xfrm flipV="1">
            <a:off x="5386294" y="3121579"/>
            <a:ext cx="1108805" cy="3625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>
            <a:stCxn id="91" idx="6"/>
            <a:endCxn id="93" idx="2"/>
          </p:cNvCxnSpPr>
          <p:nvPr/>
        </p:nvCxnSpPr>
        <p:spPr bwMode="auto">
          <a:xfrm flipV="1">
            <a:off x="5386294" y="2722199"/>
            <a:ext cx="1623795" cy="7619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>
            <a:stCxn id="91" idx="6"/>
            <a:endCxn id="95" idx="2"/>
          </p:cNvCxnSpPr>
          <p:nvPr/>
        </p:nvCxnSpPr>
        <p:spPr bwMode="auto">
          <a:xfrm>
            <a:off x="5386294" y="3484169"/>
            <a:ext cx="1618545" cy="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Oval 104"/>
          <p:cNvSpPr/>
          <p:nvPr/>
        </p:nvSpPr>
        <p:spPr bwMode="auto">
          <a:xfrm>
            <a:off x="1161269" y="531290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6" name="Oval 105"/>
          <p:cNvSpPr/>
          <p:nvPr/>
        </p:nvSpPr>
        <p:spPr bwMode="auto">
          <a:xfrm>
            <a:off x="3236999" y="508404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2354159" y="531816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2979509" y="577535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1661571" y="5200305"/>
            <a:ext cx="344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 smtClean="0">
                <a:solidFill>
                  <a:srgbClr val="009900"/>
                </a:solidFill>
                <a:latin typeface="Monotype Corsiva" pitchFamily="66" charset="0"/>
              </a:rPr>
              <a:t>+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3862548" y="5165729"/>
            <a:ext cx="662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ym typeface="Symbol"/>
              </a:rPr>
              <a:t></a:t>
            </a:r>
            <a:endParaRPr lang="en-US" b="1" dirty="0"/>
          </a:p>
        </p:txBody>
      </p:sp>
      <p:sp>
        <p:nvSpPr>
          <p:cNvPr id="111" name="Oval 110"/>
          <p:cNvSpPr/>
          <p:nvPr/>
        </p:nvSpPr>
        <p:spPr bwMode="auto">
          <a:xfrm>
            <a:off x="3315829" y="547056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2" name="Oval 111"/>
          <p:cNvSpPr/>
          <p:nvPr/>
        </p:nvSpPr>
        <p:spPr bwMode="auto">
          <a:xfrm>
            <a:off x="2522329" y="571755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13" name="Straight Connector 112"/>
          <p:cNvCxnSpPr>
            <a:stCxn id="107" idx="4"/>
            <a:endCxn id="112" idx="1"/>
          </p:cNvCxnSpPr>
          <p:nvPr/>
        </p:nvCxnSpPr>
        <p:spPr bwMode="auto">
          <a:xfrm>
            <a:off x="2427732" y="5465311"/>
            <a:ext cx="116146" cy="2737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>
            <a:stCxn id="112" idx="6"/>
            <a:endCxn id="108" idx="2"/>
          </p:cNvCxnSpPr>
          <p:nvPr/>
        </p:nvCxnSpPr>
        <p:spPr bwMode="auto">
          <a:xfrm>
            <a:off x="2669474" y="5791129"/>
            <a:ext cx="310035" cy="57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>
            <a:stCxn id="108" idx="7"/>
            <a:endCxn id="111" idx="3"/>
          </p:cNvCxnSpPr>
          <p:nvPr/>
        </p:nvCxnSpPr>
        <p:spPr bwMode="auto">
          <a:xfrm flipV="1">
            <a:off x="3105105" y="5596162"/>
            <a:ext cx="232273" cy="2007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stCxn id="111" idx="0"/>
            <a:endCxn id="106" idx="5"/>
          </p:cNvCxnSpPr>
          <p:nvPr/>
        </p:nvCxnSpPr>
        <p:spPr bwMode="auto">
          <a:xfrm flipH="1" flipV="1">
            <a:off x="3362595" y="5209642"/>
            <a:ext cx="26807" cy="2609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7" name="Oval 116"/>
          <p:cNvSpPr/>
          <p:nvPr/>
        </p:nvSpPr>
        <p:spPr bwMode="auto">
          <a:xfrm>
            <a:off x="2559109" y="494506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18" name="Straight Connector 117"/>
          <p:cNvCxnSpPr>
            <a:stCxn id="117" idx="3"/>
            <a:endCxn id="107" idx="0"/>
          </p:cNvCxnSpPr>
          <p:nvPr/>
        </p:nvCxnSpPr>
        <p:spPr bwMode="auto">
          <a:xfrm flipH="1">
            <a:off x="2427732" y="5070662"/>
            <a:ext cx="152926" cy="2475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Oval 121"/>
          <p:cNvSpPr/>
          <p:nvPr/>
        </p:nvSpPr>
        <p:spPr bwMode="auto">
          <a:xfrm>
            <a:off x="6079959" y="5051688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3" name="Oval 122"/>
          <p:cNvSpPr/>
          <p:nvPr/>
        </p:nvSpPr>
        <p:spPr bwMode="auto">
          <a:xfrm>
            <a:off x="5197119" y="533393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4" name="Oval 123"/>
          <p:cNvSpPr/>
          <p:nvPr/>
        </p:nvSpPr>
        <p:spPr bwMode="auto">
          <a:xfrm>
            <a:off x="5822469" y="579112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5" name="Oval 124"/>
          <p:cNvSpPr/>
          <p:nvPr/>
        </p:nvSpPr>
        <p:spPr bwMode="auto">
          <a:xfrm>
            <a:off x="6158789" y="548633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6" name="Oval 125"/>
          <p:cNvSpPr/>
          <p:nvPr/>
        </p:nvSpPr>
        <p:spPr bwMode="auto">
          <a:xfrm>
            <a:off x="5389353" y="5757390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27" name="Straight Connector 126"/>
          <p:cNvCxnSpPr>
            <a:stCxn id="123" idx="4"/>
            <a:endCxn id="126" idx="1"/>
          </p:cNvCxnSpPr>
          <p:nvPr/>
        </p:nvCxnSpPr>
        <p:spPr bwMode="auto">
          <a:xfrm>
            <a:off x="5270692" y="5481081"/>
            <a:ext cx="140210" cy="2978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>
            <a:stCxn id="126" idx="6"/>
            <a:endCxn id="124" idx="2"/>
          </p:cNvCxnSpPr>
          <p:nvPr/>
        </p:nvCxnSpPr>
        <p:spPr bwMode="auto">
          <a:xfrm>
            <a:off x="5536498" y="5830963"/>
            <a:ext cx="285971" cy="337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>
            <a:stCxn id="124" idx="7"/>
            <a:endCxn id="125" idx="3"/>
          </p:cNvCxnSpPr>
          <p:nvPr/>
        </p:nvCxnSpPr>
        <p:spPr bwMode="auto">
          <a:xfrm flipV="1">
            <a:off x="5948065" y="5611932"/>
            <a:ext cx="232273" cy="2007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>
            <a:stCxn id="125" idx="0"/>
            <a:endCxn id="122" idx="4"/>
          </p:cNvCxnSpPr>
          <p:nvPr/>
        </p:nvCxnSpPr>
        <p:spPr bwMode="auto">
          <a:xfrm flipH="1" flipV="1">
            <a:off x="6153532" y="5198833"/>
            <a:ext cx="78830" cy="28750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Oval 130"/>
          <p:cNvSpPr/>
          <p:nvPr/>
        </p:nvSpPr>
        <p:spPr bwMode="auto">
          <a:xfrm>
            <a:off x="5402069" y="496083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32" name="Straight Connector 131"/>
          <p:cNvCxnSpPr>
            <a:stCxn id="131" idx="3"/>
            <a:endCxn id="123" idx="0"/>
          </p:cNvCxnSpPr>
          <p:nvPr/>
        </p:nvCxnSpPr>
        <p:spPr bwMode="auto">
          <a:xfrm flipH="1">
            <a:off x="5270692" y="5086432"/>
            <a:ext cx="152926" cy="2475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Oval 135"/>
          <p:cNvSpPr/>
          <p:nvPr/>
        </p:nvSpPr>
        <p:spPr bwMode="auto">
          <a:xfrm>
            <a:off x="5685970" y="5370712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37" name="Straight Connector 136"/>
          <p:cNvCxnSpPr>
            <a:stCxn id="131" idx="5"/>
            <a:endCxn id="136" idx="1"/>
          </p:cNvCxnSpPr>
          <p:nvPr/>
        </p:nvCxnSpPr>
        <p:spPr bwMode="auto">
          <a:xfrm>
            <a:off x="5527665" y="5086432"/>
            <a:ext cx="179854" cy="3058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Straight Connector 137"/>
          <p:cNvCxnSpPr>
            <a:stCxn id="123" idx="6"/>
            <a:endCxn id="136" idx="2"/>
          </p:cNvCxnSpPr>
          <p:nvPr/>
        </p:nvCxnSpPr>
        <p:spPr bwMode="auto">
          <a:xfrm>
            <a:off x="5344264" y="5407509"/>
            <a:ext cx="341706" cy="367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>
            <a:stCxn id="126" idx="7"/>
            <a:endCxn id="136" idx="3"/>
          </p:cNvCxnSpPr>
          <p:nvPr/>
        </p:nvCxnSpPr>
        <p:spPr bwMode="auto">
          <a:xfrm flipV="1">
            <a:off x="5514949" y="5496308"/>
            <a:ext cx="192570" cy="2826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/>
          <p:cNvCxnSpPr>
            <a:stCxn id="124" idx="0"/>
            <a:endCxn id="136" idx="4"/>
          </p:cNvCxnSpPr>
          <p:nvPr/>
        </p:nvCxnSpPr>
        <p:spPr bwMode="auto">
          <a:xfrm flipH="1" flipV="1">
            <a:off x="5759543" y="5517857"/>
            <a:ext cx="136499" cy="2732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>
            <a:stCxn id="125" idx="2"/>
            <a:endCxn id="136" idx="5"/>
          </p:cNvCxnSpPr>
          <p:nvPr/>
        </p:nvCxnSpPr>
        <p:spPr bwMode="auto">
          <a:xfrm flipH="1" flipV="1">
            <a:off x="5811566" y="5496308"/>
            <a:ext cx="347223" cy="6360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/>
          <p:cNvCxnSpPr>
            <a:stCxn id="122" idx="3"/>
            <a:endCxn id="136" idx="7"/>
          </p:cNvCxnSpPr>
          <p:nvPr/>
        </p:nvCxnSpPr>
        <p:spPr bwMode="auto">
          <a:xfrm flipH="1">
            <a:off x="5811566" y="5177284"/>
            <a:ext cx="289942" cy="21497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TextBox 5"/>
          <p:cNvSpPr txBox="1">
            <a:spLocks noChangeArrowheads="1"/>
          </p:cNvSpPr>
          <p:nvPr/>
        </p:nvSpPr>
        <p:spPr bwMode="auto">
          <a:xfrm>
            <a:off x="1030002" y="3573910"/>
            <a:ext cx="7231118" cy="748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l-GR" sz="1800" b="1" dirty="0" smtClean="0">
                <a:solidFill>
                  <a:srgbClr val="C00000"/>
                </a:solidFill>
                <a:latin typeface="+mn-lt"/>
              </a:rPr>
              <a:t>Κ</a:t>
            </a:r>
            <a:r>
              <a:rPr lang="el-GR" b="1" baseline="-25000" dirty="0" smtClean="0">
                <a:solidFill>
                  <a:srgbClr val="C00000"/>
                </a:solidFill>
                <a:latin typeface="+mn-lt"/>
              </a:rPr>
              <a:t>2</a:t>
            </a:r>
            <a:r>
              <a:rPr lang="el-GR" sz="1800" b="1" dirty="0" smtClean="0">
                <a:solidFill>
                  <a:srgbClr val="C00000"/>
                </a:solidFill>
                <a:latin typeface="+mn-lt"/>
              </a:rPr>
              <a:t>                      Κ</a:t>
            </a:r>
            <a:r>
              <a:rPr lang="el-GR" b="1" baseline="-25000" dirty="0" smtClean="0">
                <a:solidFill>
                  <a:srgbClr val="C00000"/>
                </a:solidFill>
                <a:latin typeface="+mn-lt"/>
              </a:rPr>
              <a:t>3</a:t>
            </a:r>
            <a:r>
              <a:rPr lang="en-US" sz="1800" b="1" dirty="0" smtClean="0">
                <a:solidFill>
                  <a:srgbClr val="C00000"/>
                </a:solidFill>
                <a:latin typeface="+mn-lt"/>
              </a:rPr>
              <a:t>                                              </a:t>
            </a:r>
            <a:r>
              <a:rPr lang="el-GR" sz="1800" b="1" dirty="0" smtClean="0">
                <a:solidFill>
                  <a:srgbClr val="C00000"/>
                </a:solidFill>
                <a:latin typeface="+mn-lt"/>
              </a:rPr>
              <a:t>Κ</a:t>
            </a:r>
            <a:r>
              <a:rPr lang="en-US" b="1" baseline="-25000" dirty="0" smtClean="0">
                <a:solidFill>
                  <a:srgbClr val="C00000"/>
                </a:solidFill>
                <a:latin typeface="+mn-lt"/>
              </a:rPr>
              <a:t>5</a:t>
            </a:r>
            <a:r>
              <a:rPr lang="en-US" sz="1800" b="1" dirty="0" smtClean="0">
                <a:solidFill>
                  <a:srgbClr val="C00000"/>
                </a:solidFill>
                <a:latin typeface="+mn-lt"/>
              </a:rPr>
              <a:t>      (complete graph) </a:t>
            </a:r>
            <a:endParaRPr lang="el-GR" sz="1800" b="1" dirty="0">
              <a:solidFill>
                <a:srgbClr val="C00000"/>
              </a:solidFill>
              <a:latin typeface="+mn-lt"/>
            </a:endParaRPr>
          </a:p>
          <a:p>
            <a:pPr algn="l"/>
            <a:endParaRPr lang="en-US" b="1" dirty="0"/>
          </a:p>
        </p:txBody>
      </p:sp>
      <p:sp>
        <p:nvSpPr>
          <p:cNvPr id="144" name="TextBox 5"/>
          <p:cNvSpPr txBox="1">
            <a:spLocks noChangeArrowheads="1"/>
          </p:cNvSpPr>
          <p:nvPr/>
        </p:nvSpPr>
        <p:spPr bwMode="auto">
          <a:xfrm>
            <a:off x="1035262" y="5901880"/>
            <a:ext cx="723111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l-GR" sz="1800" b="1" dirty="0" smtClean="0">
                <a:solidFill>
                  <a:srgbClr val="C00000"/>
                </a:solidFill>
                <a:latin typeface="+mn-lt"/>
              </a:rPr>
              <a:t>Κ</a:t>
            </a:r>
            <a:r>
              <a:rPr lang="en-US" b="1" baseline="-25000" dirty="0" smtClean="0">
                <a:solidFill>
                  <a:srgbClr val="C00000"/>
                </a:solidFill>
                <a:latin typeface="+mn-lt"/>
              </a:rPr>
              <a:t>1</a:t>
            </a:r>
            <a:r>
              <a:rPr lang="en-US" sz="1800" b="1" dirty="0" smtClean="0">
                <a:solidFill>
                  <a:srgbClr val="C00000"/>
                </a:solidFill>
                <a:latin typeface="+mn-lt"/>
              </a:rPr>
              <a:t> (N</a:t>
            </a:r>
            <a:r>
              <a:rPr lang="en-US" b="1" baseline="-25000" dirty="0" smtClean="0">
                <a:solidFill>
                  <a:srgbClr val="C00000"/>
                </a:solidFill>
                <a:latin typeface="+mn-lt"/>
              </a:rPr>
              <a:t>1</a:t>
            </a:r>
            <a:r>
              <a:rPr lang="en-US" sz="1800" b="1" dirty="0" smtClean="0">
                <a:solidFill>
                  <a:srgbClr val="C00000"/>
                </a:solidFill>
                <a:latin typeface="+mn-lt"/>
              </a:rPr>
              <a:t>) </a:t>
            </a:r>
            <a:r>
              <a:rPr lang="el-GR" sz="1800" b="1" dirty="0" smtClean="0">
                <a:solidFill>
                  <a:srgbClr val="C00000"/>
                </a:solidFill>
                <a:latin typeface="+mn-lt"/>
              </a:rPr>
              <a:t>             </a:t>
            </a:r>
            <a:r>
              <a:rPr lang="en-US" sz="1800" b="1" dirty="0" smtClean="0">
                <a:solidFill>
                  <a:srgbClr val="C00000"/>
                </a:solidFill>
                <a:latin typeface="+mn-lt"/>
              </a:rPr>
              <a:t>C</a:t>
            </a:r>
            <a:r>
              <a:rPr lang="en-US" b="1" baseline="-25000" dirty="0" smtClean="0">
                <a:solidFill>
                  <a:srgbClr val="C00000"/>
                </a:solidFill>
                <a:latin typeface="+mn-lt"/>
              </a:rPr>
              <a:t>n-1</a:t>
            </a:r>
            <a:r>
              <a:rPr lang="el-GR" sz="1800" b="1" dirty="0" smtClean="0">
                <a:solidFill>
                  <a:srgbClr val="C00000"/>
                </a:solidFill>
                <a:latin typeface="+mn-lt"/>
              </a:rPr>
              <a:t>                                          </a:t>
            </a:r>
            <a:r>
              <a:rPr lang="en-US" sz="1800" b="1" dirty="0" err="1" smtClean="0">
                <a:solidFill>
                  <a:srgbClr val="C00000"/>
                </a:solidFill>
                <a:latin typeface="+mn-lt"/>
              </a:rPr>
              <a:t>W</a:t>
            </a:r>
            <a:r>
              <a:rPr lang="en-US" b="1" baseline="-25000" dirty="0" err="1" smtClean="0">
                <a:solidFill>
                  <a:srgbClr val="C00000"/>
                </a:solidFill>
                <a:latin typeface="+mn-lt"/>
              </a:rPr>
              <a:t>n</a:t>
            </a:r>
            <a:r>
              <a:rPr lang="en-US" sz="1800" b="1" dirty="0" smtClean="0">
                <a:solidFill>
                  <a:srgbClr val="C00000"/>
                </a:solidFill>
                <a:latin typeface="+mn-lt"/>
              </a:rPr>
              <a:t>      (wheel graph)</a:t>
            </a:r>
            <a:r>
              <a:rPr lang="el-GR" sz="1800" b="1" dirty="0" smtClean="0">
                <a:solidFill>
                  <a:srgbClr val="C00000"/>
                </a:solidFill>
                <a:latin typeface="+mn-lt"/>
              </a:rPr>
              <a:t>                                            </a:t>
            </a:r>
            <a:endParaRPr lang="el-GR" sz="1800" b="1" dirty="0">
              <a:solidFill>
                <a:srgbClr val="C00000"/>
              </a:solidFill>
              <a:latin typeface="+mn-lt"/>
            </a:endParaRPr>
          </a:p>
          <a:p>
            <a:pPr algn="l"/>
            <a:endParaRPr lang="en-US" dirty="0"/>
          </a:p>
        </p:txBody>
      </p:sp>
      <p:sp>
        <p:nvSpPr>
          <p:cNvPr id="145" name="Rectangle 144"/>
          <p:cNvSpPr/>
          <p:nvPr/>
        </p:nvSpPr>
        <p:spPr bwMode="auto">
          <a:xfrm>
            <a:off x="819807" y="4267185"/>
            <a:ext cx="7420303" cy="45719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2908136" y="4875496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5747589" y="4887528"/>
            <a:ext cx="147145" cy="14714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49" name="Straight Connector 148"/>
          <p:cNvCxnSpPr>
            <a:stCxn id="117" idx="6"/>
            <a:endCxn id="146" idx="2"/>
          </p:cNvCxnSpPr>
          <p:nvPr/>
        </p:nvCxnSpPr>
        <p:spPr bwMode="auto">
          <a:xfrm flipV="1">
            <a:off x="2706254" y="4949069"/>
            <a:ext cx="201882" cy="695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>
            <a:stCxn id="106" idx="1"/>
            <a:endCxn id="146" idx="6"/>
          </p:cNvCxnSpPr>
          <p:nvPr/>
        </p:nvCxnSpPr>
        <p:spPr bwMode="auto">
          <a:xfrm flipH="1" flipV="1">
            <a:off x="3055281" y="4949069"/>
            <a:ext cx="203267" cy="1565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>
            <a:stCxn id="131" idx="6"/>
            <a:endCxn id="147" idx="2"/>
          </p:cNvCxnSpPr>
          <p:nvPr/>
        </p:nvCxnSpPr>
        <p:spPr bwMode="auto">
          <a:xfrm flipV="1">
            <a:off x="5549214" y="4961101"/>
            <a:ext cx="198375" cy="733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Connector 156"/>
          <p:cNvCxnSpPr>
            <a:stCxn id="122" idx="2"/>
            <a:endCxn id="147" idx="6"/>
          </p:cNvCxnSpPr>
          <p:nvPr/>
        </p:nvCxnSpPr>
        <p:spPr bwMode="auto">
          <a:xfrm flipH="1" flipV="1">
            <a:off x="5894734" y="4961101"/>
            <a:ext cx="185225" cy="1641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1 - Τίτλος"/>
          <p:cNvSpPr txBox="1">
            <a:spLocks/>
          </p:cNvSpPr>
          <p:nvPr/>
        </p:nvSpPr>
        <p:spPr>
          <a:xfrm>
            <a:off x="1383632" y="364874"/>
            <a:ext cx="7760368" cy="88641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Graph Theoretic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Foundations</a:t>
            </a:r>
            <a:endParaRPr kumimoji="0" lang="el-G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4 - Εικόνα" descr="sxhmata_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02071" y="2214991"/>
            <a:ext cx="4410075" cy="15621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099277" y="3575182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n-lt"/>
              </a:rPr>
              <a:t>G</a:t>
            </a:r>
            <a:r>
              <a:rPr lang="en-US" baseline="-25000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76740" y="3564671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n-lt"/>
              </a:rPr>
              <a:t>G</a:t>
            </a:r>
            <a:r>
              <a:rPr lang="en-US" baseline="-25000" dirty="0" smtClean="0">
                <a:latin typeface="+mn-lt"/>
              </a:rPr>
              <a:t>2</a:t>
            </a:r>
            <a:endParaRPr lang="en-US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89377" y="3580442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n-lt"/>
              </a:rPr>
              <a:t>G</a:t>
            </a:r>
            <a:r>
              <a:rPr lang="en-US" baseline="-25000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31140" y="3569931"/>
            <a:ext cx="10696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ym typeface="Symbol"/>
              </a:rPr>
              <a:t> </a:t>
            </a:r>
            <a:r>
              <a:rPr lang="en-US" dirty="0" smtClean="0">
                <a:latin typeface="+mn-lt"/>
              </a:rPr>
              <a:t>G</a:t>
            </a:r>
            <a:r>
              <a:rPr lang="en-US" baseline="-25000" dirty="0" smtClean="0">
                <a:latin typeface="+mn-lt"/>
              </a:rPr>
              <a:t>2</a:t>
            </a:r>
            <a:endParaRPr lang="en-US" dirty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91847" y="3575192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n-lt"/>
              </a:rPr>
              <a:t>G</a:t>
            </a:r>
            <a:r>
              <a:rPr lang="el-GR" baseline="-25000" dirty="0" smtClean="0">
                <a:latin typeface="+mn-lt"/>
              </a:rPr>
              <a:t>2</a:t>
            </a:r>
            <a:endParaRPr lang="en-US" dirty="0"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133610" y="3564681"/>
            <a:ext cx="10696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ym typeface="Symbol"/>
              </a:rPr>
              <a:t> </a:t>
            </a:r>
            <a:r>
              <a:rPr lang="en-US" dirty="0" smtClean="0">
                <a:latin typeface="+mn-lt"/>
              </a:rPr>
              <a:t>G</a:t>
            </a:r>
            <a:r>
              <a:rPr lang="el-GR" baseline="-25000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128566" y="2424306"/>
            <a:ext cx="5309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5400" b="1" dirty="0" smtClean="0">
                <a:solidFill>
                  <a:srgbClr val="C00000"/>
                </a:solidFill>
                <a:latin typeface="+mn-lt"/>
              </a:rPr>
              <a:t>?</a:t>
            </a:r>
            <a:endParaRPr lang="en-US" sz="54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8" name="4 - Εικόνα" descr="sxhmata_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6390" y="4821965"/>
            <a:ext cx="4524375" cy="155257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104537" y="6198810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n-lt"/>
              </a:rPr>
              <a:t>G</a:t>
            </a:r>
            <a:r>
              <a:rPr lang="en-US" baseline="-25000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82000" y="6188299"/>
            <a:ext cx="510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+mn-lt"/>
              </a:rPr>
              <a:t>G</a:t>
            </a:r>
            <a:r>
              <a:rPr lang="en-US" baseline="-25000" dirty="0" smtClean="0">
                <a:latin typeface="+mn-lt"/>
              </a:rPr>
              <a:t>2</a:t>
            </a:r>
            <a:endParaRPr lang="en-US" dirty="0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25050" y="6214575"/>
            <a:ext cx="17231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+mn-lt"/>
              </a:rPr>
              <a:t>G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dirty="0" smtClean="0"/>
              <a:t>[</a:t>
            </a:r>
            <a:r>
              <a:rPr lang="en-US" dirty="0" smtClean="0">
                <a:latin typeface="+mn-lt"/>
              </a:rPr>
              <a:t>G</a:t>
            </a:r>
            <a:r>
              <a:rPr lang="el-GR" baseline="-25000" dirty="0" smtClean="0">
                <a:latin typeface="+mn-lt"/>
              </a:rPr>
              <a:t>2</a:t>
            </a:r>
            <a:r>
              <a:rPr lang="en-US" dirty="0" smtClean="0"/>
              <a:t>]</a:t>
            </a:r>
            <a:endParaRPr lang="en-US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27210" y="6219835"/>
            <a:ext cx="17231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+mn-lt"/>
              </a:rPr>
              <a:t>G</a:t>
            </a:r>
            <a:r>
              <a:rPr lang="el-GR" baseline="-25000" dirty="0" smtClean="0">
                <a:latin typeface="+mn-lt"/>
              </a:rPr>
              <a:t>2</a:t>
            </a:r>
            <a:r>
              <a:rPr lang="en-US" dirty="0" smtClean="0"/>
              <a:t>[</a:t>
            </a:r>
            <a:r>
              <a:rPr lang="en-US" dirty="0" smtClean="0">
                <a:latin typeface="+mn-lt"/>
              </a:rPr>
              <a:t>G</a:t>
            </a:r>
            <a:r>
              <a:rPr lang="el-GR" baseline="-25000" dirty="0" smtClean="0">
                <a:latin typeface="+mn-lt"/>
              </a:rPr>
              <a:t>1</a:t>
            </a:r>
            <a:r>
              <a:rPr lang="en-US" dirty="0" smtClean="0"/>
              <a:t>]</a:t>
            </a:r>
            <a:endParaRPr lang="en-US" dirty="0">
              <a:latin typeface="+mn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196883" y="5111080"/>
            <a:ext cx="5309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5400" b="1" dirty="0" smtClean="0">
                <a:solidFill>
                  <a:srgbClr val="C00000"/>
                </a:solidFill>
                <a:latin typeface="+mn-lt"/>
              </a:rPr>
              <a:t>?</a:t>
            </a:r>
            <a:endParaRPr lang="en-US" sz="5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3712" y="1720800"/>
            <a:ext cx="7958138" cy="3331779"/>
          </a:xfrm>
        </p:spPr>
        <p:txBody>
          <a:bodyPr/>
          <a:lstStyle/>
          <a:p>
            <a:pPr eaLnBrk="1" hangingPunct="1">
              <a:buNone/>
            </a:pPr>
            <a:r>
              <a:rPr lang="en-US" kern="1200" dirty="0" smtClean="0">
                <a:solidFill>
                  <a:srgbClr val="009900"/>
                </a:solidFill>
              </a:rPr>
              <a:t>	Cartesian Product </a:t>
            </a:r>
            <a:r>
              <a:rPr lang="en-US" sz="2800" dirty="0" smtClean="0">
                <a:solidFill>
                  <a:srgbClr val="C00000"/>
                </a:solidFill>
              </a:rPr>
              <a:t>G</a:t>
            </a:r>
            <a:r>
              <a:rPr lang="en-US" sz="1600" dirty="0" smtClean="0">
                <a:solidFill>
                  <a:srgbClr val="C00000"/>
                </a:solidFill>
              </a:rPr>
              <a:t>1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sym typeface="Symbol"/>
              </a:rPr>
              <a:t></a:t>
            </a:r>
            <a:r>
              <a:rPr lang="en-US" sz="2800" dirty="0" smtClean="0">
                <a:solidFill>
                  <a:srgbClr val="C00000"/>
                </a:solidFill>
              </a:rPr>
              <a:t> G</a:t>
            </a:r>
            <a:r>
              <a:rPr lang="en-US" sz="1600" dirty="0" smtClean="0">
                <a:solidFill>
                  <a:srgbClr val="C00000"/>
                </a:solidFill>
              </a:rPr>
              <a:t>2</a:t>
            </a:r>
            <a:endParaRPr lang="el-GR" sz="1400" dirty="0" smtClean="0">
              <a:solidFill>
                <a:srgbClr val="C00000"/>
              </a:solidFill>
            </a:endParaRPr>
          </a:p>
          <a:p>
            <a:pPr eaLnBrk="1" hangingPunct="1"/>
            <a:endParaRPr lang="el-GR" sz="1400" dirty="0" smtClean="0"/>
          </a:p>
          <a:p>
            <a:pPr eaLnBrk="1" hangingPunct="1"/>
            <a:endParaRPr lang="el-GR" sz="1400" dirty="0" smtClean="0"/>
          </a:p>
          <a:p>
            <a:pPr eaLnBrk="1" hangingPunct="1"/>
            <a:endParaRPr lang="en-US" sz="1400" dirty="0" smtClean="0"/>
          </a:p>
          <a:p>
            <a:pPr eaLnBrk="1" hangingPunct="1"/>
            <a:endParaRPr lang="el-GR" sz="1400" dirty="0" smtClean="0"/>
          </a:p>
          <a:p>
            <a:pPr eaLnBrk="1" hangingPunct="1"/>
            <a:endParaRPr lang="el-GR" sz="1400" dirty="0" smtClean="0"/>
          </a:p>
          <a:p>
            <a:pPr eaLnBrk="1" hangingPunct="1"/>
            <a:endParaRPr lang="el-GR" sz="1400" dirty="0" smtClean="0"/>
          </a:p>
          <a:p>
            <a:pPr eaLnBrk="1" hangingPunct="1"/>
            <a:endParaRPr lang="en-US" sz="1400" dirty="0" smtClean="0"/>
          </a:p>
          <a:p>
            <a:pPr eaLnBrk="1" hangingPunct="1"/>
            <a:endParaRPr lang="el-GR" sz="800" dirty="0" smtClean="0"/>
          </a:p>
          <a:p>
            <a:pPr eaLnBrk="1" hangingPunct="1">
              <a:buNone/>
            </a:pPr>
            <a:r>
              <a:rPr lang="en-US" kern="1200" dirty="0" smtClean="0">
                <a:solidFill>
                  <a:srgbClr val="009900"/>
                </a:solidFill>
              </a:rPr>
              <a:t>	Lexicographic Product </a:t>
            </a:r>
            <a:r>
              <a:rPr lang="en-US" sz="2800" dirty="0" smtClean="0">
                <a:solidFill>
                  <a:srgbClr val="C00000"/>
                </a:solidFill>
              </a:rPr>
              <a:t>G</a:t>
            </a:r>
            <a:r>
              <a:rPr lang="en-US" sz="1600" dirty="0" smtClean="0">
                <a:solidFill>
                  <a:srgbClr val="C00000"/>
                </a:solidFill>
              </a:rPr>
              <a:t>1</a:t>
            </a:r>
            <a:r>
              <a:rPr lang="en-US" sz="2800" dirty="0" smtClean="0">
                <a:solidFill>
                  <a:srgbClr val="C00000"/>
                </a:solidFill>
              </a:rPr>
              <a:t>[G</a:t>
            </a:r>
            <a:r>
              <a:rPr lang="en-US" sz="16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>
                <a:solidFill>
                  <a:srgbClr val="C00000"/>
                </a:solidFill>
              </a:rPr>
              <a:t>]</a:t>
            </a:r>
            <a:endParaRPr lang="el-GR" sz="2800" dirty="0" smtClean="0">
              <a:solidFill>
                <a:srgbClr val="C00000"/>
              </a:solidFill>
            </a:endParaRPr>
          </a:p>
        </p:txBody>
      </p:sp>
      <p:pic>
        <p:nvPicPr>
          <p:cNvPr id="20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9952EA36-B633-4293-B5F2-BCC6BE75A797}" type="slidenum">
              <a:rPr lang="el-GR" altLang="el-GR" sz="1200" smtClean="0">
                <a:latin typeface="Cambria" pitchFamily="18" charset="0"/>
              </a:rPr>
              <a:pPr/>
              <a:t>16</a:t>
            </a:fld>
            <a:endParaRPr lang="el-GR" altLang="el-GR" sz="1200" dirty="0" smtClean="0">
              <a:latin typeface="Cambria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85800" y="2008188"/>
            <a:ext cx="228600" cy="1254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81784" y="4566988"/>
            <a:ext cx="228600" cy="1254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5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Graph Theoretic 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Foundations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1642249"/>
            <a:ext cx="7958138" cy="4653455"/>
          </a:xfrm>
        </p:spPr>
        <p:txBody>
          <a:bodyPr/>
          <a:lstStyle/>
          <a:p>
            <a:pPr eaLnBrk="1" hangingPunct="1">
              <a:buNone/>
            </a:pPr>
            <a:r>
              <a:rPr lang="el-GR" sz="2400" kern="1200" dirty="0" smtClean="0">
                <a:solidFill>
                  <a:srgbClr val="C00000"/>
                </a:solidFill>
                <a:latin typeface="Tahoma" pitchFamily="34" charset="0"/>
              </a:rPr>
              <a:t>	</a:t>
            </a:r>
          </a:p>
          <a:p>
            <a:pPr eaLnBrk="1" hangingPunct="1">
              <a:buNone/>
            </a:pPr>
            <a:r>
              <a:rPr lang="el-GR" sz="2400" kern="1200" dirty="0" smtClean="0">
                <a:solidFill>
                  <a:srgbClr val="C00000"/>
                </a:solidFill>
                <a:latin typeface="Tahoma" pitchFamily="34" charset="0"/>
              </a:rPr>
              <a:t>		</a:t>
            </a:r>
            <a:r>
              <a:rPr lang="en-US" sz="5400" dirty="0" smtClean="0">
                <a:solidFill>
                  <a:srgbClr val="002060"/>
                </a:solidFill>
                <a:latin typeface="Monotype Corsiva" pitchFamily="66" charset="0"/>
              </a:rPr>
              <a:t>Intersection Graphs</a:t>
            </a:r>
            <a:endParaRPr lang="en-US" sz="20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endParaRPr lang="en-US" sz="2400" kern="1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r>
              <a:rPr lang="el-GR" sz="2000" dirty="0" smtClean="0">
                <a:solidFill>
                  <a:srgbClr val="002060"/>
                </a:solidFill>
                <a:latin typeface="Monotype Corsiva" pitchFamily="66" charset="0"/>
              </a:rPr>
              <a:t>		</a:t>
            </a:r>
          </a:p>
          <a:p>
            <a:pPr eaLnBrk="1" hangingPunct="1">
              <a:buNone/>
            </a:pPr>
            <a:r>
              <a:rPr lang="el-GR" sz="2000" dirty="0" smtClean="0">
                <a:solidFill>
                  <a:srgbClr val="002060"/>
                </a:solidFill>
                <a:latin typeface="Monotype Corsiva" pitchFamily="66" charset="0"/>
              </a:rPr>
              <a:t>			</a:t>
            </a:r>
            <a:r>
              <a:rPr lang="en-US" sz="4400" dirty="0" smtClean="0">
                <a:solidFill>
                  <a:srgbClr val="002060"/>
                </a:solidFill>
                <a:latin typeface="Monotype Corsiva" pitchFamily="66" charset="0"/>
              </a:rPr>
              <a:t>Object – Graph</a:t>
            </a:r>
            <a:endParaRPr lang="en-US" sz="48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endParaRPr lang="en-US" sz="2400" kern="1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r>
              <a:rPr lang="en-US" sz="4800" kern="1200" dirty="0" smtClean="0">
                <a:solidFill>
                  <a:srgbClr val="002060"/>
                </a:solidFill>
                <a:latin typeface="Monotype Corsiva" pitchFamily="66" charset="0"/>
              </a:rPr>
              <a:t>				 </a:t>
            </a:r>
            <a:r>
              <a:rPr lang="en-US" sz="4400" kern="1200" dirty="0" smtClean="0">
                <a:solidFill>
                  <a:srgbClr val="002060"/>
                </a:solidFill>
                <a:latin typeface="Monotype Corsiva" pitchFamily="66" charset="0"/>
              </a:rPr>
              <a:t>Graph </a:t>
            </a:r>
            <a:r>
              <a:rPr lang="en-US" sz="4400" dirty="0" smtClean="0">
                <a:solidFill>
                  <a:srgbClr val="002060"/>
                </a:solidFill>
                <a:latin typeface="Monotype Corsiva" pitchFamily="66" charset="0"/>
              </a:rPr>
              <a:t>Properties</a:t>
            </a:r>
            <a:endParaRPr lang="en-GB" sz="4800" kern="1200" dirty="0" smtClean="0">
              <a:solidFill>
                <a:srgbClr val="C00000"/>
              </a:solidFill>
              <a:latin typeface="Tahoma" pitchFamily="34" charset="0"/>
            </a:endParaRPr>
          </a:p>
          <a:p>
            <a:pPr eaLnBrk="1" hangingPunct="1">
              <a:buNone/>
            </a:pPr>
            <a:endParaRPr lang="en-GB" sz="4800" kern="1200" dirty="0" smtClean="0">
              <a:solidFill>
                <a:srgbClr val="C00000"/>
              </a:solidFill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01418" y="1828819"/>
            <a:ext cx="221839" cy="11756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798787" y="4095665"/>
            <a:ext cx="213584" cy="5150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2366931" y="4261750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2051247" y="4269632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10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0DB2D08D-215C-4936-A661-3CD9FE57680A}" type="slidenum">
              <a:rPr lang="el-GR" altLang="el-GR" sz="1200" smtClean="0">
                <a:latin typeface="Cambria" pitchFamily="18" charset="0"/>
              </a:rPr>
              <a:pPr/>
              <a:t>17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15" name="1 - Τίτλος"/>
          <p:cNvSpPr txBox="1">
            <a:spLocks/>
          </p:cNvSpPr>
          <p:nvPr/>
        </p:nvSpPr>
        <p:spPr bwMode="auto">
          <a:xfrm>
            <a:off x="1383632" y="365792"/>
            <a:ext cx="7760368" cy="885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Algorithmic Graph Theory</a:t>
            </a:r>
            <a:endParaRPr kumimoji="0" lang="el-G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7" name="Oval 9"/>
          <p:cNvSpPr>
            <a:spLocks noChangeArrowheads="1"/>
          </p:cNvSpPr>
          <p:nvPr/>
        </p:nvSpPr>
        <p:spPr bwMode="auto">
          <a:xfrm>
            <a:off x="1553942" y="2545106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794771" y="5415169"/>
            <a:ext cx="213584" cy="5150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6" name="Oval 9"/>
          <p:cNvSpPr>
            <a:spLocks noChangeArrowheads="1"/>
          </p:cNvSpPr>
          <p:nvPr/>
        </p:nvSpPr>
        <p:spPr bwMode="auto">
          <a:xfrm>
            <a:off x="3096867" y="5581254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Oval 9"/>
          <p:cNvSpPr>
            <a:spLocks noChangeArrowheads="1"/>
          </p:cNvSpPr>
          <p:nvPr/>
        </p:nvSpPr>
        <p:spPr bwMode="auto">
          <a:xfrm>
            <a:off x="2781183" y="5589136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3405683" y="5577238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2 - Θέση περιεχομένου"/>
          <p:cNvSpPr>
            <a:spLocks noGrp="1"/>
          </p:cNvSpPr>
          <p:nvPr>
            <p:ph idx="1"/>
          </p:nvPr>
        </p:nvSpPr>
        <p:spPr>
          <a:xfrm>
            <a:off x="603250" y="1752600"/>
            <a:ext cx="7794625" cy="4359275"/>
          </a:xfrm>
        </p:spPr>
        <p:txBody>
          <a:bodyPr/>
          <a:lstStyle/>
          <a:p>
            <a:pPr eaLnBrk="1" hangingPunct="1"/>
            <a:r>
              <a:rPr lang="en-US" sz="2800" dirty="0" smtClean="0"/>
              <a:t>Let </a:t>
            </a:r>
            <a:r>
              <a:rPr lang="en-US" sz="2800" i="1" dirty="0" smtClean="0"/>
              <a:t>F</a:t>
            </a:r>
            <a:r>
              <a:rPr lang="en-US" sz="2800" dirty="0" smtClean="0"/>
              <a:t> be a family of nonempty sets.</a:t>
            </a:r>
            <a:endParaRPr lang="el-GR" sz="2800" dirty="0" smtClean="0"/>
          </a:p>
          <a:p>
            <a:pPr eaLnBrk="1" hangingPunct="1"/>
            <a:endParaRPr lang="en-US" sz="1600" dirty="0" smtClean="0"/>
          </a:p>
          <a:p>
            <a:pPr eaLnBrk="1" hangingPunct="1"/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C00000"/>
                </a:solidFill>
              </a:rPr>
              <a:t>intersection graph </a:t>
            </a:r>
            <a:r>
              <a:rPr lang="en-US" sz="2800" dirty="0" smtClean="0"/>
              <a:t>of </a:t>
            </a:r>
            <a:r>
              <a:rPr lang="en-US" sz="2800" i="1" dirty="0" smtClean="0"/>
              <a:t>F</a:t>
            </a:r>
            <a:r>
              <a:rPr lang="en-US" sz="2800" dirty="0" smtClean="0"/>
              <a:t> is obtained be representing each set in F by a vertex:</a:t>
            </a:r>
            <a:endParaRPr lang="el-GR" sz="2800" dirty="0" smtClean="0"/>
          </a:p>
          <a:p>
            <a:pPr eaLnBrk="1" hangingPunct="1">
              <a:buNone/>
            </a:pPr>
            <a:endParaRPr lang="el-GR" sz="28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dirty="0" smtClean="0"/>
              <a:t>   </a:t>
            </a:r>
            <a:r>
              <a:rPr lang="el-GR" dirty="0" smtClean="0"/>
              <a:t>	     </a:t>
            </a:r>
            <a:r>
              <a:rPr lang="en-US" dirty="0" smtClean="0"/>
              <a:t>x</a:t>
            </a:r>
            <a:r>
              <a:rPr lang="el-GR" dirty="0" smtClean="0"/>
              <a:t> </a:t>
            </a:r>
            <a:r>
              <a:rPr lang="en-US" dirty="0" smtClean="0">
                <a:sym typeface="Symbol" pitchFamily="18" charset="2"/>
              </a:rPr>
              <a:t></a:t>
            </a:r>
            <a:r>
              <a:rPr lang="en-US" dirty="0" smtClean="0">
                <a:sym typeface="Wingdings" pitchFamily="2" charset="2"/>
              </a:rPr>
              <a:t> y </a:t>
            </a:r>
            <a:r>
              <a:rPr lang="el-GR" dirty="0" smtClean="0">
                <a:sym typeface="Wingdings" pitchFamily="2" charset="2"/>
              </a:rPr>
              <a:t>  </a:t>
            </a:r>
            <a:r>
              <a:rPr lang="en-US" dirty="0" smtClean="0">
                <a:sym typeface="Symbol" pitchFamily="18" charset="2"/>
              </a:rPr>
              <a:t>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l-GR" dirty="0" smtClean="0">
                <a:sym typeface="Wingdings" pitchFamily="2" charset="2"/>
              </a:rPr>
              <a:t>  </a:t>
            </a:r>
            <a:r>
              <a:rPr lang="en-US" dirty="0" smtClean="0">
                <a:sym typeface="Wingdings" pitchFamily="2" charset="2"/>
              </a:rPr>
              <a:t>S</a:t>
            </a:r>
            <a:r>
              <a:rPr lang="en-US" baseline="-25000" dirty="0" smtClean="0">
                <a:sym typeface="Wingdings" pitchFamily="2" charset="2"/>
              </a:rPr>
              <a:t>X</a:t>
            </a:r>
            <a:r>
              <a:rPr lang="en-US" dirty="0" smtClean="0">
                <a:sym typeface="Wingdings" pitchFamily="2" charset="2"/>
              </a:rPr>
              <a:t> ∩ S</a:t>
            </a:r>
            <a:r>
              <a:rPr lang="en-US" baseline="-25000" dirty="0" smtClean="0">
                <a:sym typeface="Wingdings" pitchFamily="2" charset="2"/>
              </a:rPr>
              <a:t>Y </a:t>
            </a:r>
            <a:r>
              <a:rPr lang="el-GR" baseline="-25000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≠ </a:t>
            </a:r>
            <a:r>
              <a:rPr lang="el-GR" dirty="0" smtClean="0">
                <a:sym typeface="Wingdings" pitchFamily="2" charset="2"/>
              </a:rPr>
              <a:t> </a:t>
            </a:r>
            <a:r>
              <a:rPr lang="en-US" dirty="0" smtClean="0">
                <a:sym typeface="Symbol" pitchFamily="18" charset="2"/>
              </a:rPr>
              <a:t></a:t>
            </a:r>
            <a:endParaRPr lang="en-US" dirty="0" smtClean="0">
              <a:sym typeface="Wingdings" pitchFamily="2" charset="2"/>
            </a:endParaRPr>
          </a:p>
          <a:p>
            <a:pPr eaLnBrk="1" hangingPunct="1"/>
            <a:endParaRPr lang="en-US" dirty="0" smtClean="0"/>
          </a:p>
          <a:p>
            <a:pPr eaLnBrk="1" hangingPunct="1"/>
            <a:endParaRPr lang="el-GR" dirty="0" smtClean="0"/>
          </a:p>
        </p:txBody>
      </p:sp>
      <p:sp>
        <p:nvSpPr>
          <p:cNvPr id="15364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38143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Intersection Graphs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106905" y="3982448"/>
            <a:ext cx="6280484" cy="1251284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6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18</a:t>
            </a:fld>
            <a:endParaRPr lang="el-GR" altLang="el-GR" sz="120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39763" y="1652588"/>
            <a:ext cx="8026400" cy="520541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ym typeface="Wingdings" pitchFamily="2" charset="2"/>
              </a:rPr>
              <a:t>The intersection graph of a family of intervals on a linearly ordered set  (like the real line) is called  an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interval graph</a:t>
            </a:r>
            <a:endParaRPr lang="en-US" sz="2400" dirty="0" smtClean="0">
              <a:solidFill>
                <a:srgbClr val="C00000"/>
              </a:solidFill>
              <a:sym typeface="Wingdings" pitchFamily="2" charset="2"/>
            </a:endParaRPr>
          </a:p>
          <a:p>
            <a:pPr eaLnBrk="1" hangingPunct="1">
              <a:buNone/>
              <a:defRPr/>
            </a:pPr>
            <a:r>
              <a:rPr lang="en-US" dirty="0" smtClean="0">
                <a:solidFill>
                  <a:srgbClr val="009900"/>
                </a:solidFill>
                <a:sym typeface="Wingdings" pitchFamily="2" charset="2"/>
              </a:rPr>
              <a:t>          </a:t>
            </a:r>
            <a:r>
              <a:rPr lang="en-US" sz="2800" b="1" i="1" dirty="0" smtClean="0">
                <a:solidFill>
                  <a:srgbClr val="009900"/>
                </a:solidFill>
                <a:sym typeface="Wingdings" pitchFamily="2" charset="2"/>
              </a:rPr>
              <a:t>I</a:t>
            </a:r>
            <a:r>
              <a:rPr lang="en-US" sz="2800" baseline="-25000" dirty="0" smtClean="0">
                <a:solidFill>
                  <a:srgbClr val="009900"/>
                </a:solidFill>
                <a:sym typeface="Wingdings" pitchFamily="2" charset="2"/>
              </a:rPr>
              <a:t>1</a:t>
            </a:r>
            <a:r>
              <a:rPr lang="en-US" dirty="0" smtClean="0">
                <a:solidFill>
                  <a:srgbClr val="009900"/>
                </a:solidFill>
                <a:sym typeface="Wingdings" pitchFamily="2" charset="2"/>
              </a:rPr>
              <a:t>    </a:t>
            </a:r>
            <a:r>
              <a:rPr lang="en-US" sz="2800" b="1" i="1" dirty="0" smtClean="0">
                <a:solidFill>
                  <a:srgbClr val="009900"/>
                </a:solidFill>
                <a:sym typeface="Wingdings" pitchFamily="2" charset="2"/>
              </a:rPr>
              <a:t>I</a:t>
            </a:r>
            <a:r>
              <a:rPr lang="en-US" sz="2800" baseline="-25000" dirty="0" smtClean="0">
                <a:solidFill>
                  <a:srgbClr val="009900"/>
                </a:solidFill>
                <a:sym typeface="Wingdings" pitchFamily="2" charset="2"/>
              </a:rPr>
              <a:t>3</a:t>
            </a:r>
            <a:r>
              <a:rPr lang="en-US" baseline="-25000" dirty="0" smtClean="0">
                <a:solidFill>
                  <a:srgbClr val="009900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009900"/>
                </a:solidFill>
                <a:sym typeface="Wingdings" pitchFamily="2" charset="2"/>
              </a:rPr>
              <a:t>   </a:t>
            </a:r>
            <a:r>
              <a:rPr lang="en-US" sz="2800" b="1" i="1" dirty="0" smtClean="0">
                <a:solidFill>
                  <a:srgbClr val="009900"/>
                </a:solidFill>
                <a:sym typeface="Wingdings" pitchFamily="2" charset="2"/>
              </a:rPr>
              <a:t>I</a:t>
            </a:r>
            <a:r>
              <a:rPr lang="en-US" sz="2800" baseline="-25000" dirty="0" smtClean="0">
                <a:solidFill>
                  <a:srgbClr val="009900"/>
                </a:solidFill>
                <a:sym typeface="Wingdings" pitchFamily="2" charset="2"/>
              </a:rPr>
              <a:t>5</a:t>
            </a:r>
            <a:r>
              <a:rPr lang="en-US" dirty="0" smtClean="0">
                <a:solidFill>
                  <a:srgbClr val="009900"/>
                </a:solidFill>
                <a:sym typeface="Wingdings" pitchFamily="2" charset="2"/>
              </a:rPr>
              <a:t>                 </a:t>
            </a:r>
            <a:r>
              <a:rPr lang="en-US" sz="2400" dirty="0" smtClean="0">
                <a:solidFill>
                  <a:srgbClr val="009900"/>
                </a:solidFill>
                <a:sym typeface="Wingdings" pitchFamily="2" charset="2"/>
              </a:rPr>
              <a:t>                             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/>
            </a:r>
            <a:br>
              <a:rPr lang="en-US" dirty="0" smtClean="0">
                <a:solidFill>
                  <a:srgbClr val="FF0000"/>
                </a:solidFill>
                <a:sym typeface="Wingdings" pitchFamily="2" charset="2"/>
              </a:rPr>
            </a:b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                                                                </a:t>
            </a:r>
            <a:endParaRPr lang="en-US" sz="2400" dirty="0" smtClean="0">
              <a:solidFill>
                <a:srgbClr val="009900"/>
              </a:solidFill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9900"/>
                </a:solidFill>
                <a:sym typeface="Wingdings" pitchFamily="2" charset="2"/>
              </a:rPr>
              <a:t>             </a:t>
            </a:r>
            <a:r>
              <a:rPr lang="en-US" sz="2800" b="1" i="1" dirty="0" smtClean="0">
                <a:solidFill>
                  <a:srgbClr val="009900"/>
                </a:solidFill>
                <a:sym typeface="Wingdings" pitchFamily="2" charset="2"/>
              </a:rPr>
              <a:t>I</a:t>
            </a:r>
            <a:r>
              <a:rPr lang="en-US" sz="2800" baseline="-25000" dirty="0" smtClean="0">
                <a:solidFill>
                  <a:srgbClr val="009900"/>
                </a:solidFill>
                <a:sym typeface="Wingdings" pitchFamily="2" charset="2"/>
              </a:rPr>
              <a:t>2</a:t>
            </a:r>
            <a:r>
              <a:rPr lang="en-US" dirty="0" smtClean="0">
                <a:solidFill>
                  <a:srgbClr val="009900"/>
                </a:solidFill>
                <a:sym typeface="Wingdings" pitchFamily="2" charset="2"/>
              </a:rPr>
              <a:t>    </a:t>
            </a:r>
            <a:r>
              <a:rPr lang="en-US" sz="2800" b="1" i="1" dirty="0" smtClean="0">
                <a:solidFill>
                  <a:srgbClr val="009900"/>
                </a:solidFill>
                <a:sym typeface="Wingdings" pitchFamily="2" charset="2"/>
              </a:rPr>
              <a:t>I</a:t>
            </a:r>
            <a:r>
              <a:rPr lang="en-US" sz="2800" baseline="-25000" dirty="0" smtClean="0">
                <a:solidFill>
                  <a:srgbClr val="009900"/>
                </a:solidFill>
                <a:sym typeface="Wingdings" pitchFamily="2" charset="2"/>
              </a:rPr>
              <a:t>4</a:t>
            </a:r>
            <a:r>
              <a:rPr lang="en-US" baseline="-25000" dirty="0" smtClean="0">
                <a:solidFill>
                  <a:srgbClr val="009900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009900"/>
                </a:solidFill>
                <a:sym typeface="Wingdings" pitchFamily="2" charset="2"/>
              </a:rPr>
              <a:t>   </a:t>
            </a:r>
            <a:r>
              <a:rPr lang="en-US" sz="2800" b="1" i="1" dirty="0" smtClean="0">
                <a:solidFill>
                  <a:srgbClr val="009900"/>
                </a:solidFill>
                <a:sym typeface="Wingdings" pitchFamily="2" charset="2"/>
              </a:rPr>
              <a:t>I</a:t>
            </a:r>
            <a:r>
              <a:rPr lang="en-US" sz="2800" baseline="-25000" dirty="0" smtClean="0">
                <a:solidFill>
                  <a:srgbClr val="009900"/>
                </a:solidFill>
                <a:sym typeface="Wingdings" pitchFamily="2" charset="2"/>
              </a:rPr>
              <a:t>6</a:t>
            </a:r>
            <a:r>
              <a:rPr lang="en-US" baseline="-25000" dirty="0" smtClean="0">
                <a:solidFill>
                  <a:srgbClr val="009900"/>
                </a:solidFill>
                <a:sym typeface="Wingdings" pitchFamily="2" charset="2"/>
              </a:rPr>
              <a:t>                                                       </a:t>
            </a:r>
            <a:endParaRPr lang="el-GR" baseline="-25000" dirty="0" smtClean="0">
              <a:solidFill>
                <a:srgbClr val="009900"/>
              </a:solidFill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aseline="-25000" dirty="0" smtClean="0">
                <a:solidFill>
                  <a:srgbClr val="009900"/>
                </a:solidFill>
                <a:sym typeface="Wingdings" pitchFamily="2" charset="2"/>
              </a:rPr>
              <a:t>           </a:t>
            </a:r>
            <a:r>
              <a:rPr lang="en-US" sz="2800" b="1" i="1" dirty="0" smtClean="0">
                <a:solidFill>
                  <a:srgbClr val="009900"/>
                </a:solidFill>
                <a:sym typeface="Wingdings" pitchFamily="2" charset="2"/>
              </a:rPr>
              <a:t>I</a:t>
            </a:r>
            <a:r>
              <a:rPr lang="en-US" sz="2800" baseline="-25000" dirty="0" smtClean="0">
                <a:solidFill>
                  <a:srgbClr val="009900"/>
                </a:solidFill>
                <a:sym typeface="Wingdings" pitchFamily="2" charset="2"/>
              </a:rPr>
              <a:t>7</a:t>
            </a:r>
            <a:r>
              <a:rPr lang="en-US" baseline="-25000" dirty="0" smtClean="0">
                <a:solidFill>
                  <a:srgbClr val="009900"/>
                </a:solidFill>
                <a:sym typeface="Wingdings" pitchFamily="2" charset="2"/>
              </a:rPr>
              <a:t>                                           </a:t>
            </a:r>
            <a:r>
              <a:rPr lang="el-GR" baseline="-25000" dirty="0" smtClean="0">
                <a:solidFill>
                  <a:srgbClr val="009900"/>
                </a:solidFill>
                <a:sym typeface="Wingdings" pitchFamily="2" charset="2"/>
              </a:rPr>
              <a:t>                 </a:t>
            </a:r>
            <a:endParaRPr lang="en-US" dirty="0" smtClean="0">
              <a:solidFill>
                <a:srgbClr val="FF0000"/>
              </a:solidFill>
              <a:sym typeface="Wingdings" pitchFamily="2" charset="2"/>
            </a:endParaRPr>
          </a:p>
          <a:p>
            <a:pPr eaLnBrk="1" hangingPunct="1">
              <a:spcBef>
                <a:spcPts val="0"/>
              </a:spcBef>
              <a:defRPr/>
            </a:pPr>
            <a:endParaRPr lang="el-GR" sz="1050" dirty="0" smtClean="0">
              <a:solidFill>
                <a:srgbClr val="FF0000"/>
              </a:solidFill>
              <a:sym typeface="Wingdings" pitchFamily="2" charset="2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sz="2400" dirty="0" smtClean="0">
                <a:solidFill>
                  <a:srgbClr val="C00000"/>
                </a:solidFill>
                <a:sym typeface="Wingdings" pitchFamily="2" charset="2"/>
              </a:rPr>
              <a:t>Unit &amp; Proper internal graph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2400" i="1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N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o internal property contains another                              </a:t>
            </a:r>
            <a:endParaRPr lang="en-US" sz="2400" i="1" dirty="0" smtClean="0">
              <a:solidFill>
                <a:schemeClr val="tx2">
                  <a:lumMod val="75000"/>
                </a:schemeClr>
              </a:solidFill>
              <a:sym typeface="Wingdings" pitchFamily="2" charset="2"/>
            </a:endParaRPr>
          </a:p>
        </p:txBody>
      </p:sp>
      <p:cxnSp>
        <p:nvCxnSpPr>
          <p:cNvPr id="12292" name="7 - Ευθύγραμμο βέλος σύνδεσης"/>
          <p:cNvCxnSpPr>
            <a:cxnSpLocks noChangeShapeType="1"/>
          </p:cNvCxnSpPr>
          <p:nvPr/>
        </p:nvCxnSpPr>
        <p:spPr bwMode="auto">
          <a:xfrm>
            <a:off x="1173163" y="4098925"/>
            <a:ext cx="3444875" cy="4763"/>
          </a:xfrm>
          <a:prstGeom prst="straightConnector1">
            <a:avLst/>
          </a:prstGeom>
          <a:noFill/>
          <a:ln w="25400" algn="ctr">
            <a:solidFill>
              <a:schemeClr val="tx2"/>
            </a:solidFill>
            <a:round/>
            <a:headEnd/>
            <a:tailEnd type="arrow" w="med" len="med"/>
          </a:ln>
        </p:spPr>
      </p:cxnSp>
      <p:cxnSp>
        <p:nvCxnSpPr>
          <p:cNvPr id="12293" name="12 - Ευθεία γραμμή σύνδεσης"/>
          <p:cNvCxnSpPr>
            <a:cxnSpLocks noChangeShapeType="1"/>
          </p:cNvCxnSpPr>
          <p:nvPr/>
        </p:nvCxnSpPr>
        <p:spPr bwMode="auto">
          <a:xfrm>
            <a:off x="1630363" y="3779838"/>
            <a:ext cx="442912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2294" name="13 - Ευθεία γραμμή σύνδεσης"/>
          <p:cNvCxnSpPr>
            <a:cxnSpLocks noChangeShapeType="1"/>
          </p:cNvCxnSpPr>
          <p:nvPr/>
        </p:nvCxnSpPr>
        <p:spPr bwMode="auto">
          <a:xfrm>
            <a:off x="2316163" y="3779838"/>
            <a:ext cx="442912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2295" name="14 - Ευθεία γραμμή σύνδεσης"/>
          <p:cNvCxnSpPr>
            <a:cxnSpLocks noChangeShapeType="1"/>
          </p:cNvCxnSpPr>
          <p:nvPr/>
        </p:nvCxnSpPr>
        <p:spPr bwMode="auto">
          <a:xfrm>
            <a:off x="2941638" y="3798888"/>
            <a:ext cx="441325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2296" name="15 - Ευθεία γραμμή σύνδεσης"/>
          <p:cNvCxnSpPr>
            <a:cxnSpLocks noChangeShapeType="1"/>
          </p:cNvCxnSpPr>
          <p:nvPr/>
        </p:nvCxnSpPr>
        <p:spPr bwMode="auto">
          <a:xfrm>
            <a:off x="1889125" y="4373563"/>
            <a:ext cx="442913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2297" name="16 - Ευθεία γραμμή σύνδεσης"/>
          <p:cNvCxnSpPr>
            <a:cxnSpLocks noChangeShapeType="1"/>
          </p:cNvCxnSpPr>
          <p:nvPr/>
        </p:nvCxnSpPr>
        <p:spPr bwMode="auto">
          <a:xfrm>
            <a:off x="2560638" y="4373563"/>
            <a:ext cx="441325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2298" name="17 - Ευθεία γραμμή σύνδεσης"/>
          <p:cNvCxnSpPr>
            <a:cxnSpLocks noChangeShapeType="1"/>
          </p:cNvCxnSpPr>
          <p:nvPr/>
        </p:nvCxnSpPr>
        <p:spPr bwMode="auto">
          <a:xfrm>
            <a:off x="3184525" y="4359275"/>
            <a:ext cx="442913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2299" name="18 - Ευθεία γραμμή σύνδεσης"/>
          <p:cNvCxnSpPr>
            <a:cxnSpLocks noChangeShapeType="1"/>
          </p:cNvCxnSpPr>
          <p:nvPr/>
        </p:nvCxnSpPr>
        <p:spPr bwMode="auto">
          <a:xfrm>
            <a:off x="1257300" y="4868863"/>
            <a:ext cx="3051175" cy="23812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sp>
        <p:nvSpPr>
          <p:cNvPr id="12300" name="26 - Έλλειψη"/>
          <p:cNvSpPr>
            <a:spLocks noChangeArrowheads="1"/>
          </p:cNvSpPr>
          <p:nvPr/>
        </p:nvSpPr>
        <p:spPr bwMode="auto">
          <a:xfrm>
            <a:off x="6553381" y="4630337"/>
            <a:ext cx="107950" cy="1365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grpSp>
        <p:nvGrpSpPr>
          <p:cNvPr id="12301" name="31 - Ομάδα"/>
          <p:cNvGrpSpPr>
            <a:grpSpLocks/>
          </p:cNvGrpSpPr>
          <p:nvPr/>
        </p:nvGrpSpPr>
        <p:grpSpPr bwMode="auto">
          <a:xfrm>
            <a:off x="5396094" y="3441300"/>
            <a:ext cx="2438400" cy="2392362"/>
            <a:chOff x="4998720" y="2926079"/>
            <a:chExt cx="2438400" cy="2392681"/>
          </a:xfrm>
        </p:grpSpPr>
        <p:sp>
          <p:nvSpPr>
            <p:cNvPr id="12311" name="21 - Ισοσκελές τρίγωνο"/>
            <p:cNvSpPr>
              <a:spLocks noChangeArrowheads="1"/>
            </p:cNvSpPr>
            <p:nvPr/>
          </p:nvSpPr>
          <p:spPr bwMode="auto">
            <a:xfrm rot="9375350">
              <a:off x="5440680" y="3139440"/>
              <a:ext cx="1143000" cy="1127760"/>
            </a:xfrm>
            <a:prstGeom prst="triangle">
              <a:avLst>
                <a:gd name="adj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2312" name="22 - Ισοσκελές τρίγωνο"/>
            <p:cNvSpPr>
              <a:spLocks noChangeArrowheads="1"/>
            </p:cNvSpPr>
            <p:nvPr/>
          </p:nvSpPr>
          <p:spPr bwMode="auto">
            <a:xfrm rot="-5155575">
              <a:off x="6233160" y="3657600"/>
              <a:ext cx="1143000" cy="1127760"/>
            </a:xfrm>
            <a:prstGeom prst="triangle">
              <a:avLst>
                <a:gd name="adj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2313" name="23 - Ισοσκελές τρίγωνο"/>
            <p:cNvSpPr>
              <a:spLocks noChangeArrowheads="1"/>
            </p:cNvSpPr>
            <p:nvPr/>
          </p:nvSpPr>
          <p:spPr bwMode="auto">
            <a:xfrm rot="3252177">
              <a:off x="5227319" y="3947159"/>
              <a:ext cx="1143000" cy="1127760"/>
            </a:xfrm>
            <a:prstGeom prst="triangle">
              <a:avLst>
                <a:gd name="adj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2314" name="24 - Έλλειψη"/>
            <p:cNvSpPr>
              <a:spLocks noChangeArrowheads="1"/>
            </p:cNvSpPr>
            <p:nvPr/>
          </p:nvSpPr>
          <p:spPr bwMode="auto">
            <a:xfrm>
              <a:off x="5242560" y="335279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2315" name="25 - Έλλειψη"/>
            <p:cNvSpPr>
              <a:spLocks noChangeArrowheads="1"/>
            </p:cNvSpPr>
            <p:nvPr/>
          </p:nvSpPr>
          <p:spPr bwMode="auto">
            <a:xfrm>
              <a:off x="6217920" y="292607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2316" name="27 - Έλλειψη"/>
            <p:cNvSpPr>
              <a:spLocks noChangeArrowheads="1"/>
            </p:cNvSpPr>
            <p:nvPr/>
          </p:nvSpPr>
          <p:spPr bwMode="auto">
            <a:xfrm>
              <a:off x="5593080" y="518159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2317" name="28 - Έλλειψη"/>
            <p:cNvSpPr>
              <a:spLocks noChangeArrowheads="1"/>
            </p:cNvSpPr>
            <p:nvPr/>
          </p:nvSpPr>
          <p:spPr bwMode="auto">
            <a:xfrm>
              <a:off x="4998720" y="431291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2318" name="29 - Έλλειψη"/>
            <p:cNvSpPr>
              <a:spLocks noChangeArrowheads="1"/>
            </p:cNvSpPr>
            <p:nvPr/>
          </p:nvSpPr>
          <p:spPr bwMode="auto">
            <a:xfrm>
              <a:off x="7284720" y="472439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12319" name="30 - Έλλειψη"/>
            <p:cNvSpPr>
              <a:spLocks noChangeArrowheads="1"/>
            </p:cNvSpPr>
            <p:nvPr/>
          </p:nvSpPr>
          <p:spPr bwMode="auto">
            <a:xfrm>
              <a:off x="7330440" y="364235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</p:grpSp>
      <p:sp>
        <p:nvSpPr>
          <p:cNvPr id="2" name="Oval 26"/>
          <p:cNvSpPr>
            <a:spLocks noChangeArrowheads="1"/>
          </p:cNvSpPr>
          <p:nvPr/>
        </p:nvSpPr>
        <p:spPr bwMode="auto">
          <a:xfrm>
            <a:off x="5594531" y="3827062"/>
            <a:ext cx="211138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04" name="Oval 27"/>
          <p:cNvSpPr>
            <a:spLocks noChangeArrowheads="1"/>
          </p:cNvSpPr>
          <p:nvPr/>
        </p:nvSpPr>
        <p:spPr bwMode="auto">
          <a:xfrm>
            <a:off x="6570844" y="3407962"/>
            <a:ext cx="209550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05" name="Oval 28"/>
          <p:cNvSpPr>
            <a:spLocks noChangeArrowheads="1"/>
          </p:cNvSpPr>
          <p:nvPr/>
        </p:nvSpPr>
        <p:spPr bwMode="auto">
          <a:xfrm>
            <a:off x="6513694" y="4597000"/>
            <a:ext cx="209550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06" name="Oval 29"/>
          <p:cNvSpPr>
            <a:spLocks noChangeArrowheads="1"/>
          </p:cNvSpPr>
          <p:nvPr/>
        </p:nvSpPr>
        <p:spPr bwMode="auto">
          <a:xfrm>
            <a:off x="5357994" y="4790675"/>
            <a:ext cx="211137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07" name="Oval 30"/>
          <p:cNvSpPr>
            <a:spLocks noChangeArrowheads="1"/>
          </p:cNvSpPr>
          <p:nvPr/>
        </p:nvSpPr>
        <p:spPr bwMode="auto">
          <a:xfrm>
            <a:off x="5942194" y="5647925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08" name="Oval 31"/>
          <p:cNvSpPr>
            <a:spLocks noChangeArrowheads="1"/>
          </p:cNvSpPr>
          <p:nvPr/>
        </p:nvSpPr>
        <p:spPr bwMode="auto">
          <a:xfrm>
            <a:off x="7667806" y="4128687"/>
            <a:ext cx="209550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309" name="Oval 32"/>
          <p:cNvSpPr>
            <a:spLocks noChangeArrowheads="1"/>
          </p:cNvSpPr>
          <p:nvPr/>
        </p:nvSpPr>
        <p:spPr bwMode="auto">
          <a:xfrm>
            <a:off x="7643994" y="5179612"/>
            <a:ext cx="211137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38143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Intersection Graphs</a:t>
            </a:r>
            <a:r>
              <a:rPr lang="el-GR" sz="3200" b="1" kern="1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(Interval)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18068" y="348915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1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721752" y="3027946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908865" y="3818019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3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896836" y="5141493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4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flipH="1">
            <a:off x="6256434" y="5582653"/>
            <a:ext cx="409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5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 flipH="1">
            <a:off x="4977077" y="4652211"/>
            <a:ext cx="409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6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 flipH="1">
            <a:off x="6577276" y="4808622"/>
            <a:ext cx="409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7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41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19</a:t>
            </a:fld>
            <a:endParaRPr lang="el-GR" altLang="el-GR" sz="120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nimBg="1"/>
      <p:bldP spid="2" grpId="0" animBg="1"/>
      <p:bldP spid="12304" grpId="0" animBg="1"/>
      <p:bldP spid="12305" grpId="0" animBg="1"/>
      <p:bldP spid="12306" grpId="0" animBg="1"/>
      <p:bldP spid="12307" grpId="0" animBg="1"/>
      <p:bldP spid="12308" grpId="0" animBg="1"/>
      <p:bldP spid="12309" grpId="0" animBg="1"/>
      <p:bldP spid="33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 bwMode="auto">
          <a:xfrm>
            <a:off x="3776663" y="4497388"/>
            <a:ext cx="4054475" cy="70961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5125" name="TextBox 5"/>
          <p:cNvSpPr txBox="1">
            <a:spLocks noChangeArrowheads="1"/>
          </p:cNvSpPr>
          <p:nvPr/>
        </p:nvSpPr>
        <p:spPr bwMode="auto">
          <a:xfrm>
            <a:off x="1104900" y="2044700"/>
            <a:ext cx="73739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dirty="0" err="1">
                <a:solidFill>
                  <a:srgbClr val="C00000"/>
                </a:solidFill>
                <a:latin typeface="Cambria" pitchFamily="18" charset="0"/>
              </a:rPr>
              <a:t>Πολυωνυμικοί</a:t>
            </a:r>
            <a:r>
              <a:rPr lang="el-GR" dirty="0">
                <a:solidFill>
                  <a:srgbClr val="C00000"/>
                </a:solidFill>
                <a:latin typeface="Cambria" pitchFamily="18" charset="0"/>
              </a:rPr>
              <a:t> Αλγόριθμοι… (Γραμμικοί)</a:t>
            </a:r>
          </a:p>
          <a:p>
            <a:pPr algn="l"/>
            <a:endParaRPr lang="en-US" dirty="0">
              <a:latin typeface="Cambria" pitchFamily="18" charset="0"/>
            </a:endParaRPr>
          </a:p>
        </p:txBody>
      </p:sp>
      <p:sp>
        <p:nvSpPr>
          <p:cNvPr id="5126" name="TextBox 6"/>
          <p:cNvSpPr txBox="1">
            <a:spLocks noChangeArrowheads="1"/>
          </p:cNvSpPr>
          <p:nvPr/>
        </p:nvSpPr>
        <p:spPr bwMode="auto">
          <a:xfrm>
            <a:off x="1108075" y="2951163"/>
            <a:ext cx="73739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dirty="0">
                <a:solidFill>
                  <a:srgbClr val="C00000"/>
                </a:solidFill>
                <a:latin typeface="Cambria" pitchFamily="18" charset="0"/>
              </a:rPr>
              <a:t>Προβλήματα:    </a:t>
            </a:r>
            <a:r>
              <a:rPr lang="en-US" dirty="0">
                <a:solidFill>
                  <a:srgbClr val="C00000"/>
                </a:solidFill>
                <a:latin typeface="Cambria" pitchFamily="18" charset="0"/>
              </a:rPr>
              <a:t>NP-</a:t>
            </a:r>
            <a:r>
              <a:rPr lang="el-GR" dirty="0">
                <a:solidFill>
                  <a:srgbClr val="C00000"/>
                </a:solidFill>
                <a:latin typeface="Cambria" pitchFamily="18" charset="0"/>
              </a:rPr>
              <a:t>Πλήρη</a:t>
            </a:r>
          </a:p>
          <a:p>
            <a:pPr algn="l"/>
            <a:endParaRPr lang="en-US" dirty="0"/>
          </a:p>
        </p:txBody>
      </p:sp>
      <p:sp>
        <p:nvSpPr>
          <p:cNvPr id="5127" name="TextBox 7"/>
          <p:cNvSpPr txBox="1">
            <a:spLocks noChangeArrowheads="1"/>
          </p:cNvSpPr>
          <p:nvPr/>
        </p:nvSpPr>
        <p:spPr bwMode="auto">
          <a:xfrm>
            <a:off x="1111250" y="4052888"/>
            <a:ext cx="7375525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dirty="0">
                <a:solidFill>
                  <a:srgbClr val="C00000"/>
                </a:solidFill>
                <a:latin typeface="Cambria" pitchFamily="18" charset="0"/>
              </a:rPr>
              <a:t>Επιλογές                      </a:t>
            </a:r>
            <a:r>
              <a:rPr lang="en-US" dirty="0" smtClean="0">
                <a:solidFill>
                  <a:srgbClr val="C00000"/>
                </a:solidFill>
                <a:latin typeface="Cambria" pitchFamily="18" charset="0"/>
              </a:rPr>
              <a:t>        </a:t>
            </a:r>
            <a:r>
              <a:rPr lang="el-GR" dirty="0" smtClean="0">
                <a:solidFill>
                  <a:srgbClr val="C00000"/>
                </a:solidFill>
                <a:latin typeface="Cambria" pitchFamily="18" charset="0"/>
              </a:rPr>
              <a:t>Προσέγγιση </a:t>
            </a:r>
            <a:r>
              <a:rPr lang="el-GR" dirty="0">
                <a:solidFill>
                  <a:srgbClr val="C00000"/>
                </a:solidFill>
                <a:latin typeface="Cambria" pitchFamily="18" charset="0"/>
              </a:rPr>
              <a:t>Λύσης</a:t>
            </a:r>
          </a:p>
          <a:p>
            <a:pPr algn="l"/>
            <a:endParaRPr lang="el-GR" sz="1100" dirty="0">
              <a:solidFill>
                <a:srgbClr val="C00000"/>
              </a:solidFill>
              <a:latin typeface="Cambria" pitchFamily="18" charset="0"/>
            </a:endParaRPr>
          </a:p>
          <a:p>
            <a:pPr algn="l"/>
            <a:r>
              <a:rPr lang="el-GR" dirty="0">
                <a:solidFill>
                  <a:srgbClr val="C00000"/>
                </a:solidFill>
                <a:latin typeface="Cambria" pitchFamily="18" charset="0"/>
              </a:rPr>
              <a:t>			     </a:t>
            </a:r>
            <a:r>
              <a:rPr lang="en-US" dirty="0" smtClean="0">
                <a:solidFill>
                  <a:srgbClr val="C00000"/>
                </a:solidFill>
                <a:latin typeface="Cambria" pitchFamily="18" charset="0"/>
              </a:rPr>
              <a:t>  </a:t>
            </a:r>
            <a:r>
              <a:rPr lang="el-GR" dirty="0" smtClean="0">
                <a:solidFill>
                  <a:srgbClr val="C00000"/>
                </a:solidFill>
                <a:latin typeface="Cambria" pitchFamily="18" charset="0"/>
              </a:rPr>
              <a:t>Περιορισμοί </a:t>
            </a:r>
            <a:r>
              <a:rPr lang="el-GR" dirty="0">
                <a:solidFill>
                  <a:srgbClr val="C00000"/>
                </a:solidFill>
                <a:latin typeface="Cambria" pitchFamily="18" charset="0"/>
              </a:rPr>
              <a:t>Ιδιοτήτων</a:t>
            </a:r>
          </a:p>
          <a:p>
            <a:pPr algn="l"/>
            <a:endParaRPr lang="el-GR" dirty="0">
              <a:solidFill>
                <a:srgbClr val="C00000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5128" name="Right Arrow 8"/>
          <p:cNvSpPr>
            <a:spLocks noChangeArrowheads="1"/>
          </p:cNvSpPr>
          <p:nvPr/>
        </p:nvSpPr>
        <p:spPr bwMode="auto">
          <a:xfrm>
            <a:off x="2868613" y="4217988"/>
            <a:ext cx="606425" cy="171450"/>
          </a:xfrm>
          <a:prstGeom prst="rightArrow">
            <a:avLst>
              <a:gd name="adj1" fmla="val 50000"/>
              <a:gd name="adj2" fmla="val 50059"/>
            </a:avLst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4125913" y="4194175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4130675" y="4735513"/>
            <a:ext cx="158750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685800" y="2217738"/>
            <a:ext cx="228600" cy="1254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688975" y="3146425"/>
            <a:ext cx="228600" cy="127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701675" y="4244975"/>
            <a:ext cx="228600" cy="1254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9" name="TextBox 7"/>
          <p:cNvSpPr txBox="1">
            <a:spLocks noChangeArrowheads="1"/>
          </p:cNvSpPr>
          <p:nvPr/>
        </p:nvSpPr>
        <p:spPr bwMode="auto">
          <a:xfrm>
            <a:off x="904875" y="5786438"/>
            <a:ext cx="4248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sz="3200" dirty="0">
                <a:solidFill>
                  <a:srgbClr val="C00000"/>
                </a:solidFill>
                <a:latin typeface="Cambria" pitchFamily="18" charset="0"/>
              </a:rPr>
              <a:t>Τέλεια Γραφήματα, …                  </a:t>
            </a:r>
          </a:p>
        </p:txBody>
      </p:sp>
      <p:sp>
        <p:nvSpPr>
          <p:cNvPr id="5135" name="Rectangle 19"/>
          <p:cNvSpPr>
            <a:spLocks noChangeArrowheads="1"/>
          </p:cNvSpPr>
          <p:nvPr/>
        </p:nvSpPr>
        <p:spPr bwMode="auto">
          <a:xfrm>
            <a:off x="798513" y="5445125"/>
            <a:ext cx="7451725" cy="523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1371600" y="361456"/>
            <a:ext cx="7772400" cy="877798"/>
          </a:xfrm>
          <a:prstGeom prst="rect">
            <a:avLst/>
          </a:prstGeom>
        </p:spPr>
        <p:txBody>
          <a:bodyPr anchor="ctr"/>
          <a:lstStyle/>
          <a:p>
            <a:pPr algn="l">
              <a:defRPr/>
            </a:pPr>
            <a:r>
              <a:rPr lang="el-GR" sz="3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Αλγόριθμοι Θεωρίας Γραφημάτων</a:t>
            </a:r>
            <a:endParaRPr lang="en-GB" sz="3200" dirty="0">
              <a:solidFill>
                <a:srgbClr val="002060"/>
              </a:solidFill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17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2</a:t>
            </a:fld>
            <a:endParaRPr lang="el-GR" altLang="el-GR" sz="120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3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3950" y="2325090"/>
            <a:ext cx="3527425" cy="33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2 - Θέση περιεχομένου"/>
          <p:cNvSpPr>
            <a:spLocks noGrp="1"/>
          </p:cNvSpPr>
          <p:nvPr>
            <p:ph idx="1"/>
          </p:nvPr>
        </p:nvSpPr>
        <p:spPr>
          <a:xfrm>
            <a:off x="542925" y="1606550"/>
            <a:ext cx="8113713" cy="490061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C00000"/>
                </a:solidFill>
              </a:rPr>
              <a:t>Circular-arc graphs </a:t>
            </a:r>
            <a:r>
              <a:rPr lang="en-US" sz="2800" dirty="0" smtClean="0"/>
              <a:t>properly contain the internal graphs.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eaLnBrk="1" hangingPunct="1"/>
            <a:endParaRPr lang="en-US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rgbClr val="C00000"/>
                </a:solidFill>
              </a:rPr>
              <a:t>proper circular - arc graphs </a:t>
            </a:r>
          </a:p>
          <a:p>
            <a:pPr eaLnBrk="1" hangingPunct="1">
              <a:buFont typeface="Wingdings" pitchFamily="2" charset="2"/>
              <a:buNone/>
            </a:pPr>
            <a:endParaRPr lang="el-GR" dirty="0" smtClean="0"/>
          </a:p>
        </p:txBody>
      </p:sp>
      <p:sp>
        <p:nvSpPr>
          <p:cNvPr id="35" name="AutoShape 27"/>
          <p:cNvSpPr>
            <a:spLocks noChangeArrowheads="1"/>
          </p:cNvSpPr>
          <p:nvPr/>
        </p:nvSpPr>
        <p:spPr bwMode="auto">
          <a:xfrm>
            <a:off x="5741988" y="4745698"/>
            <a:ext cx="400050" cy="381000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AutoShape 26"/>
          <p:cNvSpPr>
            <a:spLocks noChangeArrowheads="1"/>
          </p:cNvSpPr>
          <p:nvPr/>
        </p:nvSpPr>
        <p:spPr bwMode="auto">
          <a:xfrm>
            <a:off x="4951413" y="5174323"/>
            <a:ext cx="400050" cy="381000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600">
                <a:latin typeface="Calibri" pitchFamily="34" charset="0"/>
                <a:ea typeface="Calibri" pitchFamily="34" charset="0"/>
                <a:cs typeface="Times New Roman" pitchFamily="18" charset="0"/>
              </a:rPr>
              <a:t>7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AutoShape 25"/>
          <p:cNvSpPr>
            <a:spLocks noChangeArrowheads="1"/>
          </p:cNvSpPr>
          <p:nvPr/>
        </p:nvSpPr>
        <p:spPr bwMode="auto">
          <a:xfrm>
            <a:off x="5341938" y="3745573"/>
            <a:ext cx="400050" cy="381000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9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AutoShape 24"/>
          <p:cNvSpPr>
            <a:spLocks noChangeArrowheads="1"/>
          </p:cNvSpPr>
          <p:nvPr/>
        </p:nvSpPr>
        <p:spPr bwMode="auto">
          <a:xfrm>
            <a:off x="5881688" y="3012148"/>
            <a:ext cx="400050" cy="381000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600">
                <a:latin typeface="Calibri" pitchFamily="34" charset="0"/>
                <a:ea typeface="Calibri" pitchFamily="34" charset="0"/>
                <a:cs typeface="Times New Roman" pitchFamily="18" charset="0"/>
              </a:rPr>
              <a:t>8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AutoShape 23"/>
          <p:cNvSpPr>
            <a:spLocks noChangeArrowheads="1"/>
          </p:cNvSpPr>
          <p:nvPr/>
        </p:nvSpPr>
        <p:spPr bwMode="auto">
          <a:xfrm>
            <a:off x="6475413" y="2316823"/>
            <a:ext cx="400050" cy="381000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600"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AutoShape 22"/>
          <p:cNvSpPr>
            <a:spLocks noChangeArrowheads="1"/>
          </p:cNvSpPr>
          <p:nvPr/>
        </p:nvSpPr>
        <p:spPr bwMode="auto">
          <a:xfrm>
            <a:off x="6189663" y="3812248"/>
            <a:ext cx="400050" cy="381000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6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AutoShape 21"/>
          <p:cNvSpPr>
            <a:spLocks noChangeArrowheads="1"/>
          </p:cNvSpPr>
          <p:nvPr/>
        </p:nvSpPr>
        <p:spPr bwMode="auto">
          <a:xfrm>
            <a:off x="7018338" y="3012148"/>
            <a:ext cx="400050" cy="381000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600"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AutoShape 20"/>
          <p:cNvSpPr>
            <a:spLocks noChangeArrowheads="1"/>
          </p:cNvSpPr>
          <p:nvPr/>
        </p:nvSpPr>
        <p:spPr bwMode="auto">
          <a:xfrm>
            <a:off x="5891213" y="5555323"/>
            <a:ext cx="400050" cy="381000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60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AutoShape 19"/>
          <p:cNvSpPr>
            <a:spLocks noChangeArrowheads="1"/>
          </p:cNvSpPr>
          <p:nvPr/>
        </p:nvSpPr>
        <p:spPr bwMode="auto">
          <a:xfrm>
            <a:off x="6923088" y="5174323"/>
            <a:ext cx="400050" cy="381000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60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AutoShape 18"/>
          <p:cNvSpPr>
            <a:spLocks noChangeArrowheads="1"/>
          </p:cNvSpPr>
          <p:nvPr/>
        </p:nvSpPr>
        <p:spPr bwMode="auto">
          <a:xfrm>
            <a:off x="7519988" y="4298023"/>
            <a:ext cx="400050" cy="381000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600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351" name="AutoShape 17"/>
          <p:cNvCxnSpPr>
            <a:cxnSpLocks noChangeShapeType="1"/>
          </p:cNvCxnSpPr>
          <p:nvPr/>
        </p:nvCxnSpPr>
        <p:spPr bwMode="auto">
          <a:xfrm flipV="1">
            <a:off x="6199188" y="2650198"/>
            <a:ext cx="333375" cy="400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52" name="AutoShape 16"/>
          <p:cNvCxnSpPr>
            <a:cxnSpLocks noChangeShapeType="1"/>
          </p:cNvCxnSpPr>
          <p:nvPr/>
        </p:nvCxnSpPr>
        <p:spPr bwMode="auto">
          <a:xfrm flipV="1">
            <a:off x="5637213" y="3364573"/>
            <a:ext cx="333375" cy="400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53" name="AutoShape 15"/>
          <p:cNvCxnSpPr>
            <a:cxnSpLocks noChangeShapeType="1"/>
          </p:cNvCxnSpPr>
          <p:nvPr/>
        </p:nvCxnSpPr>
        <p:spPr bwMode="auto">
          <a:xfrm flipH="1" flipV="1">
            <a:off x="6799263" y="2640673"/>
            <a:ext cx="304800" cy="400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54" name="AutoShape 14"/>
          <p:cNvCxnSpPr>
            <a:cxnSpLocks noChangeShapeType="1"/>
          </p:cNvCxnSpPr>
          <p:nvPr/>
        </p:nvCxnSpPr>
        <p:spPr bwMode="auto">
          <a:xfrm flipH="1" flipV="1">
            <a:off x="6189663" y="3364573"/>
            <a:ext cx="174625" cy="4476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55" name="AutoShape 13"/>
          <p:cNvCxnSpPr>
            <a:cxnSpLocks noChangeShapeType="1"/>
          </p:cNvCxnSpPr>
          <p:nvPr/>
        </p:nvCxnSpPr>
        <p:spPr bwMode="auto">
          <a:xfrm flipH="1">
            <a:off x="5741988" y="3945598"/>
            <a:ext cx="4572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56" name="AutoShape 12"/>
          <p:cNvCxnSpPr>
            <a:cxnSpLocks noChangeShapeType="1"/>
          </p:cNvCxnSpPr>
          <p:nvPr/>
        </p:nvCxnSpPr>
        <p:spPr bwMode="auto">
          <a:xfrm flipV="1">
            <a:off x="6589713" y="3364573"/>
            <a:ext cx="514350" cy="5810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57" name="AutoShape 11"/>
          <p:cNvCxnSpPr>
            <a:cxnSpLocks noChangeShapeType="1"/>
          </p:cNvCxnSpPr>
          <p:nvPr/>
        </p:nvCxnSpPr>
        <p:spPr bwMode="auto">
          <a:xfrm flipV="1">
            <a:off x="5170488" y="4088473"/>
            <a:ext cx="1044575" cy="10953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58" name="AutoShape 10"/>
          <p:cNvCxnSpPr>
            <a:cxnSpLocks noChangeShapeType="1"/>
          </p:cNvCxnSpPr>
          <p:nvPr/>
        </p:nvCxnSpPr>
        <p:spPr bwMode="auto">
          <a:xfrm flipV="1">
            <a:off x="5303838" y="4993348"/>
            <a:ext cx="450850" cy="2571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59" name="AutoShape 9"/>
          <p:cNvCxnSpPr>
            <a:cxnSpLocks noChangeShapeType="1"/>
          </p:cNvCxnSpPr>
          <p:nvPr/>
        </p:nvCxnSpPr>
        <p:spPr bwMode="auto">
          <a:xfrm flipV="1">
            <a:off x="6215063" y="4193248"/>
            <a:ext cx="260350" cy="14097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60" name="AutoShape 8"/>
          <p:cNvCxnSpPr>
            <a:cxnSpLocks noChangeShapeType="1"/>
          </p:cNvCxnSpPr>
          <p:nvPr/>
        </p:nvCxnSpPr>
        <p:spPr bwMode="auto">
          <a:xfrm flipH="1" flipV="1">
            <a:off x="5341938" y="5469598"/>
            <a:ext cx="628650" cy="133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61" name="AutoShape 7"/>
          <p:cNvCxnSpPr>
            <a:cxnSpLocks noChangeShapeType="1"/>
          </p:cNvCxnSpPr>
          <p:nvPr/>
        </p:nvCxnSpPr>
        <p:spPr bwMode="auto">
          <a:xfrm flipV="1">
            <a:off x="6281738" y="5412448"/>
            <a:ext cx="641350" cy="2857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62" name="AutoShape 6"/>
          <p:cNvCxnSpPr>
            <a:cxnSpLocks noChangeShapeType="1"/>
          </p:cNvCxnSpPr>
          <p:nvPr/>
        </p:nvCxnSpPr>
        <p:spPr bwMode="auto">
          <a:xfrm flipV="1">
            <a:off x="7227888" y="4688548"/>
            <a:ext cx="409575" cy="5048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63" name="AutoShape 5"/>
          <p:cNvCxnSpPr>
            <a:cxnSpLocks noChangeShapeType="1"/>
          </p:cNvCxnSpPr>
          <p:nvPr/>
        </p:nvCxnSpPr>
        <p:spPr bwMode="auto">
          <a:xfrm>
            <a:off x="6589713" y="4088473"/>
            <a:ext cx="939800" cy="3333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64" name="AutoShape 4"/>
          <p:cNvCxnSpPr>
            <a:cxnSpLocks noChangeShapeType="1"/>
          </p:cNvCxnSpPr>
          <p:nvPr/>
        </p:nvCxnSpPr>
        <p:spPr bwMode="auto">
          <a:xfrm flipH="1" flipV="1">
            <a:off x="6548438" y="4126573"/>
            <a:ext cx="555625" cy="10477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65" name="AutoShape 3"/>
          <p:cNvCxnSpPr>
            <a:cxnSpLocks noChangeShapeType="1"/>
          </p:cNvCxnSpPr>
          <p:nvPr/>
        </p:nvCxnSpPr>
        <p:spPr bwMode="auto">
          <a:xfrm flipV="1">
            <a:off x="6103938" y="5069548"/>
            <a:ext cx="0" cy="485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66" name="AutoShape 2"/>
          <p:cNvCxnSpPr>
            <a:cxnSpLocks noChangeShapeType="1"/>
          </p:cNvCxnSpPr>
          <p:nvPr/>
        </p:nvCxnSpPr>
        <p:spPr bwMode="auto">
          <a:xfrm flipV="1">
            <a:off x="6027738" y="4183723"/>
            <a:ext cx="276225" cy="561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367" name="AutoShape 1"/>
          <p:cNvCxnSpPr>
            <a:cxnSpLocks noChangeShapeType="1"/>
          </p:cNvCxnSpPr>
          <p:nvPr/>
        </p:nvCxnSpPr>
        <p:spPr bwMode="auto">
          <a:xfrm flipV="1">
            <a:off x="6253163" y="4555198"/>
            <a:ext cx="1279525" cy="10763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46" name="1 - Τίτλος"/>
          <p:cNvSpPr txBox="1">
            <a:spLocks/>
          </p:cNvSpPr>
          <p:nvPr/>
        </p:nvSpPr>
        <p:spPr bwMode="auto">
          <a:xfrm>
            <a:off x="1383632" y="364874"/>
            <a:ext cx="7738143" cy="88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defRPr/>
            </a:pPr>
            <a:r>
              <a:rPr lang="en-US" sz="3200" b="1" dirty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Intersection Graphs</a:t>
            </a:r>
            <a:r>
              <a:rPr lang="el-GR" sz="3200" b="1" dirty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(Circular-arc)</a:t>
            </a:r>
            <a:endParaRPr lang="el-GR" sz="3200" b="1" dirty="0">
              <a:solidFill>
                <a:srgbClr val="002060"/>
              </a:solidFill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33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20</a:t>
            </a:fld>
            <a:endParaRPr lang="el-GR" altLang="el-GR" sz="120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49"/>
          <p:cNvCxnSpPr>
            <a:stCxn id="6" idx="5"/>
            <a:endCxn id="42" idx="2"/>
          </p:cNvCxnSpPr>
          <p:nvPr/>
        </p:nvCxnSpPr>
        <p:spPr bwMode="auto">
          <a:xfrm>
            <a:off x="1715284" y="3530930"/>
            <a:ext cx="829836" cy="78981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31" idx="5"/>
            <a:endCxn id="44" idx="6"/>
          </p:cNvCxnSpPr>
          <p:nvPr/>
        </p:nvCxnSpPr>
        <p:spPr bwMode="auto">
          <a:xfrm>
            <a:off x="2637732" y="3538946"/>
            <a:ext cx="1850129" cy="78981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32" idx="4"/>
            <a:endCxn id="43" idx="4"/>
          </p:cNvCxnSpPr>
          <p:nvPr/>
        </p:nvCxnSpPr>
        <p:spPr bwMode="auto">
          <a:xfrm>
            <a:off x="3494435" y="3565350"/>
            <a:ext cx="8016" cy="82619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33" idx="4"/>
            <a:endCxn id="41" idx="2"/>
          </p:cNvCxnSpPr>
          <p:nvPr/>
        </p:nvCxnSpPr>
        <p:spPr bwMode="auto">
          <a:xfrm flipH="1">
            <a:off x="1622672" y="3565350"/>
            <a:ext cx="2798227" cy="7473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8" idx="4"/>
            <a:endCxn id="19" idx="0"/>
          </p:cNvCxnSpPr>
          <p:nvPr/>
        </p:nvCxnSpPr>
        <p:spPr bwMode="auto">
          <a:xfrm flipH="1">
            <a:off x="2071355" y="5605478"/>
            <a:ext cx="4016" cy="42112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19" idx="7"/>
            <a:endCxn id="20" idx="3"/>
          </p:cNvCxnSpPr>
          <p:nvPr/>
        </p:nvCxnSpPr>
        <p:spPr bwMode="auto">
          <a:xfrm flipV="1">
            <a:off x="2212794" y="5557698"/>
            <a:ext cx="1124866" cy="52470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20" idx="4"/>
            <a:endCxn id="21" idx="0"/>
          </p:cNvCxnSpPr>
          <p:nvPr/>
        </p:nvCxnSpPr>
        <p:spPr bwMode="auto">
          <a:xfrm flipH="1">
            <a:off x="3475083" y="5613494"/>
            <a:ext cx="4016" cy="42112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9" idx="6"/>
            <a:endCxn id="21" idx="2"/>
          </p:cNvCxnSpPr>
          <p:nvPr/>
        </p:nvCxnSpPr>
        <p:spPr bwMode="auto">
          <a:xfrm>
            <a:off x="2271380" y="6217106"/>
            <a:ext cx="1003678" cy="801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179089" y="3501193"/>
            <a:ext cx="384048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27050" y="1606550"/>
            <a:ext cx="8159750" cy="491648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A </a:t>
            </a:r>
            <a:r>
              <a:rPr lang="en-US" sz="2800" dirty="0" smtClean="0">
                <a:solidFill>
                  <a:srgbClr val="C00000"/>
                </a:solidFill>
              </a:rPr>
              <a:t>permutation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diagram consists of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n points </a:t>
            </a:r>
            <a:r>
              <a:rPr lang="en-US" sz="2800" dirty="0" smtClean="0"/>
              <a:t>on each of two parallel lines and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n straight line segments matching the points.</a:t>
            </a:r>
          </a:p>
          <a:p>
            <a:pPr eaLnBrk="1" hangingPunct="1">
              <a:buNone/>
              <a:defRPr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              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π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= [</a:t>
            </a:r>
            <a:r>
              <a:rPr lang="el-GR" sz="2800" dirty="0" smtClean="0">
                <a:solidFill>
                  <a:schemeClr val="tx2">
                    <a:lumMod val="75000"/>
                  </a:schemeClr>
                </a:solidFill>
              </a:rPr>
              <a:t>4,1,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dirty="0" smtClean="0">
                <a:solidFill>
                  <a:schemeClr val="tx2">
                    <a:lumMod val="75000"/>
                  </a:schemeClr>
                </a:solidFill>
              </a:rPr>
              <a:t>3,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]    </a:t>
            </a:r>
            <a:br>
              <a:rPr lang="el-GR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l-GR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l-GR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              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				                 	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38143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Intersection Graphs</a:t>
            </a:r>
            <a:r>
              <a:rPr lang="el-GR" sz="3200" b="1" kern="1200" dirty="0" smtClean="0">
                <a:solidFill>
                  <a:srgbClr val="002060"/>
                </a:solidFill>
                <a:latin typeface="Cambria" pitchFamily="18" charset="0"/>
              </a:rPr>
              <a:t> (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Permutation)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6" name="AutoShape 23"/>
          <p:cNvSpPr>
            <a:spLocks noChangeArrowheads="1"/>
          </p:cNvSpPr>
          <p:nvPr/>
        </p:nvSpPr>
        <p:spPr bwMode="auto">
          <a:xfrm>
            <a:off x="1614656" y="3423760"/>
            <a:ext cx="117893" cy="125558"/>
          </a:xfrm>
          <a:prstGeom prst="flowChartConnector">
            <a:avLst/>
          </a:prstGeom>
          <a:solidFill>
            <a:srgbClr val="C00000"/>
          </a:soli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23"/>
          <p:cNvSpPr>
            <a:spLocks noChangeArrowheads="1"/>
          </p:cNvSpPr>
          <p:nvPr/>
        </p:nvSpPr>
        <p:spPr bwMode="auto">
          <a:xfrm>
            <a:off x="1875346" y="5224478"/>
            <a:ext cx="400050" cy="381000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23"/>
          <p:cNvSpPr>
            <a:spLocks noChangeArrowheads="1"/>
          </p:cNvSpPr>
          <p:nvPr/>
        </p:nvSpPr>
        <p:spPr bwMode="auto">
          <a:xfrm>
            <a:off x="1871330" y="6026606"/>
            <a:ext cx="400050" cy="381000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23"/>
          <p:cNvSpPr>
            <a:spLocks noChangeArrowheads="1"/>
          </p:cNvSpPr>
          <p:nvPr/>
        </p:nvSpPr>
        <p:spPr bwMode="auto">
          <a:xfrm>
            <a:off x="3279074" y="5232494"/>
            <a:ext cx="400050" cy="381000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23"/>
          <p:cNvSpPr>
            <a:spLocks noChangeArrowheads="1"/>
          </p:cNvSpPr>
          <p:nvPr/>
        </p:nvSpPr>
        <p:spPr bwMode="auto">
          <a:xfrm>
            <a:off x="3275058" y="6034622"/>
            <a:ext cx="400050" cy="381000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AutoShape 23"/>
          <p:cNvSpPr>
            <a:spLocks noChangeArrowheads="1"/>
          </p:cNvSpPr>
          <p:nvPr/>
        </p:nvSpPr>
        <p:spPr bwMode="auto">
          <a:xfrm>
            <a:off x="2537104" y="3431776"/>
            <a:ext cx="117893" cy="125558"/>
          </a:xfrm>
          <a:prstGeom prst="flowChartConnector">
            <a:avLst/>
          </a:prstGeom>
          <a:solidFill>
            <a:srgbClr val="C00000"/>
          </a:soli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AutoShape 23"/>
          <p:cNvSpPr>
            <a:spLocks noChangeArrowheads="1"/>
          </p:cNvSpPr>
          <p:nvPr/>
        </p:nvSpPr>
        <p:spPr bwMode="auto">
          <a:xfrm>
            <a:off x="3435488" y="3439792"/>
            <a:ext cx="117893" cy="125558"/>
          </a:xfrm>
          <a:prstGeom prst="flowChartConnector">
            <a:avLst/>
          </a:prstGeom>
          <a:solidFill>
            <a:srgbClr val="C00000"/>
          </a:soli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AutoShape 23"/>
          <p:cNvSpPr>
            <a:spLocks noChangeArrowheads="1"/>
          </p:cNvSpPr>
          <p:nvPr/>
        </p:nvSpPr>
        <p:spPr bwMode="auto">
          <a:xfrm>
            <a:off x="4361952" y="3439792"/>
            <a:ext cx="117893" cy="125558"/>
          </a:xfrm>
          <a:prstGeom prst="flowChartConnector">
            <a:avLst/>
          </a:prstGeom>
          <a:solidFill>
            <a:srgbClr val="C00000"/>
          </a:soli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48937" y="3092102"/>
            <a:ext cx="267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1</a:t>
            </a:r>
            <a:endParaRPr lang="en-US" sz="1800" dirty="0"/>
          </a:p>
        </p:txBody>
      </p:sp>
      <p:sp>
        <p:nvSpPr>
          <p:cNvPr id="37" name="TextBox 36"/>
          <p:cNvSpPr txBox="1"/>
          <p:nvPr/>
        </p:nvSpPr>
        <p:spPr>
          <a:xfrm>
            <a:off x="2459353" y="3100118"/>
            <a:ext cx="267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2</a:t>
            </a:r>
            <a:endParaRPr lang="en-US" sz="1800" dirty="0"/>
          </a:p>
        </p:txBody>
      </p:sp>
      <p:sp>
        <p:nvSpPr>
          <p:cNvPr id="38" name="TextBox 37"/>
          <p:cNvSpPr txBox="1"/>
          <p:nvPr/>
        </p:nvSpPr>
        <p:spPr>
          <a:xfrm>
            <a:off x="3369769" y="3096102"/>
            <a:ext cx="267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3</a:t>
            </a:r>
            <a:endParaRPr lang="en-US" sz="1800" dirty="0"/>
          </a:p>
        </p:txBody>
      </p:sp>
      <p:sp>
        <p:nvSpPr>
          <p:cNvPr id="39" name="TextBox 38"/>
          <p:cNvSpPr txBox="1"/>
          <p:nvPr/>
        </p:nvSpPr>
        <p:spPr>
          <a:xfrm>
            <a:off x="4284201" y="3096102"/>
            <a:ext cx="267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4</a:t>
            </a:r>
            <a:endParaRPr lang="en-US" sz="1800" dirty="0"/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1187105" y="4327385"/>
            <a:ext cx="384048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AutoShape 23"/>
          <p:cNvSpPr>
            <a:spLocks noChangeArrowheads="1"/>
          </p:cNvSpPr>
          <p:nvPr/>
        </p:nvSpPr>
        <p:spPr bwMode="auto">
          <a:xfrm>
            <a:off x="1622672" y="4249952"/>
            <a:ext cx="117893" cy="125558"/>
          </a:xfrm>
          <a:prstGeom prst="flowChartConnector">
            <a:avLst/>
          </a:prstGeom>
          <a:solidFill>
            <a:srgbClr val="C00000"/>
          </a:soli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AutoShape 23"/>
          <p:cNvSpPr>
            <a:spLocks noChangeArrowheads="1"/>
          </p:cNvSpPr>
          <p:nvPr/>
        </p:nvSpPr>
        <p:spPr bwMode="auto">
          <a:xfrm>
            <a:off x="2545120" y="4257968"/>
            <a:ext cx="117893" cy="125558"/>
          </a:xfrm>
          <a:prstGeom prst="flowChartConnector">
            <a:avLst/>
          </a:prstGeom>
          <a:solidFill>
            <a:srgbClr val="C00000"/>
          </a:soli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AutoShape 23"/>
          <p:cNvSpPr>
            <a:spLocks noChangeArrowheads="1"/>
          </p:cNvSpPr>
          <p:nvPr/>
        </p:nvSpPr>
        <p:spPr bwMode="auto">
          <a:xfrm>
            <a:off x="3443504" y="4265984"/>
            <a:ext cx="117893" cy="125558"/>
          </a:xfrm>
          <a:prstGeom prst="flowChartConnector">
            <a:avLst/>
          </a:prstGeom>
          <a:solidFill>
            <a:srgbClr val="C00000"/>
          </a:soli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AutoShape 23"/>
          <p:cNvSpPr>
            <a:spLocks noChangeArrowheads="1"/>
          </p:cNvSpPr>
          <p:nvPr/>
        </p:nvSpPr>
        <p:spPr bwMode="auto">
          <a:xfrm>
            <a:off x="4369968" y="4265984"/>
            <a:ext cx="117893" cy="125558"/>
          </a:xfrm>
          <a:prstGeom prst="flowChartConnector">
            <a:avLst/>
          </a:prstGeom>
          <a:solidFill>
            <a:srgbClr val="C00000"/>
          </a:soli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56953" y="4423638"/>
            <a:ext cx="267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4</a:t>
            </a:r>
            <a:endParaRPr lang="en-US" sz="1800" dirty="0"/>
          </a:p>
        </p:txBody>
      </p:sp>
      <p:sp>
        <p:nvSpPr>
          <p:cNvPr id="46" name="TextBox 45"/>
          <p:cNvSpPr txBox="1"/>
          <p:nvPr/>
        </p:nvSpPr>
        <p:spPr>
          <a:xfrm>
            <a:off x="2467369" y="4431654"/>
            <a:ext cx="267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1</a:t>
            </a:r>
            <a:endParaRPr lang="en-US" sz="1800" dirty="0"/>
          </a:p>
        </p:txBody>
      </p:sp>
      <p:sp>
        <p:nvSpPr>
          <p:cNvPr id="47" name="TextBox 46"/>
          <p:cNvSpPr txBox="1"/>
          <p:nvPr/>
        </p:nvSpPr>
        <p:spPr>
          <a:xfrm>
            <a:off x="3377785" y="4427638"/>
            <a:ext cx="267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3</a:t>
            </a:r>
            <a:endParaRPr lang="en-US" sz="1800" dirty="0"/>
          </a:p>
        </p:txBody>
      </p:sp>
      <p:sp>
        <p:nvSpPr>
          <p:cNvPr id="48" name="TextBox 47"/>
          <p:cNvSpPr txBox="1"/>
          <p:nvPr/>
        </p:nvSpPr>
        <p:spPr>
          <a:xfrm>
            <a:off x="4292217" y="4427638"/>
            <a:ext cx="267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2</a:t>
            </a:r>
            <a:endParaRPr lang="en-US" sz="1800" dirty="0"/>
          </a:p>
        </p:txBody>
      </p:sp>
      <p:pic>
        <p:nvPicPr>
          <p:cNvPr id="57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21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49" name="2 - Θέση περιεχομένου"/>
          <p:cNvSpPr txBox="1">
            <a:spLocks/>
          </p:cNvSpPr>
          <p:nvPr/>
        </p:nvSpPr>
        <p:spPr bwMode="auto">
          <a:xfrm>
            <a:off x="4397220" y="5512810"/>
            <a:ext cx="1041053" cy="755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r>
              <a:rPr kumimoji="0" lang="en-US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</a:t>
            </a:r>
            <a:r>
              <a:rPr kumimoji="0" lang="el-G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</a:t>
            </a:r>
            <a:r>
              <a:rPr kumimoji="0" lang="el-G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4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/>
          <p:cNvCxnSpPr>
            <a:stCxn id="12" idx="5"/>
            <a:endCxn id="13" idx="3"/>
          </p:cNvCxnSpPr>
          <p:nvPr/>
        </p:nvCxnSpPr>
        <p:spPr bwMode="auto">
          <a:xfrm>
            <a:off x="2152436" y="3739474"/>
            <a:ext cx="1188013" cy="5855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14" idx="4"/>
            <a:endCxn id="15" idx="6"/>
          </p:cNvCxnSpPr>
          <p:nvPr/>
        </p:nvCxnSpPr>
        <p:spPr bwMode="auto">
          <a:xfrm flipH="1">
            <a:off x="2338133" y="3449030"/>
            <a:ext cx="739182" cy="104014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10" idx="5"/>
            <a:endCxn id="11" idx="5"/>
          </p:cNvCxnSpPr>
          <p:nvPr/>
        </p:nvCxnSpPr>
        <p:spPr bwMode="auto">
          <a:xfrm flipH="1">
            <a:off x="2084260" y="3482802"/>
            <a:ext cx="304816" cy="59758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6" idx="6"/>
          </p:cNvCxnSpPr>
          <p:nvPr/>
        </p:nvCxnSpPr>
        <p:spPr bwMode="auto">
          <a:xfrm flipV="1">
            <a:off x="2646949" y="4583975"/>
            <a:ext cx="409032" cy="4557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94790"/>
            <a:ext cx="8474075" cy="347879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C00000"/>
                </a:solidFill>
              </a:rPr>
              <a:t>Intersecting chords of a circle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l-GR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l-GR" dirty="0" smtClean="0"/>
          </a:p>
        </p:txBody>
      </p:sp>
      <p:sp>
        <p:nvSpPr>
          <p:cNvPr id="7" name="1 - Τίτλος"/>
          <p:cNvSpPr txBox="1">
            <a:spLocks/>
          </p:cNvSpPr>
          <p:nvPr/>
        </p:nvSpPr>
        <p:spPr bwMode="auto">
          <a:xfrm>
            <a:off x="1383632" y="364874"/>
            <a:ext cx="7738143" cy="88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defRPr/>
            </a:pPr>
            <a:r>
              <a:rPr lang="en-US" sz="3200" b="1" dirty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Intersection Graphs</a:t>
            </a:r>
            <a:r>
              <a:rPr lang="el-GR" sz="3200" b="1" dirty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 (</a:t>
            </a:r>
            <a:r>
              <a:rPr lang="en-US" sz="3200" b="1" dirty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Chords-of-circle</a:t>
            </a:r>
            <a:r>
              <a:rPr lang="el-GR" sz="3200" b="1" dirty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)</a:t>
            </a:r>
          </a:p>
        </p:txBody>
      </p:sp>
      <p:pic>
        <p:nvPicPr>
          <p:cNvPr id="6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22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045328" y="3320659"/>
            <a:ext cx="1431758" cy="1347537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AutoShape 23"/>
          <p:cNvSpPr>
            <a:spLocks noChangeArrowheads="1"/>
          </p:cNvSpPr>
          <p:nvPr/>
        </p:nvSpPr>
        <p:spPr bwMode="auto">
          <a:xfrm>
            <a:off x="2288448" y="3375632"/>
            <a:ext cx="117893" cy="125558"/>
          </a:xfrm>
          <a:prstGeom prst="flowChartConnector">
            <a:avLst/>
          </a:prstGeom>
          <a:solidFill>
            <a:srgbClr val="C00000"/>
          </a:soli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23"/>
          <p:cNvSpPr>
            <a:spLocks noChangeArrowheads="1"/>
          </p:cNvSpPr>
          <p:nvPr/>
        </p:nvSpPr>
        <p:spPr bwMode="auto">
          <a:xfrm>
            <a:off x="1983632" y="3973216"/>
            <a:ext cx="117893" cy="125558"/>
          </a:xfrm>
          <a:prstGeom prst="flowChartConnector">
            <a:avLst/>
          </a:prstGeom>
          <a:solidFill>
            <a:srgbClr val="C00000"/>
          </a:soli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23"/>
          <p:cNvSpPr>
            <a:spLocks noChangeArrowheads="1"/>
          </p:cNvSpPr>
          <p:nvPr/>
        </p:nvSpPr>
        <p:spPr bwMode="auto">
          <a:xfrm>
            <a:off x="2051808" y="3632304"/>
            <a:ext cx="117893" cy="125558"/>
          </a:xfrm>
          <a:prstGeom prst="flowChartConnector">
            <a:avLst/>
          </a:prstGeom>
          <a:solidFill>
            <a:srgbClr val="C00000"/>
          </a:soli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23"/>
          <p:cNvSpPr>
            <a:spLocks noChangeArrowheads="1"/>
          </p:cNvSpPr>
          <p:nvPr/>
        </p:nvSpPr>
        <p:spPr bwMode="auto">
          <a:xfrm>
            <a:off x="3323184" y="4217856"/>
            <a:ext cx="117893" cy="125558"/>
          </a:xfrm>
          <a:prstGeom prst="flowChartConnector">
            <a:avLst/>
          </a:prstGeom>
          <a:solidFill>
            <a:srgbClr val="C00000"/>
          </a:soli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23"/>
          <p:cNvSpPr>
            <a:spLocks noChangeArrowheads="1"/>
          </p:cNvSpPr>
          <p:nvPr/>
        </p:nvSpPr>
        <p:spPr bwMode="auto">
          <a:xfrm>
            <a:off x="3018368" y="3323472"/>
            <a:ext cx="117893" cy="125558"/>
          </a:xfrm>
          <a:prstGeom prst="flowChartConnector">
            <a:avLst/>
          </a:prstGeom>
          <a:solidFill>
            <a:srgbClr val="C00000"/>
          </a:soli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23"/>
          <p:cNvSpPr>
            <a:spLocks noChangeArrowheads="1"/>
          </p:cNvSpPr>
          <p:nvPr/>
        </p:nvSpPr>
        <p:spPr bwMode="auto">
          <a:xfrm>
            <a:off x="2220240" y="4426400"/>
            <a:ext cx="117893" cy="125558"/>
          </a:xfrm>
          <a:prstGeom prst="flowChartConnector">
            <a:avLst/>
          </a:prstGeom>
          <a:solidFill>
            <a:srgbClr val="C00000"/>
          </a:soli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AutoShape 23"/>
          <p:cNvSpPr>
            <a:spLocks noChangeArrowheads="1"/>
          </p:cNvSpPr>
          <p:nvPr/>
        </p:nvSpPr>
        <p:spPr bwMode="auto">
          <a:xfrm>
            <a:off x="2529056" y="4566768"/>
            <a:ext cx="117893" cy="125558"/>
          </a:xfrm>
          <a:prstGeom prst="flowChartConnector">
            <a:avLst/>
          </a:prstGeom>
          <a:solidFill>
            <a:srgbClr val="C00000"/>
          </a:soli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23"/>
          <p:cNvSpPr>
            <a:spLocks noChangeArrowheads="1"/>
          </p:cNvSpPr>
          <p:nvPr/>
        </p:nvSpPr>
        <p:spPr bwMode="auto">
          <a:xfrm>
            <a:off x="3006320" y="4526656"/>
            <a:ext cx="117893" cy="125558"/>
          </a:xfrm>
          <a:prstGeom prst="flowChartConnector">
            <a:avLst/>
          </a:prstGeom>
          <a:solidFill>
            <a:srgbClr val="C00000"/>
          </a:soli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55013" y="4644160"/>
            <a:ext cx="267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2202666" y="3084054"/>
            <a:ext cx="267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3060866" y="4604055"/>
            <a:ext cx="267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141102" y="3144218"/>
            <a:ext cx="267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1945965" y="4343366"/>
            <a:ext cx="267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729424" y="3886159"/>
            <a:ext cx="267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1801645" y="3453022"/>
            <a:ext cx="267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3421897" y="4146843"/>
            <a:ext cx="2678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cxnSp>
        <p:nvCxnSpPr>
          <p:cNvPr id="36" name="Straight Connector 35"/>
          <p:cNvCxnSpPr>
            <a:stCxn id="40" idx="4"/>
            <a:endCxn id="41" idx="0"/>
          </p:cNvCxnSpPr>
          <p:nvPr/>
        </p:nvCxnSpPr>
        <p:spPr bwMode="auto">
          <a:xfrm flipH="1">
            <a:off x="5055155" y="3740541"/>
            <a:ext cx="4016" cy="42112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41" idx="6"/>
            <a:endCxn id="43" idx="2"/>
          </p:cNvCxnSpPr>
          <p:nvPr/>
        </p:nvCxnSpPr>
        <p:spPr bwMode="auto">
          <a:xfrm>
            <a:off x="5255180" y="4352169"/>
            <a:ext cx="1003678" cy="801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AutoShape 23"/>
          <p:cNvSpPr>
            <a:spLocks noChangeArrowheads="1"/>
          </p:cNvSpPr>
          <p:nvPr/>
        </p:nvSpPr>
        <p:spPr bwMode="auto">
          <a:xfrm>
            <a:off x="4859146" y="3359541"/>
            <a:ext cx="400050" cy="381000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AutoShape 23"/>
          <p:cNvSpPr>
            <a:spLocks noChangeArrowheads="1"/>
          </p:cNvSpPr>
          <p:nvPr/>
        </p:nvSpPr>
        <p:spPr bwMode="auto">
          <a:xfrm>
            <a:off x="4855130" y="4161669"/>
            <a:ext cx="400050" cy="381000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AutoShape 23"/>
          <p:cNvSpPr>
            <a:spLocks noChangeArrowheads="1"/>
          </p:cNvSpPr>
          <p:nvPr/>
        </p:nvSpPr>
        <p:spPr bwMode="auto">
          <a:xfrm>
            <a:off x="6262874" y="3367557"/>
            <a:ext cx="400050" cy="381000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AutoShape 23"/>
          <p:cNvSpPr>
            <a:spLocks noChangeArrowheads="1"/>
          </p:cNvSpPr>
          <p:nvPr/>
        </p:nvSpPr>
        <p:spPr bwMode="auto">
          <a:xfrm>
            <a:off x="6258858" y="4169685"/>
            <a:ext cx="400050" cy="381000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reeform 52"/>
          <p:cNvSpPr/>
          <p:nvPr/>
        </p:nvSpPr>
        <p:spPr bwMode="auto">
          <a:xfrm>
            <a:off x="2382252" y="4102761"/>
            <a:ext cx="2298031" cy="336884"/>
          </a:xfrm>
          <a:custGeom>
            <a:avLst/>
            <a:gdLst>
              <a:gd name="connsiteX0" fmla="*/ 0 w 2298031"/>
              <a:gd name="connsiteY0" fmla="*/ 336884 h 336884"/>
              <a:gd name="connsiteX1" fmla="*/ 1082842 w 2298031"/>
              <a:gd name="connsiteY1" fmla="*/ 0 h 336884"/>
              <a:gd name="connsiteX2" fmla="*/ 2298031 w 2298031"/>
              <a:gd name="connsiteY2" fmla="*/ 336884 h 336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8031" h="336884">
                <a:moveTo>
                  <a:pt x="0" y="336884"/>
                </a:moveTo>
                <a:cubicBezTo>
                  <a:pt x="349918" y="168442"/>
                  <a:pt x="699837" y="0"/>
                  <a:pt x="1082842" y="0"/>
                </a:cubicBezTo>
                <a:cubicBezTo>
                  <a:pt x="1465847" y="0"/>
                  <a:pt x="1881939" y="168442"/>
                  <a:pt x="2298031" y="33688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82758"/>
            <a:ext cx="8474075" cy="1313098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Propositinon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1.1. </a:t>
            </a:r>
            <a:r>
              <a:rPr lang="en-US" dirty="0" smtClean="0">
                <a:solidFill>
                  <a:srgbClr val="C00000"/>
                </a:solidFill>
              </a:rPr>
              <a:t>An induced subgraph of an interval graph is an interval graph.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eaLnBrk="1" hangingPunct="1">
              <a:defRPr/>
            </a:pPr>
            <a:endParaRPr lang="el-GR" dirty="0" smtClean="0"/>
          </a:p>
        </p:txBody>
      </p:sp>
      <p:sp>
        <p:nvSpPr>
          <p:cNvPr id="7" name="1 - Τίτλος"/>
          <p:cNvSpPr txBox="1">
            <a:spLocks/>
          </p:cNvSpPr>
          <p:nvPr/>
        </p:nvSpPr>
        <p:spPr bwMode="auto">
          <a:xfrm>
            <a:off x="1383632" y="364874"/>
            <a:ext cx="7738143" cy="88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defRPr/>
            </a:pPr>
            <a:r>
              <a:rPr lang="en-US" sz="3200" b="1" dirty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Intersection Graphs</a:t>
            </a:r>
            <a:r>
              <a:rPr lang="el-GR" sz="3200" b="1" dirty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 </a:t>
            </a:r>
            <a:r>
              <a:rPr lang="el-GR" sz="3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(</a:t>
            </a:r>
            <a:r>
              <a:rPr lang="en-US" sz="3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cont…</a:t>
            </a:r>
            <a:r>
              <a:rPr lang="el-GR" sz="3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)</a:t>
            </a:r>
            <a:endParaRPr lang="el-GR" sz="3200" b="1" dirty="0">
              <a:solidFill>
                <a:srgbClr val="002060"/>
              </a:solidFill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5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23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9" name="2 - Θέση περιεχομένου"/>
          <p:cNvSpPr txBox="1">
            <a:spLocks/>
          </p:cNvSpPr>
          <p:nvPr/>
        </p:nvSpPr>
        <p:spPr bwMode="auto">
          <a:xfrm>
            <a:off x="465216" y="3230870"/>
            <a:ext cx="8474075" cy="631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general…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l-G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/>
              <a:defRPr/>
            </a:pPr>
            <a:endParaRPr kumimoji="0" lang="el-G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1449388" y="4433707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cxnSp>
        <p:nvCxnSpPr>
          <p:cNvPr id="22" name="Straight Connector 17"/>
          <p:cNvCxnSpPr>
            <a:cxnSpLocks noChangeShapeType="1"/>
            <a:stCxn id="20" idx="6"/>
            <a:endCxn id="38" idx="2"/>
          </p:cNvCxnSpPr>
          <p:nvPr/>
        </p:nvCxnSpPr>
        <p:spPr bwMode="auto">
          <a:xfrm flipV="1">
            <a:off x="1658938" y="4537228"/>
            <a:ext cx="574174" cy="204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8" name="Oval 6"/>
          <p:cNvSpPr>
            <a:spLocks noChangeArrowheads="1"/>
          </p:cNvSpPr>
          <p:nvPr/>
        </p:nvSpPr>
        <p:spPr bwMode="auto">
          <a:xfrm>
            <a:off x="2233112" y="4432453"/>
            <a:ext cx="211137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40" name="Oval 15"/>
          <p:cNvSpPr>
            <a:spLocks noChangeArrowheads="1"/>
          </p:cNvSpPr>
          <p:nvPr/>
        </p:nvSpPr>
        <p:spPr bwMode="auto">
          <a:xfrm>
            <a:off x="3009486" y="4417665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cxnSp>
        <p:nvCxnSpPr>
          <p:cNvPr id="41" name="Straight Connector 17"/>
          <p:cNvCxnSpPr>
            <a:cxnSpLocks noChangeShapeType="1"/>
            <a:stCxn id="40" idx="6"/>
            <a:endCxn id="42" idx="2"/>
          </p:cNvCxnSpPr>
          <p:nvPr/>
        </p:nvCxnSpPr>
        <p:spPr bwMode="auto">
          <a:xfrm flipV="1">
            <a:off x="3219036" y="4521186"/>
            <a:ext cx="574174" cy="204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2" name="Oval 6"/>
          <p:cNvSpPr>
            <a:spLocks noChangeArrowheads="1"/>
          </p:cNvSpPr>
          <p:nvPr/>
        </p:nvSpPr>
        <p:spPr bwMode="auto">
          <a:xfrm>
            <a:off x="3793210" y="4416411"/>
            <a:ext cx="211137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cxnSp>
        <p:nvCxnSpPr>
          <p:cNvPr id="43" name="Straight Connector 17"/>
          <p:cNvCxnSpPr>
            <a:cxnSpLocks noChangeShapeType="1"/>
            <a:stCxn id="38" idx="6"/>
            <a:endCxn id="40" idx="2"/>
          </p:cNvCxnSpPr>
          <p:nvPr/>
        </p:nvCxnSpPr>
        <p:spPr bwMode="auto">
          <a:xfrm flipV="1">
            <a:off x="2444249" y="4523234"/>
            <a:ext cx="565237" cy="1399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7" name="Oval 15"/>
          <p:cNvSpPr>
            <a:spLocks noChangeArrowheads="1"/>
          </p:cNvSpPr>
          <p:nvPr/>
        </p:nvSpPr>
        <p:spPr bwMode="auto">
          <a:xfrm>
            <a:off x="4597651" y="4393602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cxnSp>
        <p:nvCxnSpPr>
          <p:cNvPr id="48" name="Straight Connector 17"/>
          <p:cNvCxnSpPr>
            <a:cxnSpLocks noChangeShapeType="1"/>
            <a:stCxn id="47" idx="6"/>
            <a:endCxn id="49" idx="2"/>
          </p:cNvCxnSpPr>
          <p:nvPr/>
        </p:nvCxnSpPr>
        <p:spPr bwMode="auto">
          <a:xfrm flipV="1">
            <a:off x="4807201" y="4497123"/>
            <a:ext cx="574174" cy="204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9" name="Oval 6"/>
          <p:cNvSpPr>
            <a:spLocks noChangeArrowheads="1"/>
          </p:cNvSpPr>
          <p:nvPr/>
        </p:nvSpPr>
        <p:spPr bwMode="auto">
          <a:xfrm>
            <a:off x="5381375" y="4392348"/>
            <a:ext cx="211137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cxnSp>
        <p:nvCxnSpPr>
          <p:cNvPr id="50" name="Straight Connector 17"/>
          <p:cNvCxnSpPr>
            <a:cxnSpLocks noChangeShapeType="1"/>
            <a:stCxn id="42" idx="6"/>
            <a:endCxn id="47" idx="2"/>
          </p:cNvCxnSpPr>
          <p:nvPr/>
        </p:nvCxnSpPr>
        <p:spPr bwMode="auto">
          <a:xfrm flipV="1">
            <a:off x="4004347" y="4499171"/>
            <a:ext cx="593304" cy="2201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4" name="Rectangle 53"/>
          <p:cNvSpPr/>
          <p:nvPr/>
        </p:nvSpPr>
        <p:spPr>
          <a:xfrm>
            <a:off x="6427339" y="4160687"/>
            <a:ext cx="1799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Hamiltonian</a:t>
            </a:r>
            <a:endParaRPr lang="en-US" dirty="0"/>
          </a:p>
        </p:txBody>
      </p:sp>
      <p:sp>
        <p:nvSpPr>
          <p:cNvPr id="55" name="Freeform 54"/>
          <p:cNvSpPr/>
          <p:nvPr/>
        </p:nvSpPr>
        <p:spPr bwMode="auto">
          <a:xfrm>
            <a:off x="2378236" y="5398201"/>
            <a:ext cx="2298031" cy="336884"/>
          </a:xfrm>
          <a:custGeom>
            <a:avLst/>
            <a:gdLst>
              <a:gd name="connsiteX0" fmla="*/ 0 w 2298031"/>
              <a:gd name="connsiteY0" fmla="*/ 336884 h 336884"/>
              <a:gd name="connsiteX1" fmla="*/ 1082842 w 2298031"/>
              <a:gd name="connsiteY1" fmla="*/ 0 h 336884"/>
              <a:gd name="connsiteX2" fmla="*/ 2298031 w 2298031"/>
              <a:gd name="connsiteY2" fmla="*/ 336884 h 336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8031" h="336884">
                <a:moveTo>
                  <a:pt x="0" y="336884"/>
                </a:moveTo>
                <a:cubicBezTo>
                  <a:pt x="349918" y="168442"/>
                  <a:pt x="699837" y="0"/>
                  <a:pt x="1082842" y="0"/>
                </a:cubicBezTo>
                <a:cubicBezTo>
                  <a:pt x="1465847" y="0"/>
                  <a:pt x="1881939" y="168442"/>
                  <a:pt x="2298031" y="33688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6" name="Oval 15"/>
          <p:cNvSpPr>
            <a:spLocks noChangeArrowheads="1"/>
          </p:cNvSpPr>
          <p:nvPr/>
        </p:nvSpPr>
        <p:spPr bwMode="auto">
          <a:xfrm>
            <a:off x="1445372" y="5729147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cxnSp>
        <p:nvCxnSpPr>
          <p:cNvPr id="57" name="Straight Connector 17"/>
          <p:cNvCxnSpPr>
            <a:cxnSpLocks noChangeShapeType="1"/>
            <a:stCxn id="56" idx="6"/>
            <a:endCxn id="58" idx="2"/>
          </p:cNvCxnSpPr>
          <p:nvPr/>
        </p:nvCxnSpPr>
        <p:spPr bwMode="auto">
          <a:xfrm flipV="1">
            <a:off x="1654922" y="5832668"/>
            <a:ext cx="574174" cy="204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8" name="Oval 6"/>
          <p:cNvSpPr>
            <a:spLocks noChangeArrowheads="1"/>
          </p:cNvSpPr>
          <p:nvPr/>
        </p:nvSpPr>
        <p:spPr bwMode="auto">
          <a:xfrm>
            <a:off x="2229096" y="5727893"/>
            <a:ext cx="211137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59" name="Oval 15"/>
          <p:cNvSpPr>
            <a:spLocks noChangeArrowheads="1"/>
          </p:cNvSpPr>
          <p:nvPr/>
        </p:nvSpPr>
        <p:spPr bwMode="auto">
          <a:xfrm>
            <a:off x="3005470" y="5713105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cxnSp>
        <p:nvCxnSpPr>
          <p:cNvPr id="62" name="Straight Connector 17"/>
          <p:cNvCxnSpPr>
            <a:cxnSpLocks noChangeShapeType="1"/>
            <a:stCxn id="58" idx="6"/>
            <a:endCxn id="59" idx="2"/>
          </p:cNvCxnSpPr>
          <p:nvPr/>
        </p:nvCxnSpPr>
        <p:spPr bwMode="auto">
          <a:xfrm flipV="1">
            <a:off x="2440233" y="5818674"/>
            <a:ext cx="565237" cy="1399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3" name="Oval 15"/>
          <p:cNvSpPr>
            <a:spLocks noChangeArrowheads="1"/>
          </p:cNvSpPr>
          <p:nvPr/>
        </p:nvSpPr>
        <p:spPr bwMode="auto">
          <a:xfrm>
            <a:off x="4593635" y="5689042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cxnSp>
        <p:nvCxnSpPr>
          <p:cNvPr id="64" name="Straight Connector 17"/>
          <p:cNvCxnSpPr>
            <a:cxnSpLocks noChangeShapeType="1"/>
            <a:stCxn id="63" idx="6"/>
            <a:endCxn id="65" idx="2"/>
          </p:cNvCxnSpPr>
          <p:nvPr/>
        </p:nvCxnSpPr>
        <p:spPr bwMode="auto">
          <a:xfrm flipV="1">
            <a:off x="4803185" y="5792563"/>
            <a:ext cx="574174" cy="204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5" name="Oval 6"/>
          <p:cNvSpPr>
            <a:spLocks noChangeArrowheads="1"/>
          </p:cNvSpPr>
          <p:nvPr/>
        </p:nvSpPr>
        <p:spPr bwMode="auto">
          <a:xfrm>
            <a:off x="5377359" y="5687788"/>
            <a:ext cx="211137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423322" y="5600511"/>
            <a:ext cx="27206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>
                <a:solidFill>
                  <a:srgbClr val="C00000"/>
                </a:solidFill>
              </a:rPr>
              <a:t>non-Hamiltonian</a:t>
            </a:r>
            <a:endParaRPr lang="en-US" dirty="0"/>
          </a:p>
        </p:txBody>
      </p:sp>
      <p:sp>
        <p:nvSpPr>
          <p:cNvPr id="68" name="Multiply 67"/>
          <p:cNvSpPr/>
          <p:nvPr/>
        </p:nvSpPr>
        <p:spPr bwMode="auto">
          <a:xfrm>
            <a:off x="3621505" y="4235107"/>
            <a:ext cx="577516" cy="565484"/>
          </a:xfrm>
          <a:prstGeom prst="mathMultiply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9" grpId="0"/>
      <p:bldP spid="20" grpId="0" animBg="1"/>
      <p:bldP spid="38" grpId="0" animBg="1"/>
      <p:bldP spid="40" grpId="0" animBg="1"/>
      <p:bldP spid="42" grpId="0" animBg="1"/>
      <p:bldP spid="47" grpId="0" animBg="1"/>
      <p:bldP spid="49" grpId="0" animBg="1"/>
      <p:bldP spid="54" grpId="0"/>
      <p:bldP spid="55" grpId="0" animBg="1"/>
      <p:bldP spid="56" grpId="0" animBg="1"/>
      <p:bldP spid="58" grpId="0" animBg="1"/>
      <p:bldP spid="59" grpId="0" animBg="1"/>
      <p:bldP spid="63" grpId="0" animBg="1"/>
      <p:bldP spid="65" grpId="0" animBg="1"/>
      <p:bldP spid="67" grpId="0"/>
      <p:bldP spid="6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82758"/>
            <a:ext cx="8474075" cy="2071095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Propositinon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1.1. </a:t>
            </a:r>
            <a:r>
              <a:rPr lang="en-US" dirty="0" smtClean="0">
                <a:solidFill>
                  <a:srgbClr val="C00000"/>
                </a:solidFill>
              </a:rPr>
              <a:t>An induced subgraph of an interval graph is an interval graph.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l-GR" sz="11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endParaRPr lang="en-US" sz="11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2400" dirty="0" smtClean="0">
                <a:solidFill>
                  <a:srgbClr val="7030A0"/>
                </a:solidFill>
              </a:rPr>
              <a:t>Proof ?</a:t>
            </a:r>
            <a:r>
              <a:rPr lang="en-US" sz="2800" dirty="0" smtClean="0">
                <a:solidFill>
                  <a:srgbClr val="7030A0"/>
                </a:solidFill>
              </a:rPr>
              <a:t>  </a:t>
            </a:r>
            <a:endParaRPr lang="el-GR" dirty="0" smtClean="0"/>
          </a:p>
        </p:txBody>
      </p:sp>
      <p:pic>
        <p:nvPicPr>
          <p:cNvPr id="5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24</a:t>
            </a:fld>
            <a:endParaRPr lang="el-GR" altLang="el-GR" sz="1200" smtClean="0">
              <a:latin typeface="Cambria" pitchFamily="18" charset="0"/>
            </a:endParaRPr>
          </a:p>
        </p:txBody>
      </p:sp>
      <p:cxnSp>
        <p:nvCxnSpPr>
          <p:cNvPr id="8" name="12 - Ευθεία γραμμή σύνδεσης"/>
          <p:cNvCxnSpPr>
            <a:cxnSpLocks noChangeShapeType="1"/>
          </p:cNvCxnSpPr>
          <p:nvPr/>
        </p:nvCxnSpPr>
        <p:spPr bwMode="auto">
          <a:xfrm>
            <a:off x="2701211" y="4261118"/>
            <a:ext cx="442912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9" name="13 - Ευθεία γραμμή σύνδεσης"/>
          <p:cNvCxnSpPr>
            <a:cxnSpLocks noChangeShapeType="1"/>
          </p:cNvCxnSpPr>
          <p:nvPr/>
        </p:nvCxnSpPr>
        <p:spPr bwMode="auto">
          <a:xfrm>
            <a:off x="3387011" y="4261118"/>
            <a:ext cx="442912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0" name="14 - Ευθεία γραμμή σύνδεσης"/>
          <p:cNvCxnSpPr>
            <a:cxnSpLocks noChangeShapeType="1"/>
          </p:cNvCxnSpPr>
          <p:nvPr/>
        </p:nvCxnSpPr>
        <p:spPr bwMode="auto">
          <a:xfrm>
            <a:off x="4012486" y="4280168"/>
            <a:ext cx="441325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1" name="15 - Ευθεία γραμμή σύνδεσης"/>
          <p:cNvCxnSpPr>
            <a:cxnSpLocks noChangeShapeType="1"/>
          </p:cNvCxnSpPr>
          <p:nvPr/>
        </p:nvCxnSpPr>
        <p:spPr bwMode="auto">
          <a:xfrm>
            <a:off x="2959973" y="4854843"/>
            <a:ext cx="442913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2" name="16 - Ευθεία γραμμή σύνδεσης"/>
          <p:cNvCxnSpPr>
            <a:cxnSpLocks noChangeShapeType="1"/>
          </p:cNvCxnSpPr>
          <p:nvPr/>
        </p:nvCxnSpPr>
        <p:spPr bwMode="auto">
          <a:xfrm>
            <a:off x="3631486" y="4854843"/>
            <a:ext cx="441325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3" name="17 - Ευθεία γραμμή σύνδεσης"/>
          <p:cNvCxnSpPr>
            <a:cxnSpLocks noChangeShapeType="1"/>
          </p:cNvCxnSpPr>
          <p:nvPr/>
        </p:nvCxnSpPr>
        <p:spPr bwMode="auto">
          <a:xfrm>
            <a:off x="4255373" y="4840555"/>
            <a:ext cx="442913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4" name="18 - Ευθεία γραμμή σύνδεσης"/>
          <p:cNvCxnSpPr>
            <a:cxnSpLocks noChangeShapeType="1"/>
          </p:cNvCxnSpPr>
          <p:nvPr/>
        </p:nvCxnSpPr>
        <p:spPr bwMode="auto">
          <a:xfrm>
            <a:off x="2328148" y="5061386"/>
            <a:ext cx="3051175" cy="23812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5" name="7 - Ευθύγραμμο βέλος σύνδεσης"/>
          <p:cNvCxnSpPr>
            <a:cxnSpLocks noChangeShapeType="1"/>
          </p:cNvCxnSpPr>
          <p:nvPr/>
        </p:nvCxnSpPr>
        <p:spPr bwMode="auto">
          <a:xfrm>
            <a:off x="2183814" y="4628314"/>
            <a:ext cx="3444875" cy="4763"/>
          </a:xfrm>
          <a:prstGeom prst="straightConnector1">
            <a:avLst/>
          </a:prstGeom>
          <a:noFill/>
          <a:ln w="25400" algn="ctr">
            <a:solidFill>
              <a:schemeClr val="tx2"/>
            </a:solidFill>
            <a:round/>
            <a:headEnd/>
            <a:tailEnd type="arrow" w="med" len="med"/>
          </a:ln>
        </p:spPr>
      </p:cxnSp>
      <p:sp>
        <p:nvSpPr>
          <p:cNvPr id="16" name="Rectangle 15"/>
          <p:cNvSpPr/>
          <p:nvPr/>
        </p:nvSpPr>
        <p:spPr>
          <a:xfrm>
            <a:off x="621875" y="4160687"/>
            <a:ext cx="1066318" cy="10310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latin typeface="+mn-lt"/>
              </a:rPr>
              <a:t>G</a:t>
            </a:r>
          </a:p>
          <a:p>
            <a:endParaRPr lang="en-US" sz="700" b="1" i="1" dirty="0" smtClean="0">
              <a:solidFill>
                <a:srgbClr val="C00000"/>
              </a:solidFill>
              <a:latin typeface="+mn-lt"/>
            </a:endParaRPr>
          </a:p>
          <a:p>
            <a:r>
              <a:rPr lang="en-US" sz="2000" b="1" dirty="0" smtClean="0">
                <a:solidFill>
                  <a:srgbClr val="00B050"/>
                </a:solidFill>
                <a:latin typeface="+mn-lt"/>
              </a:rPr>
              <a:t>Interval</a:t>
            </a:r>
          </a:p>
        </p:txBody>
      </p:sp>
      <p:sp>
        <p:nvSpPr>
          <p:cNvPr id="17" name="26 - Έλλειψη"/>
          <p:cNvSpPr>
            <a:spLocks noChangeArrowheads="1"/>
          </p:cNvSpPr>
          <p:nvPr/>
        </p:nvSpPr>
        <p:spPr bwMode="auto">
          <a:xfrm>
            <a:off x="7435534" y="4570180"/>
            <a:ext cx="107950" cy="1365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grpSp>
        <p:nvGrpSpPr>
          <p:cNvPr id="18" name="31 - Ομάδα"/>
          <p:cNvGrpSpPr>
            <a:grpSpLocks/>
          </p:cNvGrpSpPr>
          <p:nvPr/>
        </p:nvGrpSpPr>
        <p:grpSpPr bwMode="auto">
          <a:xfrm>
            <a:off x="6278247" y="3381143"/>
            <a:ext cx="2438400" cy="2392362"/>
            <a:chOff x="4998720" y="2926079"/>
            <a:chExt cx="2438400" cy="2392681"/>
          </a:xfrm>
        </p:grpSpPr>
        <p:sp>
          <p:nvSpPr>
            <p:cNvPr id="19" name="21 - Ισοσκελές τρίγωνο"/>
            <p:cNvSpPr>
              <a:spLocks noChangeArrowheads="1"/>
            </p:cNvSpPr>
            <p:nvPr/>
          </p:nvSpPr>
          <p:spPr bwMode="auto">
            <a:xfrm rot="9375350">
              <a:off x="5440680" y="3139440"/>
              <a:ext cx="1143000" cy="1127760"/>
            </a:xfrm>
            <a:prstGeom prst="triangle">
              <a:avLst>
                <a:gd name="adj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0" name="22 - Ισοσκελές τρίγωνο"/>
            <p:cNvSpPr>
              <a:spLocks noChangeArrowheads="1"/>
            </p:cNvSpPr>
            <p:nvPr/>
          </p:nvSpPr>
          <p:spPr bwMode="auto">
            <a:xfrm rot="-5155575">
              <a:off x="6233160" y="3657600"/>
              <a:ext cx="1143000" cy="1127760"/>
            </a:xfrm>
            <a:prstGeom prst="triangle">
              <a:avLst>
                <a:gd name="adj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1" name="23 - Ισοσκελές τρίγωνο"/>
            <p:cNvSpPr>
              <a:spLocks noChangeArrowheads="1"/>
            </p:cNvSpPr>
            <p:nvPr/>
          </p:nvSpPr>
          <p:spPr bwMode="auto">
            <a:xfrm rot="3252177">
              <a:off x="5227319" y="3947159"/>
              <a:ext cx="1143000" cy="1127760"/>
            </a:xfrm>
            <a:prstGeom prst="triangle">
              <a:avLst>
                <a:gd name="adj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2" name="24 - Έλλειψη"/>
            <p:cNvSpPr>
              <a:spLocks noChangeArrowheads="1"/>
            </p:cNvSpPr>
            <p:nvPr/>
          </p:nvSpPr>
          <p:spPr bwMode="auto">
            <a:xfrm>
              <a:off x="5242560" y="335279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3" name="25 - Έλλειψη"/>
            <p:cNvSpPr>
              <a:spLocks noChangeArrowheads="1"/>
            </p:cNvSpPr>
            <p:nvPr/>
          </p:nvSpPr>
          <p:spPr bwMode="auto">
            <a:xfrm>
              <a:off x="6217920" y="292607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4" name="27 - Έλλειψη"/>
            <p:cNvSpPr>
              <a:spLocks noChangeArrowheads="1"/>
            </p:cNvSpPr>
            <p:nvPr/>
          </p:nvSpPr>
          <p:spPr bwMode="auto">
            <a:xfrm>
              <a:off x="5593080" y="518159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5" name="28 - Έλλειψη"/>
            <p:cNvSpPr>
              <a:spLocks noChangeArrowheads="1"/>
            </p:cNvSpPr>
            <p:nvPr/>
          </p:nvSpPr>
          <p:spPr bwMode="auto">
            <a:xfrm>
              <a:off x="4998720" y="431291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6" name="29 - Έλλειψη"/>
            <p:cNvSpPr>
              <a:spLocks noChangeArrowheads="1"/>
            </p:cNvSpPr>
            <p:nvPr/>
          </p:nvSpPr>
          <p:spPr bwMode="auto">
            <a:xfrm>
              <a:off x="7284720" y="472439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7" name="30 - Έλλειψη"/>
            <p:cNvSpPr>
              <a:spLocks noChangeArrowheads="1"/>
            </p:cNvSpPr>
            <p:nvPr/>
          </p:nvSpPr>
          <p:spPr bwMode="auto">
            <a:xfrm>
              <a:off x="7330440" y="364235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</p:grpSp>
      <p:sp>
        <p:nvSpPr>
          <p:cNvPr id="28" name="Oval 26"/>
          <p:cNvSpPr>
            <a:spLocks noChangeArrowheads="1"/>
          </p:cNvSpPr>
          <p:nvPr/>
        </p:nvSpPr>
        <p:spPr bwMode="auto">
          <a:xfrm>
            <a:off x="6476684" y="3766905"/>
            <a:ext cx="211138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" name="Oval 27"/>
          <p:cNvSpPr>
            <a:spLocks noChangeArrowheads="1"/>
          </p:cNvSpPr>
          <p:nvPr/>
        </p:nvSpPr>
        <p:spPr bwMode="auto">
          <a:xfrm>
            <a:off x="7452997" y="3347805"/>
            <a:ext cx="209550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" name="Oval 28"/>
          <p:cNvSpPr>
            <a:spLocks noChangeArrowheads="1"/>
          </p:cNvSpPr>
          <p:nvPr/>
        </p:nvSpPr>
        <p:spPr bwMode="auto">
          <a:xfrm>
            <a:off x="7395847" y="4536843"/>
            <a:ext cx="209550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" name="Oval 29"/>
          <p:cNvSpPr>
            <a:spLocks noChangeArrowheads="1"/>
          </p:cNvSpPr>
          <p:nvPr/>
        </p:nvSpPr>
        <p:spPr bwMode="auto">
          <a:xfrm>
            <a:off x="6240147" y="4730518"/>
            <a:ext cx="211137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" name="Oval 30"/>
          <p:cNvSpPr>
            <a:spLocks noChangeArrowheads="1"/>
          </p:cNvSpPr>
          <p:nvPr/>
        </p:nvSpPr>
        <p:spPr bwMode="auto">
          <a:xfrm>
            <a:off x="6824347" y="5587768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" name="Oval 31"/>
          <p:cNvSpPr>
            <a:spLocks noChangeArrowheads="1"/>
          </p:cNvSpPr>
          <p:nvPr/>
        </p:nvSpPr>
        <p:spPr bwMode="auto">
          <a:xfrm>
            <a:off x="8549959" y="4068530"/>
            <a:ext cx="209550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" name="Oval 32"/>
          <p:cNvSpPr>
            <a:spLocks noChangeArrowheads="1"/>
          </p:cNvSpPr>
          <p:nvPr/>
        </p:nvSpPr>
        <p:spPr bwMode="auto">
          <a:xfrm>
            <a:off x="8526147" y="5119455"/>
            <a:ext cx="211137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" name="Multiply 40"/>
          <p:cNvSpPr/>
          <p:nvPr/>
        </p:nvSpPr>
        <p:spPr bwMode="auto">
          <a:xfrm>
            <a:off x="3296651" y="3982443"/>
            <a:ext cx="577516" cy="565484"/>
          </a:xfrm>
          <a:prstGeom prst="mathMultiply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ahoma" pitchFamily="34" charset="0"/>
            </a:endParaRPr>
          </a:p>
        </p:txBody>
      </p:sp>
      <p:sp>
        <p:nvSpPr>
          <p:cNvPr id="35" name="1 - Τίτλος"/>
          <p:cNvSpPr txBox="1">
            <a:spLocks/>
          </p:cNvSpPr>
          <p:nvPr/>
        </p:nvSpPr>
        <p:spPr bwMode="auto">
          <a:xfrm>
            <a:off x="1383632" y="364874"/>
            <a:ext cx="7738143" cy="88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defRPr/>
            </a:pPr>
            <a:r>
              <a:rPr lang="en-US" sz="3200" b="1" dirty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Intersection Graphs</a:t>
            </a:r>
            <a:r>
              <a:rPr lang="el-GR" sz="3200" b="1" dirty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 </a:t>
            </a:r>
            <a:r>
              <a:rPr lang="el-GR" sz="3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(</a:t>
            </a:r>
            <a:r>
              <a:rPr lang="en-US" sz="3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cont…</a:t>
            </a:r>
            <a:r>
              <a:rPr lang="el-GR" sz="3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)</a:t>
            </a:r>
            <a:endParaRPr lang="el-GR" sz="3200" b="1" dirty="0">
              <a:solidFill>
                <a:srgbClr val="002060"/>
              </a:solidFill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4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82758"/>
            <a:ext cx="8474075" cy="2071095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Propositinon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1.1. </a:t>
            </a:r>
            <a:r>
              <a:rPr lang="en-US" dirty="0" smtClean="0">
                <a:solidFill>
                  <a:srgbClr val="C00000"/>
                </a:solidFill>
              </a:rPr>
              <a:t>An induced subgraph of an interval graph is an interval graph.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l-GR" sz="11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endParaRPr lang="en-US" sz="11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2400" dirty="0" smtClean="0">
                <a:solidFill>
                  <a:srgbClr val="7030A0"/>
                </a:solidFill>
              </a:rPr>
              <a:t>Proof ?</a:t>
            </a:r>
            <a:r>
              <a:rPr lang="en-US" sz="2800" dirty="0" smtClean="0">
                <a:solidFill>
                  <a:srgbClr val="7030A0"/>
                </a:solidFill>
              </a:rPr>
              <a:t>  </a:t>
            </a:r>
            <a:endParaRPr lang="el-GR" dirty="0" smtClean="0"/>
          </a:p>
        </p:txBody>
      </p:sp>
      <p:pic>
        <p:nvPicPr>
          <p:cNvPr id="5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25</a:t>
            </a:fld>
            <a:endParaRPr lang="el-GR" altLang="el-GR" sz="1200" smtClean="0">
              <a:latin typeface="Cambria" pitchFamily="18" charset="0"/>
            </a:endParaRPr>
          </a:p>
        </p:txBody>
      </p:sp>
      <p:cxnSp>
        <p:nvCxnSpPr>
          <p:cNvPr id="8" name="12 - Ευθεία γραμμή σύνδεσης"/>
          <p:cNvCxnSpPr>
            <a:cxnSpLocks noChangeShapeType="1"/>
          </p:cNvCxnSpPr>
          <p:nvPr/>
        </p:nvCxnSpPr>
        <p:spPr bwMode="auto">
          <a:xfrm>
            <a:off x="2701211" y="4261118"/>
            <a:ext cx="442912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0" name="14 - Ευθεία γραμμή σύνδεσης"/>
          <p:cNvCxnSpPr>
            <a:cxnSpLocks noChangeShapeType="1"/>
          </p:cNvCxnSpPr>
          <p:nvPr/>
        </p:nvCxnSpPr>
        <p:spPr bwMode="auto">
          <a:xfrm>
            <a:off x="4012486" y="4280168"/>
            <a:ext cx="441325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1" name="15 - Ευθεία γραμμή σύνδεσης"/>
          <p:cNvCxnSpPr>
            <a:cxnSpLocks noChangeShapeType="1"/>
          </p:cNvCxnSpPr>
          <p:nvPr/>
        </p:nvCxnSpPr>
        <p:spPr bwMode="auto">
          <a:xfrm>
            <a:off x="2959973" y="4854843"/>
            <a:ext cx="442913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2" name="16 - Ευθεία γραμμή σύνδεσης"/>
          <p:cNvCxnSpPr>
            <a:cxnSpLocks noChangeShapeType="1"/>
          </p:cNvCxnSpPr>
          <p:nvPr/>
        </p:nvCxnSpPr>
        <p:spPr bwMode="auto">
          <a:xfrm>
            <a:off x="3631486" y="4854843"/>
            <a:ext cx="441325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3" name="17 - Ευθεία γραμμή σύνδεσης"/>
          <p:cNvCxnSpPr>
            <a:cxnSpLocks noChangeShapeType="1"/>
          </p:cNvCxnSpPr>
          <p:nvPr/>
        </p:nvCxnSpPr>
        <p:spPr bwMode="auto">
          <a:xfrm>
            <a:off x="4255373" y="4840555"/>
            <a:ext cx="442913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4" name="18 - Ευθεία γραμμή σύνδεσης"/>
          <p:cNvCxnSpPr>
            <a:cxnSpLocks noChangeShapeType="1"/>
          </p:cNvCxnSpPr>
          <p:nvPr/>
        </p:nvCxnSpPr>
        <p:spPr bwMode="auto">
          <a:xfrm>
            <a:off x="2328148" y="5061386"/>
            <a:ext cx="3051175" cy="23812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5" name="7 - Ευθύγραμμο βέλος σύνδεσης"/>
          <p:cNvCxnSpPr>
            <a:cxnSpLocks noChangeShapeType="1"/>
          </p:cNvCxnSpPr>
          <p:nvPr/>
        </p:nvCxnSpPr>
        <p:spPr bwMode="auto">
          <a:xfrm>
            <a:off x="2183814" y="4628314"/>
            <a:ext cx="3444875" cy="4763"/>
          </a:xfrm>
          <a:prstGeom prst="straightConnector1">
            <a:avLst/>
          </a:prstGeom>
          <a:noFill/>
          <a:ln w="25400" algn="ctr">
            <a:solidFill>
              <a:schemeClr val="tx2"/>
            </a:solidFill>
            <a:round/>
            <a:headEnd/>
            <a:tailEnd type="arrow" w="med" len="med"/>
          </a:ln>
        </p:spPr>
      </p:cxnSp>
      <p:sp>
        <p:nvSpPr>
          <p:cNvPr id="16" name="Rectangle 15"/>
          <p:cNvSpPr/>
          <p:nvPr/>
        </p:nvSpPr>
        <p:spPr>
          <a:xfrm>
            <a:off x="621875" y="4160687"/>
            <a:ext cx="1066318" cy="10310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latin typeface="+mn-lt"/>
              </a:rPr>
              <a:t>G</a:t>
            </a:r>
          </a:p>
          <a:p>
            <a:endParaRPr lang="en-US" sz="700" b="1" i="1" dirty="0" smtClean="0">
              <a:solidFill>
                <a:srgbClr val="C00000"/>
              </a:solidFill>
              <a:latin typeface="+mn-lt"/>
            </a:endParaRPr>
          </a:p>
          <a:p>
            <a:r>
              <a:rPr lang="en-US" sz="2000" b="1" dirty="0" smtClean="0">
                <a:solidFill>
                  <a:srgbClr val="00B050"/>
                </a:solidFill>
                <a:latin typeface="+mn-lt"/>
              </a:rPr>
              <a:t>Interval</a:t>
            </a:r>
          </a:p>
        </p:txBody>
      </p:sp>
      <p:sp>
        <p:nvSpPr>
          <p:cNvPr id="17" name="26 - Έλλειψη"/>
          <p:cNvSpPr>
            <a:spLocks noChangeArrowheads="1"/>
          </p:cNvSpPr>
          <p:nvPr/>
        </p:nvSpPr>
        <p:spPr bwMode="auto">
          <a:xfrm>
            <a:off x="7435534" y="4570180"/>
            <a:ext cx="107950" cy="1365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grpSp>
        <p:nvGrpSpPr>
          <p:cNvPr id="2" name="31 - Ομάδα"/>
          <p:cNvGrpSpPr>
            <a:grpSpLocks/>
          </p:cNvGrpSpPr>
          <p:nvPr/>
        </p:nvGrpSpPr>
        <p:grpSpPr bwMode="auto">
          <a:xfrm>
            <a:off x="6278247" y="3381143"/>
            <a:ext cx="2438400" cy="2392362"/>
            <a:chOff x="4998720" y="2926079"/>
            <a:chExt cx="2438400" cy="2392681"/>
          </a:xfrm>
        </p:grpSpPr>
        <p:sp>
          <p:nvSpPr>
            <p:cNvPr id="20" name="22 - Ισοσκελές τρίγωνο"/>
            <p:cNvSpPr>
              <a:spLocks noChangeArrowheads="1"/>
            </p:cNvSpPr>
            <p:nvPr/>
          </p:nvSpPr>
          <p:spPr bwMode="auto">
            <a:xfrm rot="-5155575">
              <a:off x="6233160" y="3657600"/>
              <a:ext cx="1143000" cy="1127760"/>
            </a:xfrm>
            <a:prstGeom prst="triangle">
              <a:avLst>
                <a:gd name="adj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1" name="23 - Ισοσκελές τρίγωνο"/>
            <p:cNvSpPr>
              <a:spLocks noChangeArrowheads="1"/>
            </p:cNvSpPr>
            <p:nvPr/>
          </p:nvSpPr>
          <p:spPr bwMode="auto">
            <a:xfrm rot="3252177">
              <a:off x="5227319" y="3947159"/>
              <a:ext cx="1143000" cy="1127760"/>
            </a:xfrm>
            <a:prstGeom prst="triangle">
              <a:avLst>
                <a:gd name="adj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3" name="25 - Έλλειψη"/>
            <p:cNvSpPr>
              <a:spLocks noChangeArrowheads="1"/>
            </p:cNvSpPr>
            <p:nvPr/>
          </p:nvSpPr>
          <p:spPr bwMode="auto">
            <a:xfrm>
              <a:off x="6217920" y="292607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4" name="27 - Έλλειψη"/>
            <p:cNvSpPr>
              <a:spLocks noChangeArrowheads="1"/>
            </p:cNvSpPr>
            <p:nvPr/>
          </p:nvSpPr>
          <p:spPr bwMode="auto">
            <a:xfrm>
              <a:off x="5593080" y="518159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5" name="28 - Έλλειψη"/>
            <p:cNvSpPr>
              <a:spLocks noChangeArrowheads="1"/>
            </p:cNvSpPr>
            <p:nvPr/>
          </p:nvSpPr>
          <p:spPr bwMode="auto">
            <a:xfrm>
              <a:off x="4998720" y="431291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6" name="29 - Έλλειψη"/>
            <p:cNvSpPr>
              <a:spLocks noChangeArrowheads="1"/>
            </p:cNvSpPr>
            <p:nvPr/>
          </p:nvSpPr>
          <p:spPr bwMode="auto">
            <a:xfrm>
              <a:off x="7284720" y="472439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7" name="30 - Έλλειψη"/>
            <p:cNvSpPr>
              <a:spLocks noChangeArrowheads="1"/>
            </p:cNvSpPr>
            <p:nvPr/>
          </p:nvSpPr>
          <p:spPr bwMode="auto">
            <a:xfrm>
              <a:off x="7330440" y="364235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</p:grpSp>
      <p:sp>
        <p:nvSpPr>
          <p:cNvPr id="29" name="Oval 27"/>
          <p:cNvSpPr>
            <a:spLocks noChangeArrowheads="1"/>
          </p:cNvSpPr>
          <p:nvPr/>
        </p:nvSpPr>
        <p:spPr bwMode="auto">
          <a:xfrm>
            <a:off x="7452997" y="3347805"/>
            <a:ext cx="209550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" name="Oval 28"/>
          <p:cNvSpPr>
            <a:spLocks noChangeArrowheads="1"/>
          </p:cNvSpPr>
          <p:nvPr/>
        </p:nvSpPr>
        <p:spPr bwMode="auto">
          <a:xfrm>
            <a:off x="7395847" y="4536843"/>
            <a:ext cx="209550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" name="Oval 29"/>
          <p:cNvSpPr>
            <a:spLocks noChangeArrowheads="1"/>
          </p:cNvSpPr>
          <p:nvPr/>
        </p:nvSpPr>
        <p:spPr bwMode="auto">
          <a:xfrm>
            <a:off x="6240147" y="4730518"/>
            <a:ext cx="211137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" name="Oval 30"/>
          <p:cNvSpPr>
            <a:spLocks noChangeArrowheads="1"/>
          </p:cNvSpPr>
          <p:nvPr/>
        </p:nvSpPr>
        <p:spPr bwMode="auto">
          <a:xfrm>
            <a:off x="6824347" y="5587768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" name="Oval 31"/>
          <p:cNvSpPr>
            <a:spLocks noChangeArrowheads="1"/>
          </p:cNvSpPr>
          <p:nvPr/>
        </p:nvSpPr>
        <p:spPr bwMode="auto">
          <a:xfrm>
            <a:off x="8549959" y="4068530"/>
            <a:ext cx="209550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" name="Oval 32"/>
          <p:cNvSpPr>
            <a:spLocks noChangeArrowheads="1"/>
          </p:cNvSpPr>
          <p:nvPr/>
        </p:nvSpPr>
        <p:spPr bwMode="auto">
          <a:xfrm>
            <a:off x="8526147" y="5119455"/>
            <a:ext cx="211137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cxnSp>
        <p:nvCxnSpPr>
          <p:cNvPr id="36" name="Straight Connector 35"/>
          <p:cNvCxnSpPr>
            <a:stCxn id="29" idx="4"/>
            <a:endCxn id="30" idx="0"/>
          </p:cNvCxnSpPr>
          <p:nvPr/>
        </p:nvCxnSpPr>
        <p:spPr bwMode="auto">
          <a:xfrm flipH="1">
            <a:off x="7500622" y="3558943"/>
            <a:ext cx="57150" cy="9779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Rectangle 36"/>
          <p:cNvSpPr/>
          <p:nvPr/>
        </p:nvSpPr>
        <p:spPr>
          <a:xfrm>
            <a:off x="7652159" y="5468126"/>
            <a:ext cx="6174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latin typeface="+mn-lt"/>
              </a:rPr>
              <a:t>G’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601579" y="3994477"/>
            <a:ext cx="1070810" cy="74595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910467" y="4164696"/>
            <a:ext cx="6174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latin typeface="+mn-lt"/>
              </a:rPr>
              <a:t>G</a:t>
            </a:r>
            <a:r>
              <a:rPr lang="el-GR" sz="3200" b="1" i="1" dirty="0" smtClean="0">
                <a:solidFill>
                  <a:srgbClr val="C00000"/>
                </a:solidFill>
                <a:latin typeface="+mn-lt"/>
              </a:rPr>
              <a:t>’</a:t>
            </a:r>
            <a:endParaRPr lang="en-US" sz="3200" b="1" i="1" dirty="0" smtClean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5" name="1 - Τίτλος"/>
          <p:cNvSpPr txBox="1">
            <a:spLocks/>
          </p:cNvSpPr>
          <p:nvPr/>
        </p:nvSpPr>
        <p:spPr bwMode="auto">
          <a:xfrm>
            <a:off x="1383632" y="364874"/>
            <a:ext cx="7738143" cy="88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defRPr/>
            </a:pPr>
            <a:r>
              <a:rPr lang="en-US" sz="3200" b="1" dirty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Intersection Graphs</a:t>
            </a:r>
            <a:r>
              <a:rPr lang="el-GR" sz="3200" b="1" dirty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 </a:t>
            </a:r>
            <a:r>
              <a:rPr lang="el-GR" sz="3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(</a:t>
            </a:r>
            <a:r>
              <a:rPr lang="en-US" sz="3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cont…</a:t>
            </a:r>
            <a:r>
              <a:rPr lang="el-GR" sz="3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)</a:t>
            </a:r>
            <a:endParaRPr lang="el-GR" sz="3200" b="1" dirty="0">
              <a:solidFill>
                <a:srgbClr val="002060"/>
              </a:solidFill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82758"/>
            <a:ext cx="8474075" cy="4992688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Propositinon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1.1. </a:t>
            </a:r>
            <a:r>
              <a:rPr lang="en-US" dirty="0" smtClean="0">
                <a:solidFill>
                  <a:srgbClr val="C00000"/>
                </a:solidFill>
              </a:rPr>
              <a:t>An induced subgraph of an interval graph is an interval graph.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l-GR" sz="11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endParaRPr lang="en-US" sz="11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2400" dirty="0" smtClean="0">
                <a:solidFill>
                  <a:srgbClr val="7030A0"/>
                </a:solidFill>
              </a:rPr>
              <a:t>Proof.</a:t>
            </a:r>
            <a:r>
              <a:rPr lang="en-US" sz="2800" dirty="0" smtClean="0">
                <a:solidFill>
                  <a:srgbClr val="7030A0"/>
                </a:solidFill>
              </a:rPr>
              <a:t>  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7030A0"/>
                </a:solidFill>
              </a:rPr>
              <a:t>	</a:t>
            </a:r>
            <a:r>
              <a:rPr lang="en-US" sz="2400" dirty="0" smtClean="0"/>
              <a:t>If  [I</a:t>
            </a:r>
            <a:r>
              <a:rPr lang="en-US" sz="2400" baseline="-25000" dirty="0" smtClean="0"/>
              <a:t>V</a:t>
            </a:r>
            <a:r>
              <a:rPr lang="en-US" sz="2400" dirty="0" smtClean="0"/>
              <a:t>], v </a:t>
            </a:r>
            <a:r>
              <a:rPr lang="en-US" sz="2400" dirty="0" smtClean="0">
                <a:sym typeface="Symbol"/>
              </a:rPr>
              <a:t></a:t>
            </a:r>
            <a:r>
              <a:rPr lang="en-US" sz="2400" dirty="0" smtClean="0"/>
              <a:t>V, is an interval representation of a graph G</a:t>
            </a:r>
            <a:r>
              <a:rPr lang="el-GR" sz="2400" dirty="0" smtClean="0"/>
              <a:t> </a:t>
            </a:r>
            <a:r>
              <a:rPr lang="en-US" sz="2400" dirty="0" smtClean="0"/>
              <a:t>=</a:t>
            </a:r>
            <a:r>
              <a:rPr lang="el-GR" sz="2400" dirty="0" smtClean="0"/>
              <a:t> </a:t>
            </a:r>
            <a:r>
              <a:rPr lang="en-US" sz="2400" dirty="0" smtClean="0"/>
              <a:t>(V,</a:t>
            </a:r>
            <a:r>
              <a:rPr lang="el-GR" sz="2400" dirty="0" smtClean="0"/>
              <a:t> </a:t>
            </a:r>
            <a:r>
              <a:rPr lang="en-US" sz="2400" dirty="0" smtClean="0"/>
              <a:t>E). Then 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2400" dirty="0" smtClean="0"/>
          </a:p>
          <a:p>
            <a:pPr marL="858838" indent="-509588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en-US" sz="2400" dirty="0" smtClean="0"/>
              <a:t>	[I</a:t>
            </a:r>
            <a:r>
              <a:rPr lang="en-US" sz="2400" baseline="-25000" dirty="0" smtClean="0"/>
              <a:t>V</a:t>
            </a:r>
            <a:r>
              <a:rPr lang="en-US" sz="2400" dirty="0" smtClean="0"/>
              <a:t>],</a:t>
            </a:r>
            <a:r>
              <a:rPr lang="el-GR" sz="2400" dirty="0" smtClean="0"/>
              <a:t> </a:t>
            </a:r>
            <a:r>
              <a:rPr lang="en-US" sz="2400" dirty="0" err="1" smtClean="0"/>
              <a:t>v</a:t>
            </a:r>
            <a:r>
              <a:rPr lang="en-US" sz="2400" dirty="0" err="1" smtClean="0">
                <a:sym typeface="Symbol"/>
              </a:rPr>
              <a:t></a:t>
            </a:r>
            <a:r>
              <a:rPr lang="en-US" sz="2400" dirty="0" err="1" smtClean="0"/>
              <a:t>X</a:t>
            </a:r>
            <a:r>
              <a:rPr lang="en-US" sz="2400" dirty="0" smtClean="0"/>
              <a:t>, is an interval representation of the induced </a:t>
            </a:r>
            <a:r>
              <a:rPr lang="en-US" sz="2400" dirty="0" err="1" smtClean="0"/>
              <a:t>subgraph</a:t>
            </a:r>
            <a:r>
              <a:rPr lang="en-US" sz="2400" dirty="0" smtClean="0"/>
              <a:t> G</a:t>
            </a:r>
            <a:r>
              <a:rPr lang="en-US" sz="2400" baseline="-25000" dirty="0" smtClean="0"/>
              <a:t>X</a:t>
            </a:r>
            <a:r>
              <a:rPr lang="el-GR" sz="2400" baseline="-25000" dirty="0" smtClean="0"/>
              <a:t> </a:t>
            </a:r>
            <a:r>
              <a:rPr lang="en-US" sz="2400" dirty="0" smtClean="0"/>
              <a:t>=</a:t>
            </a:r>
            <a:r>
              <a:rPr lang="el-GR" sz="2400" dirty="0" smtClean="0"/>
              <a:t> </a:t>
            </a:r>
            <a:r>
              <a:rPr lang="en-US" sz="2400" dirty="0" smtClean="0"/>
              <a:t>(X,</a:t>
            </a:r>
            <a:r>
              <a:rPr lang="el-GR" sz="2400" dirty="0" smtClean="0"/>
              <a:t> </a:t>
            </a:r>
            <a:r>
              <a:rPr lang="en-US" sz="2400" dirty="0" smtClean="0"/>
              <a:t>E</a:t>
            </a:r>
            <a:r>
              <a:rPr lang="en-US" sz="2400" baseline="-25000" dirty="0" smtClean="0"/>
              <a:t>X</a:t>
            </a:r>
            <a:r>
              <a:rPr lang="en-US" sz="2400" dirty="0" smtClean="0"/>
              <a:t>).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eaLnBrk="1" hangingPunct="1">
              <a:defRPr/>
            </a:pPr>
            <a:endParaRPr lang="el-GR" dirty="0" smtClean="0"/>
          </a:p>
        </p:txBody>
      </p:sp>
      <p:pic>
        <p:nvPicPr>
          <p:cNvPr id="5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26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8" name="1 - Τίτλος"/>
          <p:cNvSpPr txBox="1">
            <a:spLocks/>
          </p:cNvSpPr>
          <p:nvPr/>
        </p:nvSpPr>
        <p:spPr bwMode="auto">
          <a:xfrm>
            <a:off x="1383632" y="364874"/>
            <a:ext cx="7738143" cy="88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defRPr/>
            </a:pPr>
            <a:r>
              <a:rPr lang="en-US" sz="3200" b="1" dirty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Intersection Graphs</a:t>
            </a:r>
            <a:r>
              <a:rPr lang="el-GR" sz="3200" b="1" dirty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 </a:t>
            </a:r>
            <a:r>
              <a:rPr lang="el-GR" sz="3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(</a:t>
            </a:r>
            <a:r>
              <a:rPr lang="en-US" sz="3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cont…</a:t>
            </a:r>
            <a:r>
              <a:rPr lang="el-GR" sz="3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)</a:t>
            </a:r>
            <a:endParaRPr lang="el-GR" sz="3200" b="1" dirty="0">
              <a:solidFill>
                <a:srgbClr val="002060"/>
              </a:solidFill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4" y="1642249"/>
            <a:ext cx="8334375" cy="3615551"/>
          </a:xfrm>
        </p:spPr>
        <p:txBody>
          <a:bodyPr/>
          <a:lstStyle/>
          <a:p>
            <a:pPr eaLnBrk="1" hangingPunct="1">
              <a:buNone/>
            </a:pPr>
            <a:r>
              <a:rPr lang="el-GR" sz="2400" kern="1200" dirty="0" smtClean="0">
                <a:solidFill>
                  <a:srgbClr val="C00000"/>
                </a:solidFill>
                <a:latin typeface="Tahoma" pitchFamily="34" charset="0"/>
              </a:rPr>
              <a:t>	</a:t>
            </a:r>
          </a:p>
          <a:p>
            <a:pPr eaLnBrk="1" hangingPunct="1">
              <a:buNone/>
            </a:pPr>
            <a:r>
              <a:rPr lang="el-GR" sz="2400" kern="1200" dirty="0" smtClean="0">
                <a:solidFill>
                  <a:srgbClr val="C00000"/>
                </a:solidFill>
                <a:latin typeface="Tahoma" pitchFamily="34" charset="0"/>
              </a:rPr>
              <a:t>	</a:t>
            </a:r>
            <a:r>
              <a:rPr lang="en-US" sz="2400" kern="1200" dirty="0" smtClean="0">
                <a:solidFill>
                  <a:srgbClr val="C00000"/>
                </a:solidFill>
                <a:latin typeface="Tahoma" pitchFamily="34" charset="0"/>
              </a:rPr>
              <a:t>              </a:t>
            </a:r>
            <a:r>
              <a:rPr lang="en-US" sz="4400" dirty="0" smtClean="0">
                <a:solidFill>
                  <a:srgbClr val="002060"/>
                </a:solidFill>
                <a:latin typeface="Monotype Corsiva" pitchFamily="66" charset="0"/>
              </a:rPr>
              <a:t>Objects</a:t>
            </a:r>
          </a:p>
          <a:p>
            <a:pPr eaLnBrk="1" hangingPunct="1">
              <a:buNone/>
            </a:pPr>
            <a:endParaRPr lang="en-US" sz="2400" kern="1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r>
              <a:rPr lang="el-GR" sz="2000" dirty="0" smtClean="0">
                <a:solidFill>
                  <a:srgbClr val="002060"/>
                </a:solidFill>
                <a:latin typeface="Monotype Corsiva" pitchFamily="66" charset="0"/>
              </a:rPr>
              <a:t>		</a:t>
            </a:r>
          </a:p>
          <a:p>
            <a:pPr eaLnBrk="1" hangingPunct="1">
              <a:buNone/>
            </a:pPr>
            <a:r>
              <a:rPr lang="el-GR" sz="2000" dirty="0" smtClean="0">
                <a:solidFill>
                  <a:srgbClr val="002060"/>
                </a:solidFill>
                <a:latin typeface="Monotype Corsiva" pitchFamily="66" charset="0"/>
              </a:rPr>
              <a:t>		</a:t>
            </a:r>
            <a:r>
              <a:rPr lang="en-US" sz="2000" dirty="0" smtClean="0">
                <a:solidFill>
                  <a:srgbClr val="002060"/>
                </a:solidFill>
                <a:latin typeface="Monotype Corsiva" pitchFamily="66" charset="0"/>
              </a:rPr>
              <a:t>                       </a:t>
            </a:r>
            <a:r>
              <a:rPr lang="en-US" sz="4400" dirty="0" smtClean="0">
                <a:solidFill>
                  <a:srgbClr val="002060"/>
                </a:solidFill>
                <a:latin typeface="Monotype Corsiva" pitchFamily="66" charset="0"/>
              </a:rPr>
              <a:t>Transformations</a:t>
            </a:r>
          </a:p>
          <a:p>
            <a:pPr eaLnBrk="1" hangingPunct="1">
              <a:buNone/>
            </a:pPr>
            <a:endParaRPr lang="en-US" sz="2400" kern="1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r>
              <a:rPr lang="en-US" sz="4800" kern="1200" dirty="0" smtClean="0">
                <a:solidFill>
                  <a:srgbClr val="002060"/>
                </a:solidFill>
                <a:latin typeface="Monotype Corsiva" pitchFamily="66" charset="0"/>
              </a:rPr>
              <a:t>				</a:t>
            </a:r>
            <a:endParaRPr lang="en-GB" sz="4800" kern="1200" dirty="0" smtClean="0">
              <a:solidFill>
                <a:srgbClr val="C00000"/>
              </a:solidFill>
              <a:latin typeface="Tahoma" pitchFamily="34" charset="0"/>
            </a:endParaRPr>
          </a:p>
          <a:p>
            <a:pPr eaLnBrk="1" hangingPunct="1">
              <a:buNone/>
            </a:pPr>
            <a:endParaRPr lang="en-GB" sz="4800" kern="1200" dirty="0" smtClean="0">
              <a:solidFill>
                <a:srgbClr val="C00000"/>
              </a:solidFill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01418" y="1828819"/>
            <a:ext cx="257361" cy="1973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798786" y="3561347"/>
            <a:ext cx="416403" cy="15761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2451155" y="4033142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2135471" y="4041024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10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0DB2D08D-215C-4936-A661-3CD9FE57680A}" type="slidenum">
              <a:rPr lang="el-GR" altLang="el-GR" sz="1200" smtClean="0">
                <a:latin typeface="Cambria" pitchFamily="18" charset="0"/>
              </a:rPr>
              <a:pPr/>
              <a:t>27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15" name="1 - Τίτλος"/>
          <p:cNvSpPr txBox="1">
            <a:spLocks/>
          </p:cNvSpPr>
          <p:nvPr/>
        </p:nvSpPr>
        <p:spPr bwMode="auto">
          <a:xfrm>
            <a:off x="1383632" y="365792"/>
            <a:ext cx="7760368" cy="885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Algorithmic Graph Theory</a:t>
            </a:r>
            <a:endParaRPr kumimoji="0" lang="el-G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7" name="Oval 9"/>
          <p:cNvSpPr>
            <a:spLocks noChangeArrowheads="1"/>
          </p:cNvSpPr>
          <p:nvPr/>
        </p:nvSpPr>
        <p:spPr bwMode="auto">
          <a:xfrm>
            <a:off x="2131478" y="2424786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/>
          <p:cNvSpPr/>
          <p:nvPr/>
        </p:nvSpPr>
        <p:spPr bwMode="auto">
          <a:xfrm>
            <a:off x="6388768" y="4535905"/>
            <a:ext cx="2286000" cy="1263316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1070842" y="3152265"/>
            <a:ext cx="4379494" cy="3404941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4391634" y="1985212"/>
            <a:ext cx="4066674" cy="1130968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517358" y="2093494"/>
            <a:ext cx="2069431" cy="8903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FA5E16-0CD1-4DC2-B1BB-EE8A16E68B27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  <p:sp>
        <p:nvSpPr>
          <p:cNvPr id="14" name="2 - Θέση περιεχομένου"/>
          <p:cNvSpPr>
            <a:spLocks noGrp="1"/>
          </p:cNvSpPr>
          <p:nvPr>
            <p:ph idx="1"/>
          </p:nvPr>
        </p:nvSpPr>
        <p:spPr>
          <a:xfrm>
            <a:off x="7084261" y="4650542"/>
            <a:ext cx="1482223" cy="1100554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en-US" sz="6000" b="1" i="1" dirty="0" smtClean="0">
                <a:solidFill>
                  <a:schemeClr val="tx2">
                    <a:lumMod val="75000"/>
                  </a:schemeClr>
                </a:solidFill>
              </a:rPr>
              <a:t>G</a:t>
            </a:r>
            <a:endParaRPr lang="el-GR" sz="6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6" name="1 - Τίτλος"/>
          <p:cNvSpPr txBox="1">
            <a:spLocks/>
          </p:cNvSpPr>
          <p:nvPr/>
        </p:nvSpPr>
        <p:spPr bwMode="auto">
          <a:xfrm>
            <a:off x="1383632" y="364874"/>
            <a:ext cx="7738143" cy="88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Objects - Transformations</a:t>
            </a:r>
            <a:endParaRPr lang="el-GR" sz="3200" b="1" dirty="0">
              <a:solidFill>
                <a:srgbClr val="002060"/>
              </a:solidFill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37" name="2 - Θέση περιεχομένου"/>
          <p:cNvSpPr txBox="1">
            <a:spLocks/>
          </p:cNvSpPr>
          <p:nvPr/>
        </p:nvSpPr>
        <p:spPr bwMode="auto">
          <a:xfrm>
            <a:off x="5041340" y="2225844"/>
            <a:ext cx="3356809" cy="565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kumimoji="0" lang="el-GR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</a:t>
            </a:r>
            <a:r>
              <a:rPr kumimoji="0" lang="el-G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[</a:t>
            </a:r>
            <a:r>
              <a:rPr lang="el-GR" sz="3200" b="1" i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π</a:t>
            </a:r>
            <a:r>
              <a:rPr lang="en-US" sz="3200" b="1" i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lang="el-GR" sz="2800" b="1" i="1" kern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3200" b="1" i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π</a:t>
            </a:r>
            <a:r>
              <a:rPr lang="en-US" sz="3200" b="1" i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b="1" i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…</a:t>
            </a:r>
            <a:r>
              <a:rPr kumimoji="0" lang="el-GR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l-GR" sz="3200" b="1" i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π</a:t>
            </a:r>
            <a:r>
              <a:rPr lang="en-US" sz="3200" b="1" i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]</a:t>
            </a:r>
            <a:endParaRPr kumimoji="0" lang="el-GR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2 - Θέση περιεχομένου"/>
          <p:cNvSpPr txBox="1">
            <a:spLocks/>
          </p:cNvSpPr>
          <p:nvPr/>
        </p:nvSpPr>
        <p:spPr bwMode="auto">
          <a:xfrm>
            <a:off x="1317125" y="2240215"/>
            <a:ext cx="692150" cy="667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</a:t>
            </a:r>
            <a:endParaRPr kumimoji="0" lang="el-GR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24813" y="2490559"/>
            <a:ext cx="267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1</a:t>
            </a:r>
            <a:endParaRPr lang="en-US" sz="1800" dirty="0"/>
          </a:p>
        </p:txBody>
      </p:sp>
      <p:sp>
        <p:nvSpPr>
          <p:cNvPr id="41" name="TextBox 40"/>
          <p:cNvSpPr txBox="1"/>
          <p:nvPr/>
        </p:nvSpPr>
        <p:spPr>
          <a:xfrm>
            <a:off x="6562281" y="2486545"/>
            <a:ext cx="267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2</a:t>
            </a:r>
            <a:endParaRPr lang="en-US" sz="1800" dirty="0"/>
          </a:p>
        </p:txBody>
      </p:sp>
      <p:sp>
        <p:nvSpPr>
          <p:cNvPr id="42" name="TextBox 41"/>
          <p:cNvSpPr txBox="1"/>
          <p:nvPr/>
        </p:nvSpPr>
        <p:spPr>
          <a:xfrm>
            <a:off x="7641113" y="2494567"/>
            <a:ext cx="267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n</a:t>
            </a:r>
            <a:endParaRPr lang="en-US" sz="1800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1768673" y="5931560"/>
            <a:ext cx="291164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 flipV="1">
            <a:off x="1913052" y="3645560"/>
            <a:ext cx="12032" cy="243037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AutoShape 23"/>
          <p:cNvSpPr>
            <a:spLocks noChangeArrowheads="1"/>
          </p:cNvSpPr>
          <p:nvPr/>
        </p:nvSpPr>
        <p:spPr bwMode="auto">
          <a:xfrm>
            <a:off x="2364658" y="4017301"/>
            <a:ext cx="186068" cy="181712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AutoShape 23"/>
          <p:cNvSpPr>
            <a:spLocks noChangeArrowheads="1"/>
          </p:cNvSpPr>
          <p:nvPr/>
        </p:nvSpPr>
        <p:spPr bwMode="auto">
          <a:xfrm>
            <a:off x="2661437" y="4662996"/>
            <a:ext cx="186068" cy="181712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AutoShape 23"/>
          <p:cNvSpPr>
            <a:spLocks noChangeArrowheads="1"/>
          </p:cNvSpPr>
          <p:nvPr/>
        </p:nvSpPr>
        <p:spPr bwMode="auto">
          <a:xfrm>
            <a:off x="3046448" y="4253922"/>
            <a:ext cx="186068" cy="181712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AutoShape 23"/>
          <p:cNvSpPr>
            <a:spLocks noChangeArrowheads="1"/>
          </p:cNvSpPr>
          <p:nvPr/>
        </p:nvSpPr>
        <p:spPr bwMode="auto">
          <a:xfrm>
            <a:off x="2252363" y="5445048"/>
            <a:ext cx="186068" cy="181712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AutoShape 23"/>
          <p:cNvSpPr>
            <a:spLocks noChangeArrowheads="1"/>
          </p:cNvSpPr>
          <p:nvPr/>
        </p:nvSpPr>
        <p:spPr bwMode="auto">
          <a:xfrm>
            <a:off x="3226921" y="5144259"/>
            <a:ext cx="186068" cy="181712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AutoShape 23"/>
          <p:cNvSpPr>
            <a:spLocks noChangeArrowheads="1"/>
          </p:cNvSpPr>
          <p:nvPr/>
        </p:nvSpPr>
        <p:spPr bwMode="auto">
          <a:xfrm>
            <a:off x="4069132" y="4458459"/>
            <a:ext cx="186068" cy="181712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AutoShape 23"/>
          <p:cNvSpPr>
            <a:spLocks noChangeArrowheads="1"/>
          </p:cNvSpPr>
          <p:nvPr/>
        </p:nvSpPr>
        <p:spPr bwMode="auto">
          <a:xfrm>
            <a:off x="3563805" y="5601458"/>
            <a:ext cx="186068" cy="181712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AutoShape 23"/>
          <p:cNvSpPr>
            <a:spLocks noChangeArrowheads="1"/>
          </p:cNvSpPr>
          <p:nvPr/>
        </p:nvSpPr>
        <p:spPr bwMode="auto">
          <a:xfrm>
            <a:off x="3696153" y="3796722"/>
            <a:ext cx="186068" cy="181712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4" y="1642249"/>
            <a:ext cx="8334375" cy="3615551"/>
          </a:xfrm>
        </p:spPr>
        <p:txBody>
          <a:bodyPr/>
          <a:lstStyle/>
          <a:p>
            <a:pPr eaLnBrk="1" hangingPunct="1">
              <a:buNone/>
            </a:pPr>
            <a:r>
              <a:rPr lang="el-GR" sz="2400" kern="1200" dirty="0" smtClean="0">
                <a:solidFill>
                  <a:srgbClr val="C00000"/>
                </a:solidFill>
                <a:latin typeface="Tahoma" pitchFamily="34" charset="0"/>
              </a:rPr>
              <a:t>	</a:t>
            </a:r>
          </a:p>
          <a:p>
            <a:pPr eaLnBrk="1" hangingPunct="1">
              <a:buNone/>
            </a:pPr>
            <a:r>
              <a:rPr lang="el-GR" sz="2400" kern="1200" dirty="0" smtClean="0">
                <a:solidFill>
                  <a:srgbClr val="C00000"/>
                </a:solidFill>
                <a:latin typeface="Tahoma" pitchFamily="34" charset="0"/>
              </a:rPr>
              <a:t>		</a:t>
            </a:r>
            <a:r>
              <a:rPr lang="en-US" sz="4400" dirty="0" smtClean="0">
                <a:solidFill>
                  <a:srgbClr val="002060"/>
                </a:solidFill>
                <a:latin typeface="Monotype Corsiva" pitchFamily="66" charset="0"/>
              </a:rPr>
              <a:t>Triangulated Property</a:t>
            </a:r>
          </a:p>
          <a:p>
            <a:pPr eaLnBrk="1" hangingPunct="1">
              <a:buNone/>
            </a:pPr>
            <a:endParaRPr lang="en-US" sz="2400" kern="1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r>
              <a:rPr lang="el-GR" sz="2000" dirty="0" smtClean="0">
                <a:solidFill>
                  <a:srgbClr val="002060"/>
                </a:solidFill>
                <a:latin typeface="Monotype Corsiva" pitchFamily="66" charset="0"/>
              </a:rPr>
              <a:t>		</a:t>
            </a:r>
          </a:p>
          <a:p>
            <a:pPr eaLnBrk="1" hangingPunct="1">
              <a:buNone/>
            </a:pPr>
            <a:r>
              <a:rPr lang="el-GR" sz="2000" dirty="0" smtClean="0">
                <a:solidFill>
                  <a:srgbClr val="002060"/>
                </a:solidFill>
                <a:latin typeface="Monotype Corsiva" pitchFamily="66" charset="0"/>
              </a:rPr>
              <a:t>		</a:t>
            </a:r>
            <a:r>
              <a:rPr lang="en-US" sz="2000" dirty="0" smtClean="0">
                <a:solidFill>
                  <a:srgbClr val="002060"/>
                </a:solidFill>
                <a:latin typeface="Monotype Corsiva" pitchFamily="66" charset="0"/>
              </a:rPr>
              <a:t>       </a:t>
            </a:r>
            <a:r>
              <a:rPr lang="en-US" sz="4400" dirty="0" smtClean="0">
                <a:solidFill>
                  <a:srgbClr val="002060"/>
                </a:solidFill>
                <a:latin typeface="Monotype Corsiva" pitchFamily="66" charset="0"/>
              </a:rPr>
              <a:t>Transitive Orientation Property</a:t>
            </a:r>
          </a:p>
          <a:p>
            <a:pPr eaLnBrk="1" hangingPunct="1">
              <a:buNone/>
            </a:pPr>
            <a:endParaRPr lang="en-US" sz="2400" kern="1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r>
              <a:rPr lang="en-US" sz="4800" kern="1200" dirty="0" smtClean="0">
                <a:solidFill>
                  <a:srgbClr val="002060"/>
                </a:solidFill>
                <a:latin typeface="Monotype Corsiva" pitchFamily="66" charset="0"/>
              </a:rPr>
              <a:t>				</a:t>
            </a:r>
            <a:endParaRPr lang="en-GB" sz="4800" kern="1200" dirty="0" smtClean="0">
              <a:solidFill>
                <a:srgbClr val="C00000"/>
              </a:solidFill>
              <a:latin typeface="Tahoma" pitchFamily="34" charset="0"/>
            </a:endParaRPr>
          </a:p>
          <a:p>
            <a:pPr eaLnBrk="1" hangingPunct="1">
              <a:buNone/>
            </a:pPr>
            <a:endParaRPr lang="en-GB" sz="4800" kern="1200" dirty="0" smtClean="0">
              <a:solidFill>
                <a:srgbClr val="C00000"/>
              </a:solidFill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01418" y="1828819"/>
            <a:ext cx="221839" cy="11756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798786" y="3561347"/>
            <a:ext cx="223897" cy="1049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1837523" y="4033142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1521839" y="4041024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10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0DB2D08D-215C-4936-A661-3CD9FE57680A}" type="slidenum">
              <a:rPr lang="el-GR" altLang="el-GR" sz="1200" smtClean="0">
                <a:latin typeface="Cambria" pitchFamily="18" charset="0"/>
              </a:rPr>
              <a:pPr/>
              <a:t>29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17" name="Oval 9"/>
          <p:cNvSpPr>
            <a:spLocks noChangeArrowheads="1"/>
          </p:cNvSpPr>
          <p:nvPr/>
        </p:nvSpPr>
        <p:spPr bwMode="auto">
          <a:xfrm>
            <a:off x="1517846" y="2424786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" name="1 - Τίτλος"/>
          <p:cNvSpPr txBox="1">
            <a:spLocks/>
          </p:cNvSpPr>
          <p:nvPr/>
        </p:nvSpPr>
        <p:spPr bwMode="auto">
          <a:xfrm>
            <a:off x="1383632" y="365792"/>
            <a:ext cx="7760368" cy="885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Algorithmic Graph Theory</a:t>
            </a:r>
            <a:endParaRPr kumimoji="0" lang="el-G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4 - Θέση περιεχομένου" descr="20121016105457512_00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2918" t="13498" r="14764" b="7787"/>
          <a:stretch>
            <a:fillRect/>
          </a:stretch>
        </p:blipFill>
        <p:spPr>
          <a:xfrm>
            <a:off x="1012825" y="1474788"/>
            <a:ext cx="7845425" cy="5322887"/>
          </a:xfrm>
        </p:spPr>
      </p:pic>
      <p:sp>
        <p:nvSpPr>
          <p:cNvPr id="5" name="Rectangle 4"/>
          <p:cNvSpPr/>
          <p:nvPr/>
        </p:nvSpPr>
        <p:spPr bwMode="auto">
          <a:xfrm>
            <a:off x="777875" y="1828800"/>
            <a:ext cx="193675" cy="477837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pic>
        <p:nvPicPr>
          <p:cNvPr id="8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3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371600" y="361455"/>
            <a:ext cx="7772400" cy="889829"/>
          </a:xfrm>
          <a:prstGeom prst="rect">
            <a:avLst/>
          </a:prstGeom>
        </p:spPr>
        <p:txBody>
          <a:bodyPr anchor="ctr"/>
          <a:lstStyle/>
          <a:p>
            <a:pPr algn="l"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Classes of Perfect Graphs</a:t>
            </a:r>
            <a:endParaRPr lang="en-GB" sz="3200" dirty="0">
              <a:solidFill>
                <a:srgbClr val="002060"/>
              </a:solidFill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12763" y="1660525"/>
            <a:ext cx="8174037" cy="48323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C00000"/>
                </a:solidFill>
              </a:rPr>
              <a:t>Triangulated Graph Property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Every simple cycle of length </a:t>
            </a:r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</a:rPr>
              <a:t>l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&gt; 3 possesses a chord.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defRPr/>
            </a:pPr>
            <a:endParaRPr lang="en-US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009900"/>
                </a:solidFill>
              </a:rPr>
              <a:t>Triangulated graphs (or chord graphs)</a:t>
            </a:r>
            <a:r>
              <a:rPr lang="en-US" dirty="0" smtClean="0">
                <a:solidFill>
                  <a:srgbClr val="009900"/>
                </a:solidFill>
              </a:rPr>
              <a:t/>
            </a:r>
            <a:br>
              <a:rPr lang="en-US" dirty="0" smtClean="0">
                <a:solidFill>
                  <a:srgbClr val="009900"/>
                </a:solidFill>
              </a:rPr>
            </a:br>
            <a:endParaRPr lang="en-US" dirty="0" smtClean="0">
              <a:solidFill>
                <a:srgbClr val="0099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8436" name="5 - Εικόνα" descr="11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8397" y="4028148"/>
            <a:ext cx="575310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1 - Τίτλος"/>
          <p:cNvSpPr>
            <a:spLocks noGrp="1"/>
          </p:cNvSpPr>
          <p:nvPr>
            <p:ph type="title"/>
          </p:nvPr>
        </p:nvSpPr>
        <p:spPr>
          <a:xfrm>
            <a:off x="1395662" y="364874"/>
            <a:ext cx="7748337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Triangulated Property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74556" y="3934313"/>
            <a:ext cx="7182853" cy="2117558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7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30</a:t>
            </a:fld>
            <a:endParaRPr lang="el-GR" altLang="el-GR" sz="120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04813" y="1584412"/>
            <a:ext cx="8235950" cy="4794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C00000"/>
                </a:solidFill>
              </a:rPr>
              <a:t>Transitive Orientation Property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Each edge can be assigned a one-way direction in such a way that the resulting oriented graph (V, F):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  <a:r>
              <a:rPr lang="en-US" dirty="0" err="1" smtClean="0">
                <a:solidFill>
                  <a:srgbClr val="C00000"/>
                </a:solidFill>
              </a:rPr>
              <a:t>ab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 </a:t>
            </a:r>
            <a:r>
              <a:rPr lang="en-US" dirty="0" smtClean="0">
                <a:solidFill>
                  <a:srgbClr val="C00000"/>
                </a:solidFill>
              </a:rPr>
              <a:t>F and </a:t>
            </a:r>
            <a:r>
              <a:rPr lang="en-US" dirty="0" err="1" smtClean="0">
                <a:solidFill>
                  <a:srgbClr val="C00000"/>
                </a:solidFill>
              </a:rPr>
              <a:t>bc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 </a:t>
            </a:r>
            <a:r>
              <a:rPr lang="en-US" dirty="0" smtClean="0">
                <a:solidFill>
                  <a:srgbClr val="C00000"/>
                </a:solidFill>
              </a:rPr>
              <a:t>F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</a:t>
            </a:r>
            <a:r>
              <a:rPr lang="en-US" dirty="0" smtClean="0">
                <a:solidFill>
                  <a:srgbClr val="C00000"/>
                </a:solidFill>
              </a:rPr>
              <a:t> ac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 </a:t>
            </a:r>
            <a:r>
              <a:rPr lang="en-US" dirty="0" smtClean="0">
                <a:solidFill>
                  <a:srgbClr val="C00000"/>
                </a:solidFill>
              </a:rPr>
              <a:t>F (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 </a:t>
            </a:r>
            <a:r>
              <a:rPr lang="en-US" dirty="0" smtClean="0">
                <a:solidFill>
                  <a:srgbClr val="C00000"/>
                </a:solidFill>
              </a:rPr>
              <a:t>a, b, c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C00000"/>
                </a:solidFill>
              </a:rPr>
              <a:t>V)</a:t>
            </a:r>
          </a:p>
          <a:p>
            <a:pPr eaLnBrk="1" hangingPunct="1">
              <a:defRPr/>
            </a:pPr>
            <a:endParaRPr lang="en-US" sz="1200" dirty="0" smtClean="0"/>
          </a:p>
          <a:p>
            <a:pPr eaLnBrk="1" hangingPunct="1">
              <a:defRPr/>
            </a:pPr>
            <a:endParaRPr lang="en-US" sz="100" dirty="0" smtClean="0"/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009900"/>
                </a:solidFill>
              </a:rPr>
              <a:t>Comparability graphs 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endParaRPr lang="en-US" sz="2400" dirty="0" smtClean="0">
              <a:solidFill>
                <a:srgbClr val="FF0000"/>
              </a:solidFill>
            </a:endParaRPr>
          </a:p>
        </p:txBody>
      </p:sp>
      <p:pic>
        <p:nvPicPr>
          <p:cNvPr id="19460" name="11 - Εικόνα" descr="12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3127" y="4880800"/>
            <a:ext cx="6170612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Transitive Orientation Property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942637" y="3149262"/>
            <a:ext cx="7646988" cy="65087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30968" y="4812632"/>
            <a:ext cx="6785811" cy="1636294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8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31</a:t>
            </a:fld>
            <a:endParaRPr lang="el-GR" altLang="el-GR" sz="120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19125" y="1678915"/>
            <a:ext cx="8250238" cy="479425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Proposition 1.2</a:t>
            </a:r>
            <a:r>
              <a:rPr lang="en-US" sz="2800" dirty="0" smtClean="0">
                <a:solidFill>
                  <a:srgbClr val="C00000"/>
                </a:solidFill>
              </a:rPr>
              <a:t>. An interval graph satisfies the triangulated graph property</a:t>
            </a:r>
            <a:r>
              <a:rPr lang="en-US" sz="2800" dirty="0" smtClean="0"/>
              <a:t>.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l-GR" sz="12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2400" dirty="0" smtClean="0">
                <a:solidFill>
                  <a:srgbClr val="7030A0"/>
                </a:solidFill>
              </a:rPr>
              <a:t>Proof.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2400" dirty="0" smtClean="0"/>
              <a:t>Suppose G contains a cordless cycle </a:t>
            </a:r>
            <a:r>
              <a:rPr lang="el-GR" sz="2400" dirty="0" smtClean="0"/>
              <a:t>[</a:t>
            </a:r>
            <a:r>
              <a:rPr lang="en-US" sz="2400" dirty="0" smtClean="0"/>
              <a:t>v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,v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,….,v</a:t>
            </a:r>
            <a:r>
              <a:rPr lang="en-US" sz="2400" i="1" baseline="-25000" dirty="0" smtClean="0"/>
              <a:t>l</a:t>
            </a:r>
            <a:r>
              <a:rPr lang="en-US" sz="2400" baseline="-25000" dirty="0" smtClean="0"/>
              <a:t>-1</a:t>
            </a:r>
            <a:r>
              <a:rPr lang="en-US" sz="2400" dirty="0" smtClean="0"/>
              <a:t>,v</a:t>
            </a:r>
            <a:r>
              <a:rPr lang="en-US" sz="2400" baseline="-25000" dirty="0" smtClean="0"/>
              <a:t>0</a:t>
            </a:r>
            <a:r>
              <a:rPr lang="el-GR" sz="2400" dirty="0" smtClean="0"/>
              <a:t>]</a:t>
            </a:r>
            <a:r>
              <a:rPr lang="en-US" sz="2400" dirty="0" smtClean="0"/>
              <a:t> with       </a:t>
            </a:r>
            <a:r>
              <a:rPr lang="en-US" sz="2400" i="1" dirty="0" smtClean="0"/>
              <a:t>l</a:t>
            </a:r>
            <a:r>
              <a:rPr lang="el-GR" sz="2400" dirty="0" smtClean="0"/>
              <a:t> </a:t>
            </a:r>
            <a:r>
              <a:rPr lang="en-US" sz="2400" dirty="0" smtClean="0"/>
              <a:t>&gt;</a:t>
            </a:r>
            <a:r>
              <a:rPr lang="el-GR" sz="2400" dirty="0" smtClean="0"/>
              <a:t> </a:t>
            </a:r>
            <a:r>
              <a:rPr lang="en-US" sz="2400" dirty="0" smtClean="0"/>
              <a:t>3.  Let I</a:t>
            </a:r>
            <a:r>
              <a:rPr lang="en-US" sz="2400" baseline="-25000" dirty="0" smtClean="0"/>
              <a:t>K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v</a:t>
            </a:r>
            <a:r>
              <a:rPr lang="en-US" sz="2400" baseline="-25000" dirty="0" err="1" smtClean="0">
                <a:sym typeface="Wingdings" pitchFamily="2" charset="2"/>
              </a:rPr>
              <a:t>K</a:t>
            </a:r>
            <a:r>
              <a:rPr lang="en-US" sz="2400" baseline="-25000" dirty="0" smtClean="0">
                <a:sym typeface="Wingdings" pitchFamily="2" charset="2"/>
              </a:rPr>
              <a:t>  </a:t>
            </a:r>
            <a:r>
              <a:rPr lang="en-US" sz="2400" dirty="0" smtClean="0">
                <a:sym typeface="Wingdings" pitchFamily="2" charset="2"/>
              </a:rPr>
              <a:t>.  </a:t>
            </a:r>
            <a:r>
              <a:rPr lang="en-US" sz="2400" baseline="-25000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/>
            </a:r>
            <a:br>
              <a:rPr lang="en-US" sz="2400" baseline="-25000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</a:br>
            <a:endParaRPr lang="en-US" sz="1400" baseline="-25000" dirty="0" smtClean="0">
              <a:solidFill>
                <a:schemeClr val="tx2">
                  <a:lumMod val="75000"/>
                </a:schemeClr>
              </a:solidFill>
              <a:sym typeface="Wingdings" pitchFamily="2" charset="2"/>
            </a:endParaRP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baseline="-25000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	</a:t>
            </a:r>
            <a:r>
              <a:rPr lang="en-US" sz="2400" dirty="0" smtClean="0">
                <a:sym typeface="Wingdings" pitchFamily="2" charset="2"/>
              </a:rPr>
              <a:t>For  </a:t>
            </a:r>
            <a:r>
              <a:rPr lang="en-US" sz="2400" dirty="0" err="1" smtClean="0">
                <a:sym typeface="Wingdings" pitchFamily="2" charset="2"/>
              </a:rPr>
              <a:t>i</a:t>
            </a:r>
            <a:r>
              <a:rPr lang="en-US" sz="2400" dirty="0" smtClean="0">
                <a:sym typeface="Wingdings" pitchFamily="2" charset="2"/>
              </a:rPr>
              <a:t> =1, 2,…, </a:t>
            </a:r>
            <a:r>
              <a:rPr lang="en-US" sz="2400" i="1" dirty="0" smtClean="0">
                <a:sym typeface="Wingdings" pitchFamily="2" charset="2"/>
              </a:rPr>
              <a:t>l</a:t>
            </a:r>
            <a:r>
              <a:rPr lang="en-US" sz="2400" dirty="0" smtClean="0">
                <a:sym typeface="Wingdings" pitchFamily="2" charset="2"/>
              </a:rPr>
              <a:t>-1, choose a point </a:t>
            </a:r>
            <a:r>
              <a:rPr lang="en-US" sz="2400" dirty="0" smtClean="0">
                <a:solidFill>
                  <a:srgbClr val="009900"/>
                </a:solidFill>
                <a:sym typeface="Wingdings" pitchFamily="2" charset="2"/>
              </a:rPr>
              <a:t>P</a:t>
            </a:r>
            <a:r>
              <a:rPr lang="en-US" sz="2400" baseline="-25000" dirty="0" smtClean="0">
                <a:solidFill>
                  <a:srgbClr val="009900"/>
                </a:solidFill>
                <a:sym typeface="Wingdings" pitchFamily="2" charset="2"/>
              </a:rPr>
              <a:t>i</a:t>
            </a:r>
            <a:r>
              <a:rPr lang="en-US" sz="2400" dirty="0" smtClean="0">
                <a:solidFill>
                  <a:srgbClr val="009900"/>
                </a:solidFill>
                <a:sym typeface="Symbol"/>
              </a:rPr>
              <a:t></a:t>
            </a:r>
            <a:r>
              <a:rPr lang="en-US" sz="2400" dirty="0" smtClean="0">
                <a:solidFill>
                  <a:srgbClr val="009900"/>
                </a:solidFill>
                <a:sym typeface="Wingdings" pitchFamily="2" charset="2"/>
              </a:rPr>
              <a:t>  I</a:t>
            </a:r>
            <a:r>
              <a:rPr lang="en-US" sz="2400" baseline="-25000" dirty="0" smtClean="0">
                <a:solidFill>
                  <a:srgbClr val="009900"/>
                </a:solidFill>
                <a:sym typeface="Wingdings" pitchFamily="2" charset="2"/>
              </a:rPr>
              <a:t>i-1 </a:t>
            </a:r>
            <a:r>
              <a:rPr lang="en-US" sz="2400" dirty="0" smtClean="0">
                <a:solidFill>
                  <a:srgbClr val="009900"/>
                </a:solidFill>
                <a:sym typeface="Wingdings" pitchFamily="2" charset="2"/>
              </a:rPr>
              <a:t>∩ I</a:t>
            </a:r>
            <a:r>
              <a:rPr lang="en-US" sz="2400" baseline="-25000" dirty="0" smtClean="0">
                <a:solidFill>
                  <a:srgbClr val="009900"/>
                </a:solidFill>
                <a:sym typeface="Wingdings" pitchFamily="2" charset="2"/>
              </a:rPr>
              <a:t>i</a:t>
            </a:r>
            <a:r>
              <a:rPr lang="en-US" sz="2400" dirty="0" smtClean="0">
                <a:solidFill>
                  <a:srgbClr val="009900"/>
                </a:solidFill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. 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	</a:t>
            </a:r>
            <a:r>
              <a:rPr lang="en-US" sz="2400" dirty="0" smtClean="0">
                <a:sym typeface="Wingdings" pitchFamily="2" charset="2"/>
              </a:rPr>
              <a:t>Since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I</a:t>
            </a:r>
            <a:r>
              <a:rPr lang="en-US" sz="2400" baseline="-25000" dirty="0" smtClean="0">
                <a:solidFill>
                  <a:srgbClr val="FF0000"/>
                </a:solidFill>
                <a:sym typeface="Wingdings" pitchFamily="2" charset="2"/>
              </a:rPr>
              <a:t>i-1</a:t>
            </a:r>
            <a:r>
              <a:rPr lang="en-US" sz="2400" baseline="-25000" dirty="0" smtClean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and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I</a:t>
            </a:r>
            <a:r>
              <a:rPr lang="en-US" sz="2400" baseline="-25000" dirty="0" smtClean="0">
                <a:solidFill>
                  <a:srgbClr val="FF0000"/>
                </a:solidFill>
                <a:sym typeface="Wingdings" pitchFamily="2" charset="2"/>
              </a:rPr>
              <a:t>i+1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sym typeface="Wingdings" pitchFamily="2" charset="2"/>
              </a:rPr>
              <a:t>do not overlap</a:t>
            </a:r>
            <a:r>
              <a:rPr lang="en-US" sz="2400" dirty="0" smtClean="0">
                <a:sym typeface="Wingdings" pitchFamily="2" charset="2"/>
              </a:rPr>
              <a:t>, the points </a:t>
            </a:r>
            <a:r>
              <a:rPr lang="en-US" sz="2400" dirty="0" smtClean="0">
                <a:solidFill>
                  <a:srgbClr val="009900"/>
                </a:solidFill>
                <a:sym typeface="Wingdings" pitchFamily="2" charset="2"/>
              </a:rPr>
              <a:t>P</a:t>
            </a:r>
            <a:r>
              <a:rPr lang="en-US" sz="2400" baseline="-25000" dirty="0" smtClean="0">
                <a:solidFill>
                  <a:srgbClr val="009900"/>
                </a:solidFill>
                <a:sym typeface="Wingdings" pitchFamily="2" charset="2"/>
              </a:rPr>
              <a:t>i  </a:t>
            </a:r>
            <a:r>
              <a:rPr lang="en-US" sz="2400" dirty="0" smtClean="0">
                <a:solidFill>
                  <a:srgbClr val="009900"/>
                </a:solidFill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constitute a strictly increasing or decreasing sequence.</a:t>
            </a:r>
            <a:br>
              <a:rPr lang="en-US" sz="2400" dirty="0" smtClean="0">
                <a:sym typeface="Wingdings" pitchFamily="2" charset="2"/>
              </a:rPr>
            </a:br>
            <a:endParaRPr lang="en-US" sz="1100" dirty="0" smtClean="0">
              <a:sym typeface="Wingdings" pitchFamily="2" charset="2"/>
            </a:endParaRP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 smtClean="0">
                <a:sym typeface="Wingdings" pitchFamily="2" charset="2"/>
              </a:rPr>
              <a:t>	Therefore, it is impossible for the intervals </a:t>
            </a:r>
            <a:r>
              <a:rPr lang="en-US" sz="2400" dirty="0" smtClean="0">
                <a:solidFill>
                  <a:srgbClr val="009900"/>
                </a:solidFill>
                <a:sym typeface="Wingdings" pitchFamily="2" charset="2"/>
              </a:rPr>
              <a:t>I</a:t>
            </a:r>
            <a:r>
              <a:rPr lang="en-US" sz="2400" baseline="-25000" dirty="0" smtClean="0">
                <a:solidFill>
                  <a:srgbClr val="009900"/>
                </a:solidFill>
                <a:sym typeface="Wingdings" pitchFamily="2" charset="2"/>
              </a:rPr>
              <a:t>0</a:t>
            </a:r>
            <a:r>
              <a:rPr lang="en-US" sz="2400" dirty="0" smtClean="0">
                <a:sym typeface="Wingdings" pitchFamily="2" charset="2"/>
              </a:rPr>
              <a:t> and </a:t>
            </a:r>
            <a:r>
              <a:rPr lang="en-US" sz="2400" dirty="0" smtClean="0">
                <a:solidFill>
                  <a:srgbClr val="009900"/>
                </a:solidFill>
                <a:sym typeface="Wingdings" pitchFamily="2" charset="2"/>
              </a:rPr>
              <a:t>I</a:t>
            </a:r>
            <a:r>
              <a:rPr lang="en-US" sz="2400" baseline="-25000" dirty="0" smtClean="0">
                <a:solidFill>
                  <a:srgbClr val="009900"/>
                </a:solidFill>
                <a:sym typeface="Wingdings" pitchFamily="2" charset="2"/>
              </a:rPr>
              <a:t>l-1</a:t>
            </a:r>
            <a:r>
              <a:rPr lang="en-US" sz="2400" dirty="0" smtClean="0">
                <a:sym typeface="Wingdings" pitchFamily="2" charset="2"/>
              </a:rPr>
              <a:t> to intersect, contradicting the criterion that </a:t>
            </a:r>
            <a:r>
              <a:rPr lang="en-US" sz="2400" dirty="0" smtClean="0">
                <a:solidFill>
                  <a:srgbClr val="009900"/>
                </a:solidFill>
                <a:sym typeface="Wingdings" pitchFamily="2" charset="2"/>
              </a:rPr>
              <a:t>v</a:t>
            </a:r>
            <a:r>
              <a:rPr lang="en-US" sz="2400" baseline="-25000" dirty="0" smtClean="0">
                <a:solidFill>
                  <a:srgbClr val="009900"/>
                </a:solidFill>
                <a:sym typeface="Wingdings" pitchFamily="2" charset="2"/>
              </a:rPr>
              <a:t>0</a:t>
            </a:r>
            <a:r>
              <a:rPr lang="en-US" sz="2400" dirty="0" smtClean="0">
                <a:solidFill>
                  <a:srgbClr val="009900"/>
                </a:solidFill>
                <a:sym typeface="Wingdings" pitchFamily="2" charset="2"/>
              </a:rPr>
              <a:t>v</a:t>
            </a:r>
            <a:r>
              <a:rPr lang="en-US" sz="2400" i="1" baseline="-25000" dirty="0" smtClean="0">
                <a:solidFill>
                  <a:srgbClr val="009900"/>
                </a:solidFill>
                <a:sym typeface="Wingdings" pitchFamily="2" charset="2"/>
              </a:rPr>
              <a:t>l</a:t>
            </a:r>
            <a:r>
              <a:rPr lang="en-US" sz="2400" baseline="-25000" dirty="0" smtClean="0">
                <a:solidFill>
                  <a:srgbClr val="009900"/>
                </a:solidFill>
                <a:sym typeface="Wingdings" pitchFamily="2" charset="2"/>
              </a:rPr>
              <a:t>-1</a:t>
            </a:r>
            <a:r>
              <a:rPr lang="en-US" sz="2400" dirty="0" smtClean="0">
                <a:solidFill>
                  <a:srgbClr val="009900"/>
                </a:solidFill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is an edge of G.</a:t>
            </a:r>
            <a:endParaRPr lang="en-US" dirty="0" smtClean="0">
              <a:solidFill>
                <a:srgbClr val="009900"/>
              </a:solidFill>
              <a:sym typeface="Wingdings" pitchFamily="2" charset="2"/>
            </a:endParaRPr>
          </a:p>
        </p:txBody>
      </p:sp>
      <p:sp>
        <p:nvSpPr>
          <p:cNvPr id="6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98442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Intersection Graph Properties (1)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pic>
        <p:nvPicPr>
          <p:cNvPr id="5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32</a:t>
            </a:fld>
            <a:endParaRPr lang="el-GR" altLang="el-GR" sz="120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60363" y="1688857"/>
            <a:ext cx="8783637" cy="1728111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Proposition 1.3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.  </a:t>
            </a:r>
            <a:r>
              <a:rPr lang="en-US" sz="2800" dirty="0" smtClean="0">
                <a:solidFill>
                  <a:srgbClr val="C00000"/>
                </a:solidFill>
              </a:rPr>
              <a:t>The complement of an internal graph satisfies the transitive orientation property</a:t>
            </a:r>
            <a:r>
              <a:rPr lang="en-US" sz="2800" dirty="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2400" dirty="0" smtClean="0">
                <a:solidFill>
                  <a:srgbClr val="7030A0"/>
                </a:solidFill>
              </a:rPr>
              <a:t>Proof (1).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7030A0"/>
                </a:solidFill>
              </a:rPr>
              <a:t>	</a:t>
            </a:r>
            <a:endParaRPr lang="en-US" sz="2400" baseline="-25000" dirty="0" smtClean="0"/>
          </a:p>
        </p:txBody>
      </p:sp>
      <p:pic>
        <p:nvPicPr>
          <p:cNvPr id="6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33</a:t>
            </a:fld>
            <a:endParaRPr lang="el-GR" altLang="el-GR" sz="1200" smtClean="0">
              <a:latin typeface="Cambria" pitchFamily="18" charset="0"/>
            </a:endParaRPr>
          </a:p>
        </p:txBody>
      </p:sp>
      <p:cxnSp>
        <p:nvCxnSpPr>
          <p:cNvPr id="9" name="12 - Ευθεία γραμμή σύνδεσης"/>
          <p:cNvCxnSpPr>
            <a:cxnSpLocks noChangeShapeType="1"/>
          </p:cNvCxnSpPr>
          <p:nvPr/>
        </p:nvCxnSpPr>
        <p:spPr bwMode="auto">
          <a:xfrm>
            <a:off x="2565416" y="4261118"/>
            <a:ext cx="442912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0" name="13 - Ευθεία γραμμή σύνδεσης"/>
          <p:cNvCxnSpPr>
            <a:cxnSpLocks noChangeShapeType="1"/>
          </p:cNvCxnSpPr>
          <p:nvPr/>
        </p:nvCxnSpPr>
        <p:spPr bwMode="auto">
          <a:xfrm>
            <a:off x="3387011" y="4261118"/>
            <a:ext cx="442912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1" name="14 - Ευθεία γραμμή σύνδεσης"/>
          <p:cNvCxnSpPr>
            <a:cxnSpLocks noChangeShapeType="1"/>
          </p:cNvCxnSpPr>
          <p:nvPr/>
        </p:nvCxnSpPr>
        <p:spPr bwMode="auto">
          <a:xfrm>
            <a:off x="4148281" y="4280168"/>
            <a:ext cx="441325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2" name="15 - Ευθεία γραμμή σύνδεσης"/>
          <p:cNvCxnSpPr>
            <a:cxnSpLocks noChangeShapeType="1"/>
          </p:cNvCxnSpPr>
          <p:nvPr/>
        </p:nvCxnSpPr>
        <p:spPr bwMode="auto">
          <a:xfrm>
            <a:off x="2824178" y="4854843"/>
            <a:ext cx="442913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3" name="16 - Ευθεία γραμμή σύνδεσης"/>
          <p:cNvCxnSpPr>
            <a:cxnSpLocks noChangeShapeType="1"/>
          </p:cNvCxnSpPr>
          <p:nvPr/>
        </p:nvCxnSpPr>
        <p:spPr bwMode="auto">
          <a:xfrm>
            <a:off x="3631486" y="4854843"/>
            <a:ext cx="441325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4" name="17 - Ευθεία γραμμή σύνδεσης"/>
          <p:cNvCxnSpPr>
            <a:cxnSpLocks noChangeShapeType="1"/>
          </p:cNvCxnSpPr>
          <p:nvPr/>
        </p:nvCxnSpPr>
        <p:spPr bwMode="auto">
          <a:xfrm>
            <a:off x="4391168" y="4840555"/>
            <a:ext cx="442913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5" name="18 - Ευθεία γραμμή σύνδεσης"/>
          <p:cNvCxnSpPr>
            <a:cxnSpLocks noChangeShapeType="1"/>
          </p:cNvCxnSpPr>
          <p:nvPr/>
        </p:nvCxnSpPr>
        <p:spPr bwMode="auto">
          <a:xfrm>
            <a:off x="2328148" y="5326090"/>
            <a:ext cx="3051175" cy="23812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6" name="7 - Ευθύγραμμο βέλος σύνδεσης"/>
          <p:cNvCxnSpPr>
            <a:cxnSpLocks noChangeShapeType="1"/>
          </p:cNvCxnSpPr>
          <p:nvPr/>
        </p:nvCxnSpPr>
        <p:spPr bwMode="auto">
          <a:xfrm>
            <a:off x="2183814" y="4628314"/>
            <a:ext cx="3444875" cy="4763"/>
          </a:xfrm>
          <a:prstGeom prst="straightConnector1">
            <a:avLst/>
          </a:prstGeom>
          <a:noFill/>
          <a:ln w="25400" algn="ctr">
            <a:solidFill>
              <a:schemeClr val="tx2"/>
            </a:solidFill>
            <a:round/>
            <a:headEnd/>
            <a:tailEnd type="arrow" w="med" len="med"/>
          </a:ln>
        </p:spPr>
      </p:cxnSp>
      <p:sp>
        <p:nvSpPr>
          <p:cNvPr id="17" name="Rectangle 16"/>
          <p:cNvSpPr/>
          <p:nvPr/>
        </p:nvSpPr>
        <p:spPr>
          <a:xfrm>
            <a:off x="621875" y="4160687"/>
            <a:ext cx="1066318" cy="10310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latin typeface="+mn-lt"/>
              </a:rPr>
              <a:t>G</a:t>
            </a:r>
          </a:p>
          <a:p>
            <a:endParaRPr lang="en-US" sz="700" b="1" i="1" dirty="0" smtClean="0">
              <a:solidFill>
                <a:srgbClr val="C00000"/>
              </a:solidFill>
              <a:latin typeface="+mn-lt"/>
            </a:endParaRPr>
          </a:p>
          <a:p>
            <a:r>
              <a:rPr lang="en-US" sz="2000" b="1" dirty="0" smtClean="0">
                <a:solidFill>
                  <a:srgbClr val="00B050"/>
                </a:solidFill>
                <a:latin typeface="+mn-lt"/>
              </a:rPr>
              <a:t>Interval</a:t>
            </a:r>
          </a:p>
        </p:txBody>
      </p:sp>
      <p:sp>
        <p:nvSpPr>
          <p:cNvPr id="18" name="26 - Έλλειψη"/>
          <p:cNvSpPr>
            <a:spLocks noChangeArrowheads="1"/>
          </p:cNvSpPr>
          <p:nvPr/>
        </p:nvSpPr>
        <p:spPr bwMode="auto">
          <a:xfrm>
            <a:off x="7435534" y="4570180"/>
            <a:ext cx="107950" cy="1365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grpSp>
        <p:nvGrpSpPr>
          <p:cNvPr id="19" name="31 - Ομάδα"/>
          <p:cNvGrpSpPr>
            <a:grpSpLocks/>
          </p:cNvGrpSpPr>
          <p:nvPr/>
        </p:nvGrpSpPr>
        <p:grpSpPr bwMode="auto">
          <a:xfrm>
            <a:off x="6278247" y="3381143"/>
            <a:ext cx="2438400" cy="2392362"/>
            <a:chOff x="4998720" y="2926079"/>
            <a:chExt cx="2438400" cy="2392681"/>
          </a:xfrm>
        </p:grpSpPr>
        <p:sp>
          <p:nvSpPr>
            <p:cNvPr id="20" name="21 - Ισοσκελές τρίγωνο"/>
            <p:cNvSpPr>
              <a:spLocks noChangeArrowheads="1"/>
            </p:cNvSpPr>
            <p:nvPr/>
          </p:nvSpPr>
          <p:spPr bwMode="auto">
            <a:xfrm rot="9375350">
              <a:off x="5440680" y="3139440"/>
              <a:ext cx="1143000" cy="1127760"/>
            </a:xfrm>
            <a:prstGeom prst="triangle">
              <a:avLst>
                <a:gd name="adj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1" name="22 - Ισοσκελές τρίγωνο"/>
            <p:cNvSpPr>
              <a:spLocks noChangeArrowheads="1"/>
            </p:cNvSpPr>
            <p:nvPr/>
          </p:nvSpPr>
          <p:spPr bwMode="auto">
            <a:xfrm rot="-5155575">
              <a:off x="6233160" y="3657600"/>
              <a:ext cx="1143000" cy="1127760"/>
            </a:xfrm>
            <a:prstGeom prst="triangle">
              <a:avLst>
                <a:gd name="adj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2" name="23 - Ισοσκελές τρίγωνο"/>
            <p:cNvSpPr>
              <a:spLocks noChangeArrowheads="1"/>
            </p:cNvSpPr>
            <p:nvPr/>
          </p:nvSpPr>
          <p:spPr bwMode="auto">
            <a:xfrm rot="3252177">
              <a:off x="5227319" y="3947159"/>
              <a:ext cx="1143000" cy="1127760"/>
            </a:xfrm>
            <a:prstGeom prst="triangle">
              <a:avLst>
                <a:gd name="adj" fmla="val 50000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3" name="24 - Έλλειψη"/>
            <p:cNvSpPr>
              <a:spLocks noChangeArrowheads="1"/>
            </p:cNvSpPr>
            <p:nvPr/>
          </p:nvSpPr>
          <p:spPr bwMode="auto">
            <a:xfrm>
              <a:off x="5242560" y="335279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4" name="25 - Έλλειψη"/>
            <p:cNvSpPr>
              <a:spLocks noChangeArrowheads="1"/>
            </p:cNvSpPr>
            <p:nvPr/>
          </p:nvSpPr>
          <p:spPr bwMode="auto">
            <a:xfrm>
              <a:off x="6217920" y="292607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5" name="27 - Έλλειψη"/>
            <p:cNvSpPr>
              <a:spLocks noChangeArrowheads="1"/>
            </p:cNvSpPr>
            <p:nvPr/>
          </p:nvSpPr>
          <p:spPr bwMode="auto">
            <a:xfrm>
              <a:off x="5593080" y="518159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6" name="28 - Έλλειψη"/>
            <p:cNvSpPr>
              <a:spLocks noChangeArrowheads="1"/>
            </p:cNvSpPr>
            <p:nvPr/>
          </p:nvSpPr>
          <p:spPr bwMode="auto">
            <a:xfrm>
              <a:off x="4998720" y="431291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7" name="29 - Έλλειψη"/>
            <p:cNvSpPr>
              <a:spLocks noChangeArrowheads="1"/>
            </p:cNvSpPr>
            <p:nvPr/>
          </p:nvSpPr>
          <p:spPr bwMode="auto">
            <a:xfrm>
              <a:off x="7284720" y="472439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8" name="30 - Έλλειψη"/>
            <p:cNvSpPr>
              <a:spLocks noChangeArrowheads="1"/>
            </p:cNvSpPr>
            <p:nvPr/>
          </p:nvSpPr>
          <p:spPr bwMode="auto">
            <a:xfrm>
              <a:off x="7330440" y="364235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</p:grpSp>
      <p:sp>
        <p:nvSpPr>
          <p:cNvPr id="29" name="Oval 26"/>
          <p:cNvSpPr>
            <a:spLocks noChangeArrowheads="1"/>
          </p:cNvSpPr>
          <p:nvPr/>
        </p:nvSpPr>
        <p:spPr bwMode="auto">
          <a:xfrm>
            <a:off x="6476684" y="3766905"/>
            <a:ext cx="211138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" name="Oval 27"/>
          <p:cNvSpPr>
            <a:spLocks noChangeArrowheads="1"/>
          </p:cNvSpPr>
          <p:nvPr/>
        </p:nvSpPr>
        <p:spPr bwMode="auto">
          <a:xfrm>
            <a:off x="7452997" y="3347805"/>
            <a:ext cx="209550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" name="Oval 28"/>
          <p:cNvSpPr>
            <a:spLocks noChangeArrowheads="1"/>
          </p:cNvSpPr>
          <p:nvPr/>
        </p:nvSpPr>
        <p:spPr bwMode="auto">
          <a:xfrm>
            <a:off x="7395847" y="4536843"/>
            <a:ext cx="209550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" name="Oval 29"/>
          <p:cNvSpPr>
            <a:spLocks noChangeArrowheads="1"/>
          </p:cNvSpPr>
          <p:nvPr/>
        </p:nvSpPr>
        <p:spPr bwMode="auto">
          <a:xfrm>
            <a:off x="6240147" y="4730518"/>
            <a:ext cx="211137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" name="Oval 30"/>
          <p:cNvSpPr>
            <a:spLocks noChangeArrowheads="1"/>
          </p:cNvSpPr>
          <p:nvPr/>
        </p:nvSpPr>
        <p:spPr bwMode="auto">
          <a:xfrm>
            <a:off x="6824347" y="5587768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" name="Oval 31"/>
          <p:cNvSpPr>
            <a:spLocks noChangeArrowheads="1"/>
          </p:cNvSpPr>
          <p:nvPr/>
        </p:nvSpPr>
        <p:spPr bwMode="auto">
          <a:xfrm>
            <a:off x="8549959" y="4068530"/>
            <a:ext cx="209550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" name="Oval 32"/>
          <p:cNvSpPr>
            <a:spLocks noChangeArrowheads="1"/>
          </p:cNvSpPr>
          <p:nvPr/>
        </p:nvSpPr>
        <p:spPr bwMode="auto">
          <a:xfrm>
            <a:off x="8526147" y="5119455"/>
            <a:ext cx="211137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" name="Oval 26"/>
          <p:cNvSpPr>
            <a:spLocks noChangeArrowheads="1"/>
          </p:cNvSpPr>
          <p:nvPr/>
        </p:nvSpPr>
        <p:spPr bwMode="auto">
          <a:xfrm>
            <a:off x="2667247" y="4147905"/>
            <a:ext cx="211138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" name="Oval 26"/>
          <p:cNvSpPr>
            <a:spLocks noChangeArrowheads="1"/>
          </p:cNvSpPr>
          <p:nvPr/>
        </p:nvSpPr>
        <p:spPr bwMode="auto">
          <a:xfrm>
            <a:off x="3496863" y="4143895"/>
            <a:ext cx="211138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" name="Oval 26"/>
          <p:cNvSpPr>
            <a:spLocks noChangeArrowheads="1"/>
          </p:cNvSpPr>
          <p:nvPr/>
        </p:nvSpPr>
        <p:spPr bwMode="auto">
          <a:xfrm>
            <a:off x="4270332" y="4155926"/>
            <a:ext cx="211138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" name="Oval 26"/>
          <p:cNvSpPr>
            <a:spLocks noChangeArrowheads="1"/>
          </p:cNvSpPr>
          <p:nvPr/>
        </p:nvSpPr>
        <p:spPr bwMode="auto">
          <a:xfrm>
            <a:off x="2935953" y="4741463"/>
            <a:ext cx="211138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" name="Oval 26"/>
          <p:cNvSpPr>
            <a:spLocks noChangeArrowheads="1"/>
          </p:cNvSpPr>
          <p:nvPr/>
        </p:nvSpPr>
        <p:spPr bwMode="auto">
          <a:xfrm>
            <a:off x="3721453" y="4741463"/>
            <a:ext cx="211138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" name="Oval 26"/>
          <p:cNvSpPr>
            <a:spLocks noChangeArrowheads="1"/>
          </p:cNvSpPr>
          <p:nvPr/>
        </p:nvSpPr>
        <p:spPr bwMode="auto">
          <a:xfrm>
            <a:off x="4494921" y="4717400"/>
            <a:ext cx="211138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" name="Oval 26"/>
          <p:cNvSpPr>
            <a:spLocks noChangeArrowheads="1"/>
          </p:cNvSpPr>
          <p:nvPr/>
        </p:nvSpPr>
        <p:spPr bwMode="auto">
          <a:xfrm>
            <a:off x="4142559" y="5234764"/>
            <a:ext cx="211138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cxnSp>
        <p:nvCxnSpPr>
          <p:cNvPr id="45" name="Straight Connector 44"/>
          <p:cNvCxnSpPr>
            <a:stCxn id="37" idx="5"/>
            <a:endCxn id="40" idx="1"/>
          </p:cNvCxnSpPr>
          <p:nvPr/>
        </p:nvCxnSpPr>
        <p:spPr bwMode="auto">
          <a:xfrm>
            <a:off x="2847465" y="4328123"/>
            <a:ext cx="119408" cy="4442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37" idx="5"/>
            <a:endCxn id="43" idx="1"/>
          </p:cNvCxnSpPr>
          <p:nvPr/>
        </p:nvCxnSpPr>
        <p:spPr bwMode="auto">
          <a:xfrm>
            <a:off x="2847465" y="4328123"/>
            <a:ext cx="1326014" cy="93756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38" idx="5"/>
            <a:endCxn id="43" idx="1"/>
          </p:cNvCxnSpPr>
          <p:nvPr/>
        </p:nvCxnSpPr>
        <p:spPr bwMode="auto">
          <a:xfrm>
            <a:off x="3677081" y="4324113"/>
            <a:ext cx="496398" cy="9415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39" idx="4"/>
            <a:endCxn id="43" idx="0"/>
          </p:cNvCxnSpPr>
          <p:nvPr/>
        </p:nvCxnSpPr>
        <p:spPr bwMode="auto">
          <a:xfrm flipH="1">
            <a:off x="4248128" y="4367064"/>
            <a:ext cx="127773" cy="8677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42" idx="4"/>
            <a:endCxn id="43" idx="0"/>
          </p:cNvCxnSpPr>
          <p:nvPr/>
        </p:nvCxnSpPr>
        <p:spPr bwMode="auto">
          <a:xfrm flipH="1">
            <a:off x="4248128" y="4928538"/>
            <a:ext cx="352362" cy="3062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41" idx="5"/>
            <a:endCxn id="43" idx="1"/>
          </p:cNvCxnSpPr>
          <p:nvPr/>
        </p:nvCxnSpPr>
        <p:spPr bwMode="auto">
          <a:xfrm>
            <a:off x="3901671" y="4921681"/>
            <a:ext cx="271808" cy="34400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40" idx="5"/>
            <a:endCxn id="43" idx="1"/>
          </p:cNvCxnSpPr>
          <p:nvPr/>
        </p:nvCxnSpPr>
        <p:spPr bwMode="auto">
          <a:xfrm>
            <a:off x="3116171" y="4921681"/>
            <a:ext cx="1057308" cy="34400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stCxn id="38" idx="5"/>
            <a:endCxn id="41" idx="0"/>
          </p:cNvCxnSpPr>
          <p:nvPr/>
        </p:nvCxnSpPr>
        <p:spPr bwMode="auto">
          <a:xfrm>
            <a:off x="3677081" y="4324113"/>
            <a:ext cx="149941" cy="4173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>
            <a:stCxn id="39" idx="5"/>
            <a:endCxn id="42" idx="0"/>
          </p:cNvCxnSpPr>
          <p:nvPr/>
        </p:nvCxnSpPr>
        <p:spPr bwMode="auto">
          <a:xfrm>
            <a:off x="4450550" y="4336144"/>
            <a:ext cx="149940" cy="3812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98442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Intersection Graph Properties (</a:t>
            </a:r>
            <a:r>
              <a:rPr lang="el-GR" sz="3200" b="1" kern="1200" dirty="0" smtClean="0">
                <a:solidFill>
                  <a:srgbClr val="002060"/>
                </a:solidFill>
                <a:latin typeface="Cambria" pitchFamily="18" charset="0"/>
              </a:rPr>
              <a:t>2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)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reeform 53"/>
          <p:cNvSpPr/>
          <p:nvPr/>
        </p:nvSpPr>
        <p:spPr bwMode="auto">
          <a:xfrm>
            <a:off x="2851842" y="4055951"/>
            <a:ext cx="709505" cy="131037"/>
          </a:xfrm>
          <a:custGeom>
            <a:avLst/>
            <a:gdLst>
              <a:gd name="connsiteX0" fmla="*/ 0 w 553452"/>
              <a:gd name="connsiteY0" fmla="*/ 160420 h 160420"/>
              <a:gd name="connsiteX1" fmla="*/ 276726 w 553452"/>
              <a:gd name="connsiteY1" fmla="*/ 4010 h 160420"/>
              <a:gd name="connsiteX2" fmla="*/ 553452 w 553452"/>
              <a:gd name="connsiteY2" fmla="*/ 136357 h 160420"/>
              <a:gd name="connsiteX3" fmla="*/ 553452 w 553452"/>
              <a:gd name="connsiteY3" fmla="*/ 136357 h 160420"/>
              <a:gd name="connsiteX4" fmla="*/ 553452 w 553452"/>
              <a:gd name="connsiteY4" fmla="*/ 136357 h 160420"/>
              <a:gd name="connsiteX5" fmla="*/ 553452 w 553452"/>
              <a:gd name="connsiteY5" fmla="*/ 136357 h 160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3452" h="160420">
                <a:moveTo>
                  <a:pt x="0" y="160420"/>
                </a:moveTo>
                <a:cubicBezTo>
                  <a:pt x="92242" y="84220"/>
                  <a:pt x="184484" y="8020"/>
                  <a:pt x="276726" y="4010"/>
                </a:cubicBezTo>
                <a:cubicBezTo>
                  <a:pt x="368968" y="0"/>
                  <a:pt x="553452" y="136357"/>
                  <a:pt x="553452" y="136357"/>
                </a:cubicBezTo>
                <a:lnTo>
                  <a:pt x="553452" y="136357"/>
                </a:lnTo>
                <a:lnTo>
                  <a:pt x="553452" y="136357"/>
                </a:lnTo>
                <a:lnTo>
                  <a:pt x="553452" y="136357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6" name="Freeform 55"/>
          <p:cNvSpPr/>
          <p:nvPr/>
        </p:nvSpPr>
        <p:spPr bwMode="auto">
          <a:xfrm>
            <a:off x="3681662" y="4074059"/>
            <a:ext cx="654947" cy="112930"/>
          </a:xfrm>
          <a:custGeom>
            <a:avLst/>
            <a:gdLst>
              <a:gd name="connsiteX0" fmla="*/ 0 w 517358"/>
              <a:gd name="connsiteY0" fmla="*/ 108284 h 108284"/>
              <a:gd name="connsiteX1" fmla="*/ 216569 w 517358"/>
              <a:gd name="connsiteY1" fmla="*/ 0 h 108284"/>
              <a:gd name="connsiteX2" fmla="*/ 517358 w 517358"/>
              <a:gd name="connsiteY2" fmla="*/ 108284 h 10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7358" h="108284">
                <a:moveTo>
                  <a:pt x="0" y="108284"/>
                </a:moveTo>
                <a:cubicBezTo>
                  <a:pt x="65171" y="54142"/>
                  <a:pt x="130343" y="0"/>
                  <a:pt x="216569" y="0"/>
                </a:cubicBezTo>
                <a:cubicBezTo>
                  <a:pt x="302795" y="0"/>
                  <a:pt x="410076" y="54142"/>
                  <a:pt x="517358" y="10828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8" name="Freeform 57"/>
          <p:cNvSpPr/>
          <p:nvPr/>
        </p:nvSpPr>
        <p:spPr bwMode="auto">
          <a:xfrm>
            <a:off x="2815628" y="3729789"/>
            <a:ext cx="1548142" cy="481264"/>
          </a:xfrm>
          <a:custGeom>
            <a:avLst/>
            <a:gdLst>
              <a:gd name="connsiteX0" fmla="*/ 0 w 1335505"/>
              <a:gd name="connsiteY0" fmla="*/ 433137 h 433137"/>
              <a:gd name="connsiteX1" fmla="*/ 770021 w 1335505"/>
              <a:gd name="connsiteY1" fmla="*/ 0 h 433137"/>
              <a:gd name="connsiteX2" fmla="*/ 1335505 w 1335505"/>
              <a:gd name="connsiteY2" fmla="*/ 433137 h 433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35505" h="433137">
                <a:moveTo>
                  <a:pt x="0" y="433137"/>
                </a:moveTo>
                <a:cubicBezTo>
                  <a:pt x="273718" y="216568"/>
                  <a:pt x="547437" y="0"/>
                  <a:pt x="770021" y="0"/>
                </a:cubicBezTo>
                <a:cubicBezTo>
                  <a:pt x="992605" y="0"/>
                  <a:pt x="1164055" y="216568"/>
                  <a:pt x="1335505" y="43313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60363" y="1688857"/>
            <a:ext cx="8783637" cy="1728111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Proposition 1.3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.  </a:t>
            </a:r>
            <a:r>
              <a:rPr lang="en-US" sz="2800" dirty="0" smtClean="0">
                <a:solidFill>
                  <a:srgbClr val="C00000"/>
                </a:solidFill>
              </a:rPr>
              <a:t>The complement of an internal graph satisfies the transitive orientation property</a:t>
            </a:r>
            <a:r>
              <a:rPr lang="en-US" sz="2800" dirty="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2400" dirty="0" smtClean="0">
                <a:solidFill>
                  <a:srgbClr val="7030A0"/>
                </a:solidFill>
              </a:rPr>
              <a:t>Proof (1).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7030A0"/>
                </a:solidFill>
              </a:rPr>
              <a:t>	</a:t>
            </a:r>
            <a:endParaRPr lang="en-US" sz="2400" baseline="-25000" dirty="0" smtClean="0"/>
          </a:p>
        </p:txBody>
      </p:sp>
      <p:pic>
        <p:nvPicPr>
          <p:cNvPr id="6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34</a:t>
            </a:fld>
            <a:endParaRPr lang="el-GR" altLang="el-GR" sz="1200" smtClean="0">
              <a:latin typeface="Cambria" pitchFamily="18" charset="0"/>
            </a:endParaRPr>
          </a:p>
        </p:txBody>
      </p:sp>
      <p:cxnSp>
        <p:nvCxnSpPr>
          <p:cNvPr id="9" name="12 - Ευθεία γραμμή σύνδεσης"/>
          <p:cNvCxnSpPr>
            <a:cxnSpLocks noChangeShapeType="1"/>
          </p:cNvCxnSpPr>
          <p:nvPr/>
        </p:nvCxnSpPr>
        <p:spPr bwMode="auto">
          <a:xfrm>
            <a:off x="2565416" y="4261118"/>
            <a:ext cx="442912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0" name="13 - Ευθεία γραμμή σύνδεσης"/>
          <p:cNvCxnSpPr>
            <a:cxnSpLocks noChangeShapeType="1"/>
          </p:cNvCxnSpPr>
          <p:nvPr/>
        </p:nvCxnSpPr>
        <p:spPr bwMode="auto">
          <a:xfrm>
            <a:off x="3387011" y="4261118"/>
            <a:ext cx="442912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1" name="14 - Ευθεία γραμμή σύνδεσης"/>
          <p:cNvCxnSpPr>
            <a:cxnSpLocks noChangeShapeType="1"/>
          </p:cNvCxnSpPr>
          <p:nvPr/>
        </p:nvCxnSpPr>
        <p:spPr bwMode="auto">
          <a:xfrm>
            <a:off x="4148281" y="4280168"/>
            <a:ext cx="441325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2" name="15 - Ευθεία γραμμή σύνδεσης"/>
          <p:cNvCxnSpPr>
            <a:cxnSpLocks noChangeShapeType="1"/>
          </p:cNvCxnSpPr>
          <p:nvPr/>
        </p:nvCxnSpPr>
        <p:spPr bwMode="auto">
          <a:xfrm>
            <a:off x="2824178" y="4854843"/>
            <a:ext cx="442913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3" name="16 - Ευθεία γραμμή σύνδεσης"/>
          <p:cNvCxnSpPr>
            <a:cxnSpLocks noChangeShapeType="1"/>
          </p:cNvCxnSpPr>
          <p:nvPr/>
        </p:nvCxnSpPr>
        <p:spPr bwMode="auto">
          <a:xfrm>
            <a:off x="3631486" y="4854843"/>
            <a:ext cx="441325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4" name="17 - Ευθεία γραμμή σύνδεσης"/>
          <p:cNvCxnSpPr>
            <a:cxnSpLocks noChangeShapeType="1"/>
          </p:cNvCxnSpPr>
          <p:nvPr/>
        </p:nvCxnSpPr>
        <p:spPr bwMode="auto">
          <a:xfrm>
            <a:off x="4391168" y="4840555"/>
            <a:ext cx="442913" cy="0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5" name="18 - Ευθεία γραμμή σύνδεσης"/>
          <p:cNvCxnSpPr>
            <a:cxnSpLocks noChangeShapeType="1"/>
          </p:cNvCxnSpPr>
          <p:nvPr/>
        </p:nvCxnSpPr>
        <p:spPr bwMode="auto">
          <a:xfrm>
            <a:off x="2328148" y="5326090"/>
            <a:ext cx="3051175" cy="23812"/>
          </a:xfrm>
          <a:prstGeom prst="line">
            <a:avLst/>
          </a:prstGeom>
          <a:noFill/>
          <a:ln w="25400" algn="ctr">
            <a:solidFill>
              <a:srgbClr val="009900"/>
            </a:solidFill>
            <a:round/>
            <a:headEnd/>
            <a:tailEnd/>
          </a:ln>
        </p:spPr>
      </p:cxnSp>
      <p:cxnSp>
        <p:nvCxnSpPr>
          <p:cNvPr id="16" name="7 - Ευθύγραμμο βέλος σύνδεσης"/>
          <p:cNvCxnSpPr>
            <a:cxnSpLocks noChangeShapeType="1"/>
          </p:cNvCxnSpPr>
          <p:nvPr/>
        </p:nvCxnSpPr>
        <p:spPr bwMode="auto">
          <a:xfrm>
            <a:off x="2183814" y="4628314"/>
            <a:ext cx="3444875" cy="4763"/>
          </a:xfrm>
          <a:prstGeom prst="straightConnector1">
            <a:avLst/>
          </a:prstGeom>
          <a:noFill/>
          <a:ln w="25400" algn="ctr">
            <a:solidFill>
              <a:schemeClr val="tx2"/>
            </a:solidFill>
            <a:round/>
            <a:headEnd/>
            <a:tailEnd type="arrow" w="med" len="med"/>
          </a:ln>
        </p:spPr>
      </p:cxnSp>
      <p:sp>
        <p:nvSpPr>
          <p:cNvPr id="17" name="Rectangle 16"/>
          <p:cNvSpPr/>
          <p:nvPr/>
        </p:nvSpPr>
        <p:spPr>
          <a:xfrm>
            <a:off x="621875" y="4160687"/>
            <a:ext cx="1066318" cy="10310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 smtClean="0">
                <a:solidFill>
                  <a:srgbClr val="C00000"/>
                </a:solidFill>
                <a:latin typeface="+mn-lt"/>
              </a:rPr>
              <a:t>G</a:t>
            </a:r>
          </a:p>
          <a:p>
            <a:endParaRPr lang="en-US" sz="700" b="1" i="1" dirty="0" smtClean="0">
              <a:solidFill>
                <a:srgbClr val="C00000"/>
              </a:solidFill>
              <a:latin typeface="+mn-lt"/>
            </a:endParaRPr>
          </a:p>
          <a:p>
            <a:r>
              <a:rPr lang="en-US" sz="2000" b="1" dirty="0" smtClean="0">
                <a:solidFill>
                  <a:srgbClr val="00B050"/>
                </a:solidFill>
                <a:latin typeface="+mn-lt"/>
              </a:rPr>
              <a:t>Interval</a:t>
            </a:r>
          </a:p>
        </p:txBody>
      </p:sp>
      <p:sp>
        <p:nvSpPr>
          <p:cNvPr id="18" name="26 - Έλλειψη"/>
          <p:cNvSpPr>
            <a:spLocks noChangeArrowheads="1"/>
          </p:cNvSpPr>
          <p:nvPr/>
        </p:nvSpPr>
        <p:spPr bwMode="auto">
          <a:xfrm>
            <a:off x="7435534" y="4570180"/>
            <a:ext cx="107950" cy="136525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l-GR"/>
          </a:p>
        </p:txBody>
      </p:sp>
      <p:grpSp>
        <p:nvGrpSpPr>
          <p:cNvPr id="2" name="31 - Ομάδα"/>
          <p:cNvGrpSpPr>
            <a:grpSpLocks/>
          </p:cNvGrpSpPr>
          <p:nvPr/>
        </p:nvGrpSpPr>
        <p:grpSpPr bwMode="auto">
          <a:xfrm>
            <a:off x="6278247" y="3381143"/>
            <a:ext cx="2438400" cy="2392362"/>
            <a:chOff x="4998720" y="2926079"/>
            <a:chExt cx="2438400" cy="2392681"/>
          </a:xfrm>
        </p:grpSpPr>
        <p:sp>
          <p:nvSpPr>
            <p:cNvPr id="23" name="24 - Έλλειψη"/>
            <p:cNvSpPr>
              <a:spLocks noChangeArrowheads="1"/>
            </p:cNvSpPr>
            <p:nvPr/>
          </p:nvSpPr>
          <p:spPr bwMode="auto">
            <a:xfrm>
              <a:off x="5242560" y="335279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4" name="25 - Έλλειψη"/>
            <p:cNvSpPr>
              <a:spLocks noChangeArrowheads="1"/>
            </p:cNvSpPr>
            <p:nvPr/>
          </p:nvSpPr>
          <p:spPr bwMode="auto">
            <a:xfrm>
              <a:off x="6217920" y="292607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5" name="27 - Έλλειψη"/>
            <p:cNvSpPr>
              <a:spLocks noChangeArrowheads="1"/>
            </p:cNvSpPr>
            <p:nvPr/>
          </p:nvSpPr>
          <p:spPr bwMode="auto">
            <a:xfrm>
              <a:off x="5593080" y="518159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6" name="28 - Έλλειψη"/>
            <p:cNvSpPr>
              <a:spLocks noChangeArrowheads="1"/>
            </p:cNvSpPr>
            <p:nvPr/>
          </p:nvSpPr>
          <p:spPr bwMode="auto">
            <a:xfrm>
              <a:off x="4998720" y="431291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7" name="29 - Έλλειψη"/>
            <p:cNvSpPr>
              <a:spLocks noChangeArrowheads="1"/>
            </p:cNvSpPr>
            <p:nvPr/>
          </p:nvSpPr>
          <p:spPr bwMode="auto">
            <a:xfrm>
              <a:off x="7284720" y="472439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8" name="30 - Έλλειψη"/>
            <p:cNvSpPr>
              <a:spLocks noChangeArrowheads="1"/>
            </p:cNvSpPr>
            <p:nvPr/>
          </p:nvSpPr>
          <p:spPr bwMode="auto">
            <a:xfrm>
              <a:off x="7330440" y="3642359"/>
              <a:ext cx="106680" cy="137161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</p:grpSp>
      <p:sp>
        <p:nvSpPr>
          <p:cNvPr id="29" name="Oval 26"/>
          <p:cNvSpPr>
            <a:spLocks noChangeArrowheads="1"/>
          </p:cNvSpPr>
          <p:nvPr/>
        </p:nvSpPr>
        <p:spPr bwMode="auto">
          <a:xfrm>
            <a:off x="6476684" y="3766905"/>
            <a:ext cx="211138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" name="Oval 27"/>
          <p:cNvSpPr>
            <a:spLocks noChangeArrowheads="1"/>
          </p:cNvSpPr>
          <p:nvPr/>
        </p:nvSpPr>
        <p:spPr bwMode="auto">
          <a:xfrm>
            <a:off x="7452997" y="3347805"/>
            <a:ext cx="209550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" name="Oval 28"/>
          <p:cNvSpPr>
            <a:spLocks noChangeArrowheads="1"/>
          </p:cNvSpPr>
          <p:nvPr/>
        </p:nvSpPr>
        <p:spPr bwMode="auto">
          <a:xfrm>
            <a:off x="7395847" y="4536843"/>
            <a:ext cx="209550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2" name="Oval 29"/>
          <p:cNvSpPr>
            <a:spLocks noChangeArrowheads="1"/>
          </p:cNvSpPr>
          <p:nvPr/>
        </p:nvSpPr>
        <p:spPr bwMode="auto">
          <a:xfrm>
            <a:off x="6240147" y="4730518"/>
            <a:ext cx="211137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" name="Oval 30"/>
          <p:cNvSpPr>
            <a:spLocks noChangeArrowheads="1"/>
          </p:cNvSpPr>
          <p:nvPr/>
        </p:nvSpPr>
        <p:spPr bwMode="auto">
          <a:xfrm>
            <a:off x="6824347" y="5587768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4" name="Oval 31"/>
          <p:cNvSpPr>
            <a:spLocks noChangeArrowheads="1"/>
          </p:cNvSpPr>
          <p:nvPr/>
        </p:nvSpPr>
        <p:spPr bwMode="auto">
          <a:xfrm>
            <a:off x="8549959" y="4068530"/>
            <a:ext cx="209550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" name="Oval 32"/>
          <p:cNvSpPr>
            <a:spLocks noChangeArrowheads="1"/>
          </p:cNvSpPr>
          <p:nvPr/>
        </p:nvSpPr>
        <p:spPr bwMode="auto">
          <a:xfrm>
            <a:off x="8526147" y="5119455"/>
            <a:ext cx="211137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" name="Oval 26"/>
          <p:cNvSpPr>
            <a:spLocks noChangeArrowheads="1"/>
          </p:cNvSpPr>
          <p:nvPr/>
        </p:nvSpPr>
        <p:spPr bwMode="auto">
          <a:xfrm>
            <a:off x="2667247" y="4147905"/>
            <a:ext cx="211138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8" name="Oval 26"/>
          <p:cNvSpPr>
            <a:spLocks noChangeArrowheads="1"/>
          </p:cNvSpPr>
          <p:nvPr/>
        </p:nvSpPr>
        <p:spPr bwMode="auto">
          <a:xfrm>
            <a:off x="3496863" y="4143895"/>
            <a:ext cx="211138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" name="Oval 26"/>
          <p:cNvSpPr>
            <a:spLocks noChangeArrowheads="1"/>
          </p:cNvSpPr>
          <p:nvPr/>
        </p:nvSpPr>
        <p:spPr bwMode="auto">
          <a:xfrm>
            <a:off x="4270332" y="4155926"/>
            <a:ext cx="211138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" name="Oval 26"/>
          <p:cNvSpPr>
            <a:spLocks noChangeArrowheads="1"/>
          </p:cNvSpPr>
          <p:nvPr/>
        </p:nvSpPr>
        <p:spPr bwMode="auto">
          <a:xfrm>
            <a:off x="2935953" y="4741463"/>
            <a:ext cx="211138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" name="Oval 26"/>
          <p:cNvSpPr>
            <a:spLocks noChangeArrowheads="1"/>
          </p:cNvSpPr>
          <p:nvPr/>
        </p:nvSpPr>
        <p:spPr bwMode="auto">
          <a:xfrm>
            <a:off x="3721453" y="4741463"/>
            <a:ext cx="211138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" name="Oval 26"/>
          <p:cNvSpPr>
            <a:spLocks noChangeArrowheads="1"/>
          </p:cNvSpPr>
          <p:nvPr/>
        </p:nvSpPr>
        <p:spPr bwMode="auto">
          <a:xfrm>
            <a:off x="4494921" y="4717400"/>
            <a:ext cx="211138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" name="Oval 26"/>
          <p:cNvSpPr>
            <a:spLocks noChangeArrowheads="1"/>
          </p:cNvSpPr>
          <p:nvPr/>
        </p:nvSpPr>
        <p:spPr bwMode="auto">
          <a:xfrm>
            <a:off x="4142559" y="5234764"/>
            <a:ext cx="211138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038699" y="3789946"/>
            <a:ext cx="352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_</a:t>
            </a:r>
          </a:p>
        </p:txBody>
      </p:sp>
      <p:cxnSp>
        <p:nvCxnSpPr>
          <p:cNvPr id="60" name="Straight Connector 59"/>
          <p:cNvCxnSpPr>
            <a:stCxn id="30" idx="4"/>
            <a:endCxn id="32" idx="7"/>
          </p:cNvCxnSpPr>
          <p:nvPr/>
        </p:nvCxnSpPr>
        <p:spPr bwMode="auto">
          <a:xfrm flipH="1">
            <a:off x="6420364" y="3558943"/>
            <a:ext cx="1137408" cy="120249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stCxn id="32" idx="7"/>
            <a:endCxn id="35" idx="1"/>
          </p:cNvCxnSpPr>
          <p:nvPr/>
        </p:nvCxnSpPr>
        <p:spPr bwMode="auto">
          <a:xfrm>
            <a:off x="6420364" y="4761438"/>
            <a:ext cx="2136703" cy="3889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30" idx="4"/>
            <a:endCxn id="35" idx="1"/>
          </p:cNvCxnSpPr>
          <p:nvPr/>
        </p:nvCxnSpPr>
        <p:spPr bwMode="auto">
          <a:xfrm>
            <a:off x="7557772" y="3558943"/>
            <a:ext cx="999295" cy="15914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98442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Intersection Graph Properties (</a:t>
            </a:r>
            <a:r>
              <a:rPr lang="el-GR" sz="3200" b="1" kern="1200" dirty="0" smtClean="0">
                <a:solidFill>
                  <a:srgbClr val="002060"/>
                </a:solidFill>
                <a:latin typeface="Cambria" pitchFamily="18" charset="0"/>
              </a:rPr>
              <a:t>3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)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5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60363" y="1688857"/>
            <a:ext cx="8783637" cy="47339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Proposition 1.3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.  </a:t>
            </a:r>
            <a:r>
              <a:rPr lang="en-US" sz="2800" dirty="0" smtClean="0">
                <a:solidFill>
                  <a:srgbClr val="C00000"/>
                </a:solidFill>
              </a:rPr>
              <a:t>The complement of an internal graph satisfies the transitive orientation property</a:t>
            </a:r>
            <a:r>
              <a:rPr lang="en-US" sz="2800" dirty="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2400" dirty="0" err="1" smtClean="0">
                <a:solidFill>
                  <a:srgbClr val="7030A0"/>
                </a:solidFill>
              </a:rPr>
              <a:t>Proofv</a:t>
            </a:r>
            <a:r>
              <a:rPr lang="en-US" sz="2400" dirty="0" smtClean="0">
                <a:solidFill>
                  <a:srgbClr val="7030A0"/>
                </a:solidFill>
              </a:rPr>
              <a:t> (2).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7030A0"/>
                </a:solidFill>
              </a:rPr>
              <a:t>	</a:t>
            </a:r>
            <a:r>
              <a:rPr lang="en-US" sz="2400" dirty="0" smtClean="0"/>
              <a:t>Let </a:t>
            </a:r>
            <a:r>
              <a:rPr lang="en-US" sz="2400" dirty="0" smtClean="0">
                <a:solidFill>
                  <a:srgbClr val="C00000"/>
                </a:solidFill>
              </a:rPr>
              <a:t>{I</a:t>
            </a:r>
            <a:r>
              <a:rPr lang="en-US" sz="2400" baseline="-25000" dirty="0" smtClean="0">
                <a:solidFill>
                  <a:srgbClr val="C00000"/>
                </a:solidFill>
              </a:rPr>
              <a:t>v</a:t>
            </a:r>
            <a:r>
              <a:rPr lang="en-US" sz="2400" dirty="0" smtClean="0">
                <a:solidFill>
                  <a:srgbClr val="C00000"/>
                </a:solidFill>
              </a:rPr>
              <a:t>} v 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sz="2400" dirty="0" smtClean="0">
                <a:solidFill>
                  <a:srgbClr val="C00000"/>
                </a:solidFill>
              </a:rPr>
              <a:t>V </a:t>
            </a:r>
            <a:r>
              <a:rPr lang="en-US" sz="2400" dirty="0" smtClean="0"/>
              <a:t>be the interval representation for G = (V, E).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	Define an orientation F of Ğ = (V, Ē) as follows: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600" dirty="0" smtClean="0"/>
              <a:t>  </a:t>
            </a:r>
            <a:r>
              <a:rPr lang="en-US" sz="600" dirty="0" smtClean="0">
                <a:solidFill>
                  <a:srgbClr val="009900"/>
                </a:solidFill>
              </a:rPr>
              <a:t> </a:t>
            </a:r>
            <a:endParaRPr lang="en-US" sz="300" dirty="0" smtClean="0">
              <a:solidFill>
                <a:srgbClr val="0099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009900"/>
                </a:solidFill>
              </a:rPr>
              <a:t>			</a:t>
            </a:r>
            <a:r>
              <a:rPr lang="en-US" sz="2400" dirty="0" err="1" smtClean="0">
                <a:solidFill>
                  <a:srgbClr val="C00000"/>
                </a:solidFill>
              </a:rPr>
              <a:t>xy</a:t>
            </a:r>
            <a:r>
              <a:rPr lang="en-US" sz="2400" dirty="0" err="1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sz="2400" dirty="0" err="1" smtClean="0">
                <a:solidFill>
                  <a:srgbClr val="C00000"/>
                </a:solidFill>
              </a:rPr>
              <a:t>F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</a:t>
            </a:r>
            <a:r>
              <a:rPr lang="en-US" sz="2400" dirty="0" smtClean="0">
                <a:solidFill>
                  <a:srgbClr val="C00000"/>
                </a:solidFill>
                <a:sym typeface="Wingdings" pitchFamily="2" charset="2"/>
              </a:rPr>
              <a:t> I</a:t>
            </a:r>
            <a:r>
              <a:rPr lang="en-US" sz="2400" baseline="-25000" dirty="0" smtClean="0">
                <a:solidFill>
                  <a:srgbClr val="C00000"/>
                </a:solidFill>
                <a:sym typeface="Wingdings" pitchFamily="2" charset="2"/>
              </a:rPr>
              <a:t>X</a:t>
            </a:r>
            <a:r>
              <a:rPr lang="en-US" sz="2400" dirty="0" smtClean="0">
                <a:solidFill>
                  <a:srgbClr val="C00000"/>
                </a:solidFill>
                <a:sym typeface="Wingdings" pitchFamily="2" charset="2"/>
              </a:rPr>
              <a:t> &lt; I</a:t>
            </a:r>
            <a:r>
              <a:rPr lang="en-US" sz="2400" baseline="-25000" dirty="0" smtClean="0">
                <a:solidFill>
                  <a:srgbClr val="C00000"/>
                </a:solidFill>
                <a:sym typeface="Wingdings" pitchFamily="2" charset="2"/>
              </a:rPr>
              <a:t>Y </a:t>
            </a:r>
            <a:r>
              <a:rPr lang="en-US" sz="2400" dirty="0" smtClean="0">
                <a:solidFill>
                  <a:srgbClr val="C00000"/>
                </a:solidFill>
                <a:sym typeface="Wingdings" pitchFamily="2" charset="2"/>
              </a:rPr>
              <a:t>  (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</a:t>
            </a:r>
            <a:r>
              <a:rPr lang="en-US" sz="2400" dirty="0" err="1" smtClean="0">
                <a:solidFill>
                  <a:srgbClr val="C00000"/>
                </a:solidFill>
                <a:sym typeface="Wingdings" pitchFamily="2" charset="2"/>
              </a:rPr>
              <a:t>xy</a:t>
            </a:r>
            <a:r>
              <a:rPr lang="en-US" sz="2400" dirty="0" smtClean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sz="2400" dirty="0" smtClean="0">
                <a:solidFill>
                  <a:srgbClr val="C00000"/>
                </a:solidFill>
              </a:rPr>
              <a:t>Ē).</a:t>
            </a:r>
          </a:p>
          <a:p>
            <a:pPr marL="92075" indent="-92075"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009900"/>
                </a:solidFill>
              </a:rPr>
              <a:t> </a:t>
            </a:r>
            <a:endParaRPr lang="en-US" sz="2400" baseline="-25000" dirty="0" smtClean="0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 bwMode="auto">
          <a:xfrm>
            <a:off x="360363" y="4961378"/>
            <a:ext cx="8783637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kern="0" dirty="0">
                <a:latin typeface="+mn-lt"/>
              </a:rPr>
              <a:t>	Here, </a:t>
            </a:r>
            <a:r>
              <a:rPr lang="en-US" kern="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I</a:t>
            </a:r>
            <a:r>
              <a:rPr lang="en-US" kern="0" baseline="-2500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X </a:t>
            </a:r>
            <a:r>
              <a:rPr lang="en-US" kern="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&lt; I</a:t>
            </a:r>
            <a:r>
              <a:rPr lang="en-US" kern="0" baseline="-2500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Y</a:t>
            </a:r>
            <a:r>
              <a:rPr lang="en-US" kern="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 </a:t>
            </a:r>
            <a:r>
              <a:rPr lang="en-US" kern="0" dirty="0">
                <a:latin typeface="+mn-lt"/>
                <a:sym typeface="Wingdings" pitchFamily="2" charset="2"/>
              </a:rPr>
              <a:t>means that </a:t>
            </a:r>
            <a:r>
              <a:rPr lang="en-US" kern="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I</a:t>
            </a:r>
            <a:r>
              <a:rPr lang="en-US" kern="0" baseline="-2500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X</a:t>
            </a:r>
            <a:r>
              <a:rPr lang="en-US" kern="0" baseline="-25000" dirty="0">
                <a:solidFill>
                  <a:srgbClr val="009900"/>
                </a:solidFill>
                <a:latin typeface="+mn-lt"/>
                <a:sym typeface="Wingdings" pitchFamily="2" charset="2"/>
              </a:rPr>
              <a:t> </a:t>
            </a:r>
            <a:r>
              <a:rPr lang="en-US" kern="0" dirty="0">
                <a:latin typeface="+mn-lt"/>
                <a:sym typeface="Wingdings" pitchFamily="2" charset="2"/>
              </a:rPr>
              <a:t>lies entirely to the left of </a:t>
            </a:r>
            <a:r>
              <a:rPr lang="en-US" kern="0" dirty="0">
                <a:solidFill>
                  <a:srgbClr val="009900"/>
                </a:solidFill>
                <a:latin typeface="+mn-lt"/>
                <a:sym typeface="Wingdings" pitchFamily="2" charset="2"/>
              </a:rPr>
              <a:t> </a:t>
            </a:r>
            <a:r>
              <a:rPr lang="en-US" kern="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I</a:t>
            </a:r>
            <a:r>
              <a:rPr lang="en-US" kern="0" baseline="-2500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Y.</a:t>
            </a:r>
            <a:r>
              <a:rPr lang="en-US" kern="0" baseline="-25000" dirty="0">
                <a:solidFill>
                  <a:srgbClr val="009900"/>
                </a:solidFill>
                <a:latin typeface="+mn-lt"/>
                <a:sym typeface="Wingdings" pitchFamily="2" charset="2"/>
              </a:rPr>
              <a:t> </a:t>
            </a:r>
            <a:r>
              <a:rPr lang="en-US" kern="0" dirty="0">
                <a:latin typeface="+mn-lt"/>
                <a:sym typeface="Wingdings" pitchFamily="2" charset="2"/>
              </a:rPr>
              <a:t>Clearly the </a:t>
            </a:r>
            <a:r>
              <a:rPr lang="en-US" kern="0" dirty="0">
                <a:solidFill>
                  <a:schemeClr val="tx2">
                    <a:lumMod val="75000"/>
                  </a:schemeClr>
                </a:solidFill>
                <a:latin typeface="+mn-lt"/>
                <a:sym typeface="Wingdings" pitchFamily="2" charset="2"/>
              </a:rPr>
              <a:t>top</a:t>
            </a:r>
            <a:r>
              <a:rPr lang="en-US" kern="0" dirty="0">
                <a:latin typeface="+mn-lt"/>
                <a:sym typeface="Wingdings" pitchFamily="2" charset="2"/>
              </a:rPr>
              <a:t> is satisfied, since </a:t>
            </a:r>
            <a:r>
              <a:rPr lang="en-US" kern="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I</a:t>
            </a:r>
            <a:r>
              <a:rPr lang="en-US" kern="0" baseline="-2500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X </a:t>
            </a:r>
            <a:r>
              <a:rPr lang="en-US" kern="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&lt; I</a:t>
            </a:r>
            <a:r>
              <a:rPr lang="en-US" kern="0" baseline="-2500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Y </a:t>
            </a:r>
            <a:r>
              <a:rPr lang="en-US" kern="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&lt; I</a:t>
            </a:r>
            <a:r>
              <a:rPr lang="en-US" kern="0" baseline="-2500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Z</a:t>
            </a:r>
            <a:r>
              <a:rPr lang="en-US" kern="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 </a:t>
            </a:r>
            <a:r>
              <a:rPr lang="en-US" kern="0" dirty="0">
                <a:solidFill>
                  <a:srgbClr val="C00000"/>
                </a:solidFill>
                <a:latin typeface="+mn-lt"/>
                <a:sym typeface="Symbol"/>
              </a:rPr>
              <a:t></a:t>
            </a:r>
            <a:r>
              <a:rPr lang="en-US" kern="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 I</a:t>
            </a:r>
            <a:r>
              <a:rPr lang="en-US" kern="0" baseline="-2500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X </a:t>
            </a:r>
            <a:r>
              <a:rPr lang="en-US" kern="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&lt; I</a:t>
            </a:r>
            <a:r>
              <a:rPr lang="en-US" kern="0" baseline="-25000" dirty="0">
                <a:solidFill>
                  <a:srgbClr val="C00000"/>
                </a:solidFill>
                <a:latin typeface="+mn-lt"/>
                <a:sym typeface="Wingdings" pitchFamily="2" charset="2"/>
              </a:rPr>
              <a:t>Z</a:t>
            </a:r>
            <a:r>
              <a:rPr lang="en-US" kern="0" baseline="-25000" dirty="0">
                <a:solidFill>
                  <a:srgbClr val="009900"/>
                </a:solidFill>
                <a:latin typeface="+mn-lt"/>
                <a:sym typeface="Wingdings" pitchFamily="2" charset="2"/>
              </a:rPr>
              <a:t>.  </a:t>
            </a:r>
            <a:r>
              <a:rPr lang="en-US" kern="0" dirty="0">
                <a:solidFill>
                  <a:srgbClr val="009900"/>
                </a:solidFill>
                <a:latin typeface="+mn-lt"/>
                <a:sym typeface="Wingdings" pitchFamily="2" charset="2"/>
              </a:rPr>
              <a:t> </a:t>
            </a:r>
            <a:r>
              <a:rPr lang="en-US" kern="0" dirty="0">
                <a:latin typeface="+mn-lt"/>
                <a:sym typeface="Wingdings" pitchFamily="2" charset="2"/>
              </a:rPr>
              <a:t>Thus F is a transitive orientation of Ğ.</a:t>
            </a:r>
            <a:endParaRPr lang="en-US" kern="0" baseline="-25000" dirty="0">
              <a:latin typeface="+mn-lt"/>
            </a:endParaRPr>
          </a:p>
        </p:txBody>
      </p:sp>
      <p:pic>
        <p:nvPicPr>
          <p:cNvPr id="6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35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10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98442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Intersection Graph Properties (</a:t>
            </a:r>
            <a:r>
              <a:rPr lang="el-GR" sz="3200" b="1" kern="1200" dirty="0" smtClean="0">
                <a:solidFill>
                  <a:srgbClr val="002060"/>
                </a:solidFill>
                <a:latin typeface="Cambria" pitchFamily="18" charset="0"/>
              </a:rPr>
              <a:t>4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)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04813" y="1644737"/>
            <a:ext cx="8374062" cy="3528842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Theorem 1.4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.  </a:t>
            </a:r>
            <a:r>
              <a:rPr lang="en-US" sz="2800" dirty="0" smtClean="0">
                <a:solidFill>
                  <a:srgbClr val="C00000"/>
                </a:solidFill>
              </a:rPr>
              <a:t>An undirected graph G is an interval graph if and only if (</a:t>
            </a:r>
            <a:r>
              <a:rPr lang="en-US" sz="2800" dirty="0" err="1" smtClean="0">
                <a:solidFill>
                  <a:srgbClr val="C00000"/>
                </a:solidFill>
              </a:rPr>
              <a:t>iff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</a:p>
          <a:p>
            <a:pPr marL="858838" indent="-461963" eaLnBrk="1" hangingPunct="1">
              <a:buFont typeface="Wingdings" pitchFamily="2" charset="2"/>
              <a:buChar char="q"/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	G is triangulated graph, and </a:t>
            </a:r>
          </a:p>
          <a:p>
            <a:pPr marL="914400" indent="-517525" eaLnBrk="1" hangingPunct="1">
              <a:buFont typeface="Wingdings" pitchFamily="2" charset="2"/>
              <a:buChar char="q"/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its complement Ğ is a comparability graph</a:t>
            </a:r>
            <a:r>
              <a:rPr lang="en-US" sz="2800" dirty="0" smtClean="0"/>
              <a:t>.</a:t>
            </a:r>
          </a:p>
          <a:p>
            <a:pPr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sz="4400" dirty="0" smtClean="0"/>
          </a:p>
        </p:txBody>
      </p:sp>
      <p:pic>
        <p:nvPicPr>
          <p:cNvPr id="6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36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6746" y="3944126"/>
            <a:ext cx="64022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 smtClean="0">
                <a:solidFill>
                  <a:srgbClr val="7030A0"/>
                </a:solidFill>
                <a:latin typeface="+mn-lt"/>
              </a:rPr>
              <a:t>Proof…</a:t>
            </a:r>
            <a:r>
              <a:rPr lang="el-GR" dirty="0" smtClean="0">
                <a:solidFill>
                  <a:srgbClr val="7030A0"/>
                </a:solidFill>
                <a:latin typeface="+mn-lt"/>
              </a:rPr>
              <a:t>  </a:t>
            </a:r>
            <a:r>
              <a:rPr lang="en-US" dirty="0" smtClean="0">
                <a:solidFill>
                  <a:srgbClr val="7030A0"/>
                </a:solidFill>
                <a:latin typeface="+mn-lt"/>
              </a:rPr>
              <a:t>M. </a:t>
            </a:r>
            <a:r>
              <a:rPr lang="en-US" dirty="0" err="1" smtClean="0">
                <a:solidFill>
                  <a:srgbClr val="7030A0"/>
                </a:solidFill>
                <a:latin typeface="+mn-lt"/>
              </a:rPr>
              <a:t>Golumbic</a:t>
            </a:r>
            <a:r>
              <a:rPr lang="en-US" dirty="0" smtClean="0">
                <a:solidFill>
                  <a:srgbClr val="7030A0"/>
                </a:solidFill>
                <a:latin typeface="+mn-lt"/>
              </a:rPr>
              <a:t>, pp. 172.</a:t>
            </a:r>
          </a:p>
        </p:txBody>
      </p:sp>
      <p:sp>
        <p:nvSpPr>
          <p:cNvPr id="11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98442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Intersection Graph Properties (</a:t>
            </a:r>
            <a:r>
              <a:rPr lang="el-GR" sz="3200" b="1" kern="1200" dirty="0" smtClean="0">
                <a:solidFill>
                  <a:srgbClr val="002060"/>
                </a:solidFill>
                <a:latin typeface="Cambria" pitchFamily="18" charset="0"/>
              </a:rPr>
              <a:t>5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)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873609" y="1876916"/>
            <a:ext cx="257361" cy="170848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869594" y="2983832"/>
            <a:ext cx="345598" cy="17084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66963" y="4126831"/>
            <a:ext cx="468556" cy="14197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8391" y="1630217"/>
            <a:ext cx="7323714" cy="4653455"/>
          </a:xfrm>
        </p:spPr>
        <p:txBody>
          <a:bodyPr/>
          <a:lstStyle/>
          <a:p>
            <a:pPr eaLnBrk="1" hangingPunct="1">
              <a:buNone/>
            </a:pPr>
            <a:r>
              <a:rPr lang="el-GR" sz="600" kern="1200" dirty="0" smtClean="0">
                <a:solidFill>
                  <a:srgbClr val="C00000"/>
                </a:solidFill>
                <a:latin typeface="Tahoma" pitchFamily="34" charset="0"/>
              </a:rPr>
              <a:t>	</a:t>
            </a:r>
            <a:endParaRPr lang="el-GR" sz="400" kern="1200" dirty="0" smtClean="0">
              <a:solidFill>
                <a:srgbClr val="C00000"/>
              </a:solidFill>
              <a:latin typeface="Tahoma" pitchFamily="34" charset="0"/>
            </a:endParaRPr>
          </a:p>
          <a:p>
            <a:pPr eaLnBrk="1" hangingPunct="1">
              <a:buNone/>
            </a:pPr>
            <a:r>
              <a:rPr lang="el-GR" sz="2400" kern="1200" dirty="0" smtClean="0">
                <a:solidFill>
                  <a:srgbClr val="C00000"/>
                </a:solidFill>
                <a:latin typeface="Tahoma" pitchFamily="34" charset="0"/>
              </a:rPr>
              <a:t>	</a:t>
            </a:r>
            <a:r>
              <a:rPr lang="en-US" sz="2400" kern="1200" dirty="0" smtClean="0">
                <a:solidFill>
                  <a:srgbClr val="C00000"/>
                </a:solidFill>
                <a:latin typeface="Tahoma" pitchFamily="34" charset="0"/>
              </a:rPr>
              <a:t>       </a:t>
            </a:r>
            <a:r>
              <a:rPr lang="en-US" sz="4400" dirty="0" smtClean="0">
                <a:solidFill>
                  <a:srgbClr val="002060"/>
                </a:solidFill>
                <a:latin typeface="Monotype Corsiva" pitchFamily="66" charset="0"/>
              </a:rPr>
              <a:t>Numbers			</a:t>
            </a:r>
            <a:r>
              <a:rPr lang="el-GR" sz="4400" dirty="0" smtClean="0">
                <a:solidFill>
                  <a:srgbClr val="002060"/>
                </a:solidFill>
                <a:latin typeface="Monotype Corsiva" pitchFamily="66" charset="0"/>
              </a:rPr>
              <a:t>ω(</a:t>
            </a:r>
            <a:r>
              <a:rPr lang="en-US" sz="4400" dirty="0" smtClean="0">
                <a:solidFill>
                  <a:srgbClr val="002060"/>
                </a:solidFill>
                <a:latin typeface="Monotype Corsiva" pitchFamily="66" charset="0"/>
              </a:rPr>
              <a:t>G)</a:t>
            </a:r>
          </a:p>
          <a:p>
            <a:pPr eaLnBrk="1" hangingPunct="1">
              <a:buNone/>
            </a:pPr>
            <a:endParaRPr lang="en-US" sz="1800" kern="1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r>
              <a:rPr lang="en-US" sz="2400" kern="1200" dirty="0" smtClean="0">
                <a:solidFill>
                  <a:srgbClr val="002060"/>
                </a:solidFill>
                <a:latin typeface="Monotype Corsiva" pitchFamily="66" charset="0"/>
              </a:rPr>
              <a:t>		          </a:t>
            </a:r>
            <a:r>
              <a:rPr lang="en-US" sz="4400" dirty="0" smtClean="0">
                <a:solidFill>
                  <a:srgbClr val="002060"/>
                </a:solidFill>
                <a:latin typeface="Monotype Corsiva" pitchFamily="66" charset="0"/>
              </a:rPr>
              <a:t>Numbers			</a:t>
            </a:r>
            <a:r>
              <a:rPr lang="el-GR" sz="4800" dirty="0" smtClean="0">
                <a:solidFill>
                  <a:srgbClr val="002060"/>
                </a:solidFill>
                <a:latin typeface="Monotype Corsiva" pitchFamily="66" charset="0"/>
              </a:rPr>
              <a:t> α(</a:t>
            </a:r>
            <a:r>
              <a:rPr lang="en-US" sz="4800" dirty="0" smtClean="0">
                <a:solidFill>
                  <a:srgbClr val="002060"/>
                </a:solidFill>
                <a:latin typeface="Monotype Corsiva" pitchFamily="66" charset="0"/>
              </a:rPr>
              <a:t>G</a:t>
            </a:r>
            <a:r>
              <a:rPr lang="el-GR" sz="4800" dirty="0" smtClean="0">
                <a:solidFill>
                  <a:srgbClr val="002060"/>
                </a:solidFill>
                <a:latin typeface="Monotype Corsiva" pitchFamily="66" charset="0"/>
              </a:rPr>
              <a:t>) </a:t>
            </a:r>
            <a:endParaRPr lang="en-US" sz="4800" kern="1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endParaRPr lang="en-US" sz="1800" kern="1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r>
              <a:rPr lang="en-US" sz="4800" kern="1200" dirty="0" smtClean="0">
                <a:solidFill>
                  <a:srgbClr val="002060"/>
                </a:solidFill>
                <a:latin typeface="Monotype Corsiva" pitchFamily="66" charset="0"/>
              </a:rPr>
              <a:t>			   </a:t>
            </a:r>
            <a:r>
              <a:rPr lang="en-US" sz="4400" dirty="0" smtClean="0">
                <a:solidFill>
                  <a:srgbClr val="002060"/>
                </a:solidFill>
                <a:latin typeface="Monotype Corsiva" pitchFamily="66" charset="0"/>
              </a:rPr>
              <a:t>Numbers		 k</a:t>
            </a:r>
            <a:r>
              <a:rPr lang="el-GR" sz="4400" dirty="0" smtClean="0">
                <a:solidFill>
                  <a:srgbClr val="002060"/>
                </a:solidFill>
                <a:latin typeface="Monotype Corsiva" pitchFamily="66" charset="0"/>
              </a:rPr>
              <a:t>(</a:t>
            </a:r>
            <a:r>
              <a:rPr lang="en-US" sz="4400" dirty="0" smtClean="0">
                <a:solidFill>
                  <a:srgbClr val="002060"/>
                </a:solidFill>
                <a:latin typeface="Monotype Corsiva" pitchFamily="66" charset="0"/>
              </a:rPr>
              <a:t>G</a:t>
            </a:r>
            <a:r>
              <a:rPr lang="el-GR" sz="4400" dirty="0" smtClean="0">
                <a:solidFill>
                  <a:srgbClr val="002060"/>
                </a:solidFill>
                <a:latin typeface="Monotype Corsiva" pitchFamily="66" charset="0"/>
              </a:rPr>
              <a:t>)</a:t>
            </a:r>
            <a:endParaRPr lang="en-US" sz="44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endParaRPr lang="en-US" sz="1800" kern="1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r>
              <a:rPr lang="en-US" sz="4800" kern="1200" dirty="0" smtClean="0">
                <a:solidFill>
                  <a:srgbClr val="002060"/>
                </a:solidFill>
                <a:latin typeface="Monotype Corsiva" pitchFamily="66" charset="0"/>
              </a:rPr>
              <a:t>			       </a:t>
            </a:r>
            <a:r>
              <a:rPr lang="en-US" sz="4800" dirty="0" smtClean="0">
                <a:solidFill>
                  <a:srgbClr val="002060"/>
                </a:solidFill>
                <a:latin typeface="Monotype Corsiva" pitchFamily="66" charset="0"/>
              </a:rPr>
              <a:t>Numbers	 x</a:t>
            </a:r>
            <a:r>
              <a:rPr lang="el-GR" sz="4800" dirty="0" smtClean="0">
                <a:solidFill>
                  <a:srgbClr val="002060"/>
                </a:solidFill>
                <a:latin typeface="Monotype Corsiva" pitchFamily="66" charset="0"/>
              </a:rPr>
              <a:t>(</a:t>
            </a:r>
            <a:r>
              <a:rPr lang="en-US" sz="4800" dirty="0" smtClean="0">
                <a:solidFill>
                  <a:srgbClr val="002060"/>
                </a:solidFill>
                <a:latin typeface="Monotype Corsiva" pitchFamily="66" charset="0"/>
              </a:rPr>
              <a:t>G</a:t>
            </a:r>
            <a:r>
              <a:rPr lang="el-GR" sz="4800" dirty="0" smtClean="0">
                <a:solidFill>
                  <a:srgbClr val="002060"/>
                </a:solidFill>
                <a:latin typeface="Monotype Corsiva" pitchFamily="66" charset="0"/>
              </a:rPr>
              <a:t>)</a:t>
            </a:r>
            <a:endParaRPr lang="en-GB" sz="4800" kern="1200" dirty="0" smtClean="0">
              <a:solidFill>
                <a:srgbClr val="C00000"/>
              </a:solidFill>
              <a:latin typeface="Tahoma" pitchFamily="34" charset="0"/>
            </a:endParaRPr>
          </a:p>
          <a:p>
            <a:pPr eaLnBrk="1" hangingPunct="1">
              <a:buNone/>
            </a:pPr>
            <a:endParaRPr lang="en-GB" sz="4800" kern="1200" dirty="0" smtClean="0">
              <a:solidFill>
                <a:srgbClr val="C00000"/>
              </a:solidFill>
              <a:latin typeface="Tahoma" pitchFamily="34" charset="0"/>
            </a:endParaRPr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2258643" y="3323254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" name="Oval 9"/>
          <p:cNvSpPr>
            <a:spLocks noChangeArrowheads="1"/>
          </p:cNvSpPr>
          <p:nvPr/>
        </p:nvSpPr>
        <p:spPr bwMode="auto">
          <a:xfrm>
            <a:off x="1746454" y="2172114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1977891" y="3319238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2880291" y="4510406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" name="Oval 9"/>
          <p:cNvSpPr>
            <a:spLocks noChangeArrowheads="1"/>
          </p:cNvSpPr>
          <p:nvPr/>
        </p:nvSpPr>
        <p:spPr bwMode="auto">
          <a:xfrm>
            <a:off x="2599539" y="4506390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Oval 9"/>
          <p:cNvSpPr>
            <a:spLocks noChangeArrowheads="1"/>
          </p:cNvSpPr>
          <p:nvPr/>
        </p:nvSpPr>
        <p:spPr bwMode="auto">
          <a:xfrm>
            <a:off x="2298739" y="4506390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" name="Oval 9"/>
          <p:cNvSpPr>
            <a:spLocks noChangeArrowheads="1"/>
          </p:cNvSpPr>
          <p:nvPr/>
        </p:nvSpPr>
        <p:spPr bwMode="auto">
          <a:xfrm>
            <a:off x="3538050" y="5733655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Oval 9"/>
          <p:cNvSpPr>
            <a:spLocks noChangeArrowheads="1"/>
          </p:cNvSpPr>
          <p:nvPr/>
        </p:nvSpPr>
        <p:spPr bwMode="auto">
          <a:xfrm>
            <a:off x="3257298" y="5741671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" name="Oval 9"/>
          <p:cNvSpPr>
            <a:spLocks noChangeArrowheads="1"/>
          </p:cNvSpPr>
          <p:nvPr/>
        </p:nvSpPr>
        <p:spPr bwMode="auto">
          <a:xfrm>
            <a:off x="2956498" y="5741671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" name="Oval 9"/>
          <p:cNvSpPr>
            <a:spLocks noChangeArrowheads="1"/>
          </p:cNvSpPr>
          <p:nvPr/>
        </p:nvSpPr>
        <p:spPr bwMode="auto">
          <a:xfrm>
            <a:off x="2675746" y="5737655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862948" y="5329989"/>
            <a:ext cx="592888" cy="982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pic>
        <p:nvPicPr>
          <p:cNvPr id="29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37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23" name="1 - Τίτλος"/>
          <p:cNvSpPr txBox="1">
            <a:spLocks/>
          </p:cNvSpPr>
          <p:nvPr/>
        </p:nvSpPr>
        <p:spPr bwMode="auto">
          <a:xfrm>
            <a:off x="1383632" y="365792"/>
            <a:ext cx="7760368" cy="885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Algorithmic Graph Theory</a:t>
            </a:r>
            <a:endParaRPr kumimoji="0" lang="el-G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65125" y="1676400"/>
            <a:ext cx="8589963" cy="151288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Clique number </a:t>
            </a:r>
            <a:r>
              <a:rPr lang="el-GR" sz="2800" dirty="0" smtClean="0">
                <a:solidFill>
                  <a:srgbClr val="009900"/>
                </a:solidFill>
              </a:rPr>
              <a:t>ω</a:t>
            </a:r>
            <a:r>
              <a:rPr lang="en-US" sz="2800" dirty="0" smtClean="0">
                <a:solidFill>
                  <a:srgbClr val="009900"/>
                </a:solidFill>
              </a:rPr>
              <a:t>(G)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the number of vertices in a maximum clique of G</a:t>
            </a:r>
            <a:endParaRPr lang="en-US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n-US" baseline="-25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 bwMode="auto">
          <a:xfrm>
            <a:off x="365125" y="3036888"/>
            <a:ext cx="8589963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800" kern="0" dirty="0">
                <a:solidFill>
                  <a:srgbClr val="C00000"/>
                </a:solidFill>
                <a:latin typeface="+mn-lt"/>
              </a:rPr>
              <a:t>Stability number </a:t>
            </a:r>
            <a:r>
              <a:rPr lang="el-GR" sz="2800" kern="0" dirty="0">
                <a:solidFill>
                  <a:srgbClr val="009900"/>
                </a:solidFill>
                <a:latin typeface="+mn-lt"/>
              </a:rPr>
              <a:t>α</a:t>
            </a:r>
            <a:r>
              <a:rPr lang="en-US" sz="2800" kern="0" dirty="0">
                <a:solidFill>
                  <a:srgbClr val="009900"/>
                </a:solidFill>
                <a:latin typeface="+mn-lt"/>
              </a:rPr>
              <a:t>(G) </a:t>
            </a:r>
            <a:r>
              <a:rPr lang="en-US" sz="3200" kern="0" dirty="0">
                <a:solidFill>
                  <a:srgbClr val="009900"/>
                </a:solidFill>
                <a:latin typeface="+mn-lt"/>
              </a:rPr>
              <a:t/>
            </a:r>
            <a:br>
              <a:rPr lang="en-US" sz="3200" kern="0" dirty="0">
                <a:solidFill>
                  <a:srgbClr val="009900"/>
                </a:solidFill>
                <a:latin typeface="+mn-lt"/>
              </a:rPr>
            </a:br>
            <a:r>
              <a:rPr lang="en-US" sz="2800" kern="0" dirty="0">
                <a:latin typeface="+mn-lt"/>
              </a:rPr>
              <a:t>the number of vertices in a stable set of max cardinality</a:t>
            </a:r>
            <a:endParaRPr lang="en-US" sz="3200" kern="0" dirty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3200" kern="0" baseline="-25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n-US" sz="3200" kern="0" baseline="-25000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endParaRPr lang="en-US" sz="3200" kern="0" baseline="-25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1023938" y="5295476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1900238" y="5290713"/>
            <a:ext cx="211137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1008063" y="6120976"/>
            <a:ext cx="209550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1884363" y="6116213"/>
            <a:ext cx="211137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cxnSp>
        <p:nvCxnSpPr>
          <p:cNvPr id="23561" name="Straight Connector 9"/>
          <p:cNvCxnSpPr>
            <a:cxnSpLocks noChangeShapeType="1"/>
            <a:stCxn id="23557" idx="4"/>
            <a:endCxn id="23559" idx="0"/>
          </p:cNvCxnSpPr>
          <p:nvPr/>
        </p:nvCxnSpPr>
        <p:spPr bwMode="auto">
          <a:xfrm flipH="1">
            <a:off x="1112838" y="5506613"/>
            <a:ext cx="15875" cy="6143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2" name="Straight Connector 10"/>
          <p:cNvCxnSpPr>
            <a:cxnSpLocks noChangeShapeType="1"/>
            <a:stCxn id="23560" idx="0"/>
            <a:endCxn id="23558" idx="4"/>
          </p:cNvCxnSpPr>
          <p:nvPr/>
        </p:nvCxnSpPr>
        <p:spPr bwMode="auto">
          <a:xfrm flipV="1">
            <a:off x="1990725" y="5500263"/>
            <a:ext cx="15875" cy="6159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3" name="Straight Connector 11"/>
          <p:cNvCxnSpPr>
            <a:cxnSpLocks noChangeShapeType="1"/>
            <a:stCxn id="23557" idx="5"/>
            <a:endCxn id="23560" idx="2"/>
          </p:cNvCxnSpPr>
          <p:nvPr/>
        </p:nvCxnSpPr>
        <p:spPr bwMode="auto">
          <a:xfrm>
            <a:off x="1203325" y="5474863"/>
            <a:ext cx="681038" cy="7461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4" name="Straight Connector 12"/>
          <p:cNvCxnSpPr>
            <a:cxnSpLocks noChangeShapeType="1"/>
            <a:stCxn id="23558" idx="3"/>
            <a:endCxn id="23559" idx="7"/>
          </p:cNvCxnSpPr>
          <p:nvPr/>
        </p:nvCxnSpPr>
        <p:spPr bwMode="auto">
          <a:xfrm flipH="1">
            <a:off x="1187450" y="5470101"/>
            <a:ext cx="744538" cy="6810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5" name="Straight Connector 13"/>
          <p:cNvCxnSpPr>
            <a:cxnSpLocks noChangeShapeType="1"/>
            <a:stCxn id="23557" idx="6"/>
            <a:endCxn id="23558" idx="2"/>
          </p:cNvCxnSpPr>
          <p:nvPr/>
        </p:nvCxnSpPr>
        <p:spPr bwMode="auto">
          <a:xfrm flipV="1">
            <a:off x="1233488" y="5395488"/>
            <a:ext cx="666750" cy="47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6" name="Straight Connector 14"/>
          <p:cNvCxnSpPr>
            <a:cxnSpLocks noChangeShapeType="1"/>
            <a:stCxn id="23559" idx="6"/>
            <a:endCxn id="23560" idx="2"/>
          </p:cNvCxnSpPr>
          <p:nvPr/>
        </p:nvCxnSpPr>
        <p:spPr bwMode="auto">
          <a:xfrm flipV="1">
            <a:off x="1217613" y="6220988"/>
            <a:ext cx="666750" cy="47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67" name="Oval 15"/>
          <p:cNvSpPr>
            <a:spLocks noChangeArrowheads="1"/>
          </p:cNvSpPr>
          <p:nvPr/>
        </p:nvSpPr>
        <p:spPr bwMode="auto">
          <a:xfrm>
            <a:off x="1449388" y="4638251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cxnSp>
        <p:nvCxnSpPr>
          <p:cNvPr id="23568" name="Straight Connector 16"/>
          <p:cNvCxnSpPr>
            <a:cxnSpLocks noChangeShapeType="1"/>
            <a:stCxn id="23567" idx="3"/>
            <a:endCxn id="23557" idx="7"/>
          </p:cNvCxnSpPr>
          <p:nvPr/>
        </p:nvCxnSpPr>
        <p:spPr bwMode="auto">
          <a:xfrm flipH="1">
            <a:off x="1203325" y="4817638"/>
            <a:ext cx="276225" cy="509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9" name="Straight Connector 17"/>
          <p:cNvCxnSpPr>
            <a:cxnSpLocks noChangeShapeType="1"/>
            <a:stCxn id="23567" idx="5"/>
            <a:endCxn id="23558" idx="1"/>
          </p:cNvCxnSpPr>
          <p:nvPr/>
        </p:nvCxnSpPr>
        <p:spPr bwMode="auto">
          <a:xfrm>
            <a:off x="1628775" y="4817638"/>
            <a:ext cx="303213" cy="5032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70" name="Oval 18"/>
          <p:cNvSpPr>
            <a:spLocks noChangeArrowheads="1"/>
          </p:cNvSpPr>
          <p:nvPr/>
        </p:nvSpPr>
        <p:spPr bwMode="auto">
          <a:xfrm>
            <a:off x="2578100" y="6116213"/>
            <a:ext cx="211138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cxnSp>
        <p:nvCxnSpPr>
          <p:cNvPr id="23571" name="Straight Connector 19"/>
          <p:cNvCxnSpPr>
            <a:cxnSpLocks noChangeShapeType="1"/>
            <a:stCxn id="23560" idx="6"/>
            <a:endCxn id="23570" idx="2"/>
          </p:cNvCxnSpPr>
          <p:nvPr/>
        </p:nvCxnSpPr>
        <p:spPr bwMode="auto">
          <a:xfrm flipV="1">
            <a:off x="2095500" y="6220988"/>
            <a:ext cx="482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2" name="Straight Connector 20"/>
          <p:cNvCxnSpPr>
            <a:cxnSpLocks noChangeShapeType="1"/>
            <a:stCxn id="23558" idx="5"/>
            <a:endCxn id="23570" idx="1"/>
          </p:cNvCxnSpPr>
          <p:nvPr/>
        </p:nvCxnSpPr>
        <p:spPr bwMode="auto">
          <a:xfrm>
            <a:off x="2079625" y="5470101"/>
            <a:ext cx="530225" cy="6762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73" name="Oval 22"/>
          <p:cNvSpPr>
            <a:spLocks noChangeArrowheads="1"/>
          </p:cNvSpPr>
          <p:nvPr/>
        </p:nvSpPr>
        <p:spPr bwMode="auto">
          <a:xfrm>
            <a:off x="4229100" y="4855738"/>
            <a:ext cx="209550" cy="21113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23574" name="Oval 23"/>
          <p:cNvSpPr>
            <a:spLocks noChangeArrowheads="1"/>
          </p:cNvSpPr>
          <p:nvPr/>
        </p:nvSpPr>
        <p:spPr bwMode="auto">
          <a:xfrm>
            <a:off x="5105400" y="4850976"/>
            <a:ext cx="211138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23575" name="Oval 24"/>
          <p:cNvSpPr>
            <a:spLocks noChangeArrowheads="1"/>
          </p:cNvSpPr>
          <p:nvPr/>
        </p:nvSpPr>
        <p:spPr bwMode="auto">
          <a:xfrm>
            <a:off x="4213225" y="5681238"/>
            <a:ext cx="209550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23576" name="Oval 25"/>
          <p:cNvSpPr>
            <a:spLocks noChangeArrowheads="1"/>
          </p:cNvSpPr>
          <p:nvPr/>
        </p:nvSpPr>
        <p:spPr bwMode="auto">
          <a:xfrm>
            <a:off x="5091113" y="5676476"/>
            <a:ext cx="209550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cxnSp>
        <p:nvCxnSpPr>
          <p:cNvPr id="23577" name="Straight Connector 26"/>
          <p:cNvCxnSpPr>
            <a:cxnSpLocks noChangeShapeType="1"/>
            <a:stCxn id="23573" idx="4"/>
            <a:endCxn id="23575" idx="0"/>
          </p:cNvCxnSpPr>
          <p:nvPr/>
        </p:nvCxnSpPr>
        <p:spPr bwMode="auto">
          <a:xfrm flipH="1">
            <a:off x="4318000" y="5066876"/>
            <a:ext cx="15875" cy="6143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8" name="Straight Connector 27"/>
          <p:cNvCxnSpPr>
            <a:cxnSpLocks noChangeShapeType="1"/>
            <a:stCxn id="23576" idx="0"/>
            <a:endCxn id="23574" idx="4"/>
          </p:cNvCxnSpPr>
          <p:nvPr/>
        </p:nvCxnSpPr>
        <p:spPr bwMode="auto">
          <a:xfrm flipV="1">
            <a:off x="5195888" y="5060526"/>
            <a:ext cx="15875" cy="6159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9" name="Straight Connector 28"/>
          <p:cNvCxnSpPr>
            <a:cxnSpLocks noChangeShapeType="1"/>
            <a:stCxn id="23573" idx="5"/>
            <a:endCxn id="23576" idx="2"/>
          </p:cNvCxnSpPr>
          <p:nvPr/>
        </p:nvCxnSpPr>
        <p:spPr bwMode="auto">
          <a:xfrm>
            <a:off x="4408488" y="5035126"/>
            <a:ext cx="682625" cy="7461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80" name="Straight Connector 29"/>
          <p:cNvCxnSpPr>
            <a:cxnSpLocks noChangeShapeType="1"/>
            <a:stCxn id="23574" idx="3"/>
            <a:endCxn id="23575" idx="7"/>
          </p:cNvCxnSpPr>
          <p:nvPr/>
        </p:nvCxnSpPr>
        <p:spPr bwMode="auto">
          <a:xfrm flipH="1">
            <a:off x="4392613" y="5030363"/>
            <a:ext cx="744537" cy="6810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81" name="Straight Connector 30"/>
          <p:cNvCxnSpPr>
            <a:cxnSpLocks noChangeShapeType="1"/>
            <a:stCxn id="23573" idx="6"/>
            <a:endCxn id="23574" idx="2"/>
          </p:cNvCxnSpPr>
          <p:nvPr/>
        </p:nvCxnSpPr>
        <p:spPr bwMode="auto">
          <a:xfrm flipV="1">
            <a:off x="4438650" y="4955751"/>
            <a:ext cx="666750" cy="63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82" name="Straight Connector 31"/>
          <p:cNvCxnSpPr>
            <a:cxnSpLocks noChangeShapeType="1"/>
            <a:stCxn id="23575" idx="6"/>
            <a:endCxn id="23576" idx="2"/>
          </p:cNvCxnSpPr>
          <p:nvPr/>
        </p:nvCxnSpPr>
        <p:spPr bwMode="auto">
          <a:xfrm flipV="1">
            <a:off x="4422775" y="5781251"/>
            <a:ext cx="668338" cy="47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83" name="Rectangle 32"/>
          <p:cNvSpPr>
            <a:spLocks noChangeArrowheads="1"/>
          </p:cNvSpPr>
          <p:nvPr/>
        </p:nvSpPr>
        <p:spPr bwMode="auto">
          <a:xfrm>
            <a:off x="3094038" y="5320876"/>
            <a:ext cx="5778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b="1">
                <a:solidFill>
                  <a:srgbClr val="009900"/>
                </a:solidFill>
                <a:sym typeface="Symbol" pitchFamily="18" charset="2"/>
              </a:rPr>
              <a:t></a:t>
            </a:r>
            <a:r>
              <a:rPr lang="en-US" b="1">
                <a:solidFill>
                  <a:srgbClr val="009900"/>
                </a:solidFill>
                <a:sym typeface="Symbol" pitchFamily="18" charset="2"/>
              </a:rPr>
              <a:t> </a:t>
            </a:r>
            <a:endParaRPr lang="en-US"/>
          </a:p>
        </p:txBody>
      </p:sp>
      <p:sp>
        <p:nvSpPr>
          <p:cNvPr id="23584" name="Rectangle 33"/>
          <p:cNvSpPr>
            <a:spLocks noChangeArrowheads="1"/>
          </p:cNvSpPr>
          <p:nvPr/>
        </p:nvSpPr>
        <p:spPr bwMode="auto">
          <a:xfrm>
            <a:off x="3862338" y="4374726"/>
            <a:ext cx="1730474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Cambria" pitchFamily="18" charset="0"/>
                <a:sym typeface="Symbol" pitchFamily="18" charset="2"/>
              </a:rPr>
              <a:t>Max </a:t>
            </a:r>
            <a:r>
              <a:rPr lang="el-GR" sz="1600" b="1" dirty="0">
                <a:solidFill>
                  <a:srgbClr val="C00000"/>
                </a:solidFill>
                <a:latin typeface="Cambria" pitchFamily="18" charset="0"/>
                <a:sym typeface="Symbol" pitchFamily="18" charset="2"/>
              </a:rPr>
              <a:t>κλίκα του </a:t>
            </a:r>
            <a:r>
              <a:rPr lang="en-US" sz="1600" b="1" dirty="0">
                <a:solidFill>
                  <a:srgbClr val="C00000"/>
                </a:solidFill>
                <a:latin typeface="Cambria" pitchFamily="18" charset="0"/>
                <a:sym typeface="Symbol" pitchFamily="18" charset="2"/>
              </a:rPr>
              <a:t>G</a:t>
            </a:r>
          </a:p>
          <a:p>
            <a:endParaRPr lang="en-US" sz="1600" b="1" dirty="0">
              <a:solidFill>
                <a:srgbClr val="009900"/>
              </a:solidFill>
              <a:latin typeface="Cambria" pitchFamily="18" charset="0"/>
              <a:sym typeface="Symbol" pitchFamily="18" charset="2"/>
            </a:endParaRPr>
          </a:p>
          <a:p>
            <a:endParaRPr lang="en-US" sz="1600" b="1" dirty="0">
              <a:solidFill>
                <a:srgbClr val="009900"/>
              </a:solidFill>
              <a:latin typeface="Cambria" pitchFamily="18" charset="0"/>
              <a:sym typeface="Symbol" pitchFamily="18" charset="2"/>
            </a:endParaRPr>
          </a:p>
          <a:p>
            <a:endParaRPr lang="en-US" sz="1600" b="1" dirty="0">
              <a:solidFill>
                <a:srgbClr val="009900"/>
              </a:solidFill>
              <a:latin typeface="Cambria" pitchFamily="18" charset="0"/>
              <a:sym typeface="Symbol" pitchFamily="18" charset="2"/>
            </a:endParaRPr>
          </a:p>
          <a:p>
            <a:endParaRPr lang="en-US" sz="1600" b="1" dirty="0">
              <a:solidFill>
                <a:srgbClr val="009900"/>
              </a:solidFill>
              <a:latin typeface="Cambria" pitchFamily="18" charset="0"/>
              <a:sym typeface="Symbol" pitchFamily="18" charset="2"/>
            </a:endParaRPr>
          </a:p>
          <a:p>
            <a:endParaRPr lang="en-US" sz="1600" b="1" dirty="0">
              <a:solidFill>
                <a:srgbClr val="009900"/>
              </a:solidFill>
              <a:latin typeface="Cambria" pitchFamily="18" charset="0"/>
              <a:sym typeface="Symbol" pitchFamily="18" charset="2"/>
            </a:endParaRPr>
          </a:p>
          <a:p>
            <a:endParaRPr lang="en-US" sz="1600" b="1" dirty="0">
              <a:solidFill>
                <a:srgbClr val="009900"/>
              </a:solidFill>
              <a:latin typeface="Cambria" pitchFamily="18" charset="0"/>
              <a:sym typeface="Symbol" pitchFamily="18" charset="2"/>
            </a:endParaRPr>
          </a:p>
          <a:p>
            <a:r>
              <a:rPr lang="el-GR" dirty="0">
                <a:solidFill>
                  <a:srgbClr val="C00000"/>
                </a:solidFill>
                <a:latin typeface="Cambria" pitchFamily="18" charset="0"/>
              </a:rPr>
              <a:t>ω(</a:t>
            </a:r>
            <a:r>
              <a:rPr lang="en-US" dirty="0">
                <a:solidFill>
                  <a:srgbClr val="C00000"/>
                </a:solidFill>
                <a:latin typeface="Cambria" pitchFamily="18" charset="0"/>
              </a:rPr>
              <a:t>G) = 4</a:t>
            </a:r>
          </a:p>
        </p:txBody>
      </p:sp>
      <p:sp>
        <p:nvSpPr>
          <p:cNvPr id="23585" name="Rectangle 44"/>
          <p:cNvSpPr>
            <a:spLocks noChangeArrowheads="1"/>
          </p:cNvSpPr>
          <p:nvPr/>
        </p:nvSpPr>
        <p:spPr bwMode="auto">
          <a:xfrm>
            <a:off x="6123837" y="4366788"/>
            <a:ext cx="1925527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Cambria" pitchFamily="18" charset="0"/>
                <a:sym typeface="Symbol" pitchFamily="18" charset="2"/>
              </a:rPr>
              <a:t>Max stable set of G</a:t>
            </a:r>
          </a:p>
          <a:p>
            <a:endParaRPr lang="en-US" sz="1600" b="1" dirty="0">
              <a:solidFill>
                <a:srgbClr val="009900"/>
              </a:solidFill>
              <a:latin typeface="Cambria" pitchFamily="18" charset="0"/>
              <a:sym typeface="Symbol" pitchFamily="18" charset="2"/>
            </a:endParaRPr>
          </a:p>
          <a:p>
            <a:endParaRPr lang="en-US" sz="1600" b="1" dirty="0">
              <a:solidFill>
                <a:srgbClr val="009900"/>
              </a:solidFill>
              <a:latin typeface="Cambria" pitchFamily="18" charset="0"/>
              <a:sym typeface="Symbol" pitchFamily="18" charset="2"/>
            </a:endParaRPr>
          </a:p>
          <a:p>
            <a:endParaRPr lang="en-US" sz="1600" b="1" dirty="0">
              <a:solidFill>
                <a:srgbClr val="009900"/>
              </a:solidFill>
              <a:latin typeface="Cambria" pitchFamily="18" charset="0"/>
              <a:sym typeface="Symbol" pitchFamily="18" charset="2"/>
            </a:endParaRPr>
          </a:p>
          <a:p>
            <a:endParaRPr lang="en-US" sz="1600" b="1" dirty="0">
              <a:solidFill>
                <a:srgbClr val="009900"/>
              </a:solidFill>
              <a:latin typeface="Cambria" pitchFamily="18" charset="0"/>
              <a:sym typeface="Symbol" pitchFamily="18" charset="2"/>
            </a:endParaRPr>
          </a:p>
          <a:p>
            <a:endParaRPr lang="en-US" sz="1600" b="1" dirty="0">
              <a:solidFill>
                <a:srgbClr val="009900"/>
              </a:solidFill>
              <a:latin typeface="Cambria" pitchFamily="18" charset="0"/>
              <a:sym typeface="Symbol" pitchFamily="18" charset="2"/>
            </a:endParaRPr>
          </a:p>
          <a:p>
            <a:endParaRPr lang="en-US" sz="1600" b="1" dirty="0">
              <a:solidFill>
                <a:srgbClr val="009900"/>
              </a:solidFill>
              <a:latin typeface="Cambria" pitchFamily="18" charset="0"/>
              <a:sym typeface="Symbol" pitchFamily="18" charset="2"/>
            </a:endParaRPr>
          </a:p>
          <a:p>
            <a:r>
              <a:rPr lang="el-GR" dirty="0">
                <a:solidFill>
                  <a:srgbClr val="C00000"/>
                </a:solidFill>
                <a:latin typeface="Cambria" pitchFamily="18" charset="0"/>
              </a:rPr>
              <a:t>α(</a:t>
            </a:r>
            <a:r>
              <a:rPr lang="en-US" dirty="0">
                <a:solidFill>
                  <a:srgbClr val="C00000"/>
                </a:solidFill>
                <a:latin typeface="Cambria" pitchFamily="18" charset="0"/>
              </a:rPr>
              <a:t>G) = 3</a:t>
            </a:r>
          </a:p>
        </p:txBody>
      </p:sp>
      <p:sp>
        <p:nvSpPr>
          <p:cNvPr id="23586" name="Oval 45"/>
          <p:cNvSpPr>
            <a:spLocks noChangeArrowheads="1"/>
          </p:cNvSpPr>
          <p:nvPr/>
        </p:nvSpPr>
        <p:spPr bwMode="auto">
          <a:xfrm>
            <a:off x="6475413" y="5622501"/>
            <a:ext cx="209550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23587" name="Oval 46"/>
          <p:cNvSpPr>
            <a:spLocks noChangeArrowheads="1"/>
          </p:cNvSpPr>
          <p:nvPr/>
        </p:nvSpPr>
        <p:spPr bwMode="auto">
          <a:xfrm>
            <a:off x="6916738" y="4882726"/>
            <a:ext cx="209550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23588" name="Oval 47"/>
          <p:cNvSpPr>
            <a:spLocks noChangeArrowheads="1"/>
          </p:cNvSpPr>
          <p:nvPr/>
        </p:nvSpPr>
        <p:spPr bwMode="auto">
          <a:xfrm>
            <a:off x="7566025" y="5605038"/>
            <a:ext cx="209550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23589" name="Rectangle 51"/>
          <p:cNvSpPr>
            <a:spLocks noChangeArrowheads="1"/>
          </p:cNvSpPr>
          <p:nvPr/>
        </p:nvSpPr>
        <p:spPr bwMode="auto">
          <a:xfrm>
            <a:off x="1147763" y="4519188"/>
            <a:ext cx="2952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9900"/>
                </a:solidFill>
                <a:latin typeface="Cambria" pitchFamily="18" charset="0"/>
                <a:sym typeface="Symbol" pitchFamily="18" charset="2"/>
              </a:rPr>
              <a:t>a</a:t>
            </a:r>
          </a:p>
        </p:txBody>
      </p:sp>
      <p:sp>
        <p:nvSpPr>
          <p:cNvPr id="23590" name="Rectangle 52"/>
          <p:cNvSpPr>
            <a:spLocks noChangeArrowheads="1"/>
          </p:cNvSpPr>
          <p:nvPr/>
        </p:nvSpPr>
        <p:spPr bwMode="auto">
          <a:xfrm>
            <a:off x="719138" y="5254201"/>
            <a:ext cx="3143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9900"/>
                </a:solidFill>
                <a:latin typeface="Cambria" pitchFamily="18" charset="0"/>
                <a:sym typeface="Symbol" pitchFamily="18" charset="2"/>
              </a:rPr>
              <a:t>b</a:t>
            </a:r>
          </a:p>
        </p:txBody>
      </p:sp>
      <p:sp>
        <p:nvSpPr>
          <p:cNvPr id="23591" name="Rectangle 53"/>
          <p:cNvSpPr>
            <a:spLocks noChangeArrowheads="1"/>
          </p:cNvSpPr>
          <p:nvPr/>
        </p:nvSpPr>
        <p:spPr bwMode="auto">
          <a:xfrm>
            <a:off x="723971" y="6054301"/>
            <a:ext cx="2808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9900"/>
                </a:solidFill>
                <a:latin typeface="Cambria" pitchFamily="18" charset="0"/>
                <a:sym typeface="Symbol" pitchFamily="18" charset="2"/>
              </a:rPr>
              <a:t>c</a:t>
            </a:r>
          </a:p>
        </p:txBody>
      </p:sp>
      <p:sp>
        <p:nvSpPr>
          <p:cNvPr id="23592" name="Rectangle 54"/>
          <p:cNvSpPr>
            <a:spLocks noChangeArrowheads="1"/>
          </p:cNvSpPr>
          <p:nvPr/>
        </p:nvSpPr>
        <p:spPr bwMode="auto">
          <a:xfrm>
            <a:off x="2022475" y="5916188"/>
            <a:ext cx="3143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9900"/>
                </a:solidFill>
                <a:latin typeface="Cambria" pitchFamily="18" charset="0"/>
                <a:sym typeface="Symbol" pitchFamily="18" charset="2"/>
              </a:rPr>
              <a:t>d</a:t>
            </a:r>
          </a:p>
        </p:txBody>
      </p:sp>
      <p:sp>
        <p:nvSpPr>
          <p:cNvPr id="23593" name="Rectangle 55"/>
          <p:cNvSpPr>
            <a:spLocks noChangeArrowheads="1"/>
          </p:cNvSpPr>
          <p:nvPr/>
        </p:nvSpPr>
        <p:spPr bwMode="auto">
          <a:xfrm>
            <a:off x="2783891" y="6052713"/>
            <a:ext cx="2519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9900"/>
                </a:solidFill>
                <a:latin typeface="Cambria" pitchFamily="18" charset="0"/>
                <a:sym typeface="Symbol" pitchFamily="18" charset="2"/>
              </a:rPr>
              <a:t>f</a:t>
            </a:r>
          </a:p>
        </p:txBody>
      </p:sp>
      <p:sp>
        <p:nvSpPr>
          <p:cNvPr id="23594" name="Rectangle 56"/>
          <p:cNvSpPr>
            <a:spLocks noChangeArrowheads="1"/>
          </p:cNvSpPr>
          <p:nvPr/>
        </p:nvSpPr>
        <p:spPr bwMode="auto">
          <a:xfrm>
            <a:off x="2089952" y="5139901"/>
            <a:ext cx="2936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9900"/>
                </a:solidFill>
                <a:latin typeface="Cambria" pitchFamily="18" charset="0"/>
                <a:sym typeface="Symbol" pitchFamily="18" charset="2"/>
              </a:rPr>
              <a:t>e</a:t>
            </a:r>
          </a:p>
        </p:txBody>
      </p:sp>
      <p:sp>
        <p:nvSpPr>
          <p:cNvPr id="23595" name="Rectangle 57"/>
          <p:cNvSpPr>
            <a:spLocks noChangeArrowheads="1"/>
          </p:cNvSpPr>
          <p:nvPr/>
        </p:nvSpPr>
        <p:spPr bwMode="auto">
          <a:xfrm>
            <a:off x="3911600" y="4801763"/>
            <a:ext cx="3143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9900"/>
                </a:solidFill>
                <a:latin typeface="Cambria" pitchFamily="18" charset="0"/>
                <a:sym typeface="Symbol" pitchFamily="18" charset="2"/>
              </a:rPr>
              <a:t>b</a:t>
            </a:r>
          </a:p>
        </p:txBody>
      </p:sp>
      <p:sp>
        <p:nvSpPr>
          <p:cNvPr id="23596" name="Rectangle 58"/>
          <p:cNvSpPr>
            <a:spLocks noChangeArrowheads="1"/>
          </p:cNvSpPr>
          <p:nvPr/>
        </p:nvSpPr>
        <p:spPr bwMode="auto">
          <a:xfrm>
            <a:off x="3916433" y="5601863"/>
            <a:ext cx="2808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9900"/>
                </a:solidFill>
                <a:latin typeface="Cambria" pitchFamily="18" charset="0"/>
                <a:sym typeface="Symbol" pitchFamily="18" charset="2"/>
              </a:rPr>
              <a:t>c</a:t>
            </a:r>
          </a:p>
        </p:txBody>
      </p:sp>
      <p:sp>
        <p:nvSpPr>
          <p:cNvPr id="23597" name="Rectangle 59"/>
          <p:cNvSpPr>
            <a:spLocks noChangeArrowheads="1"/>
          </p:cNvSpPr>
          <p:nvPr/>
        </p:nvSpPr>
        <p:spPr bwMode="auto">
          <a:xfrm>
            <a:off x="5283200" y="5576463"/>
            <a:ext cx="3143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9900"/>
                </a:solidFill>
                <a:latin typeface="Cambria" pitchFamily="18" charset="0"/>
                <a:sym typeface="Symbol" pitchFamily="18" charset="2"/>
              </a:rPr>
              <a:t>d</a:t>
            </a:r>
          </a:p>
        </p:txBody>
      </p:sp>
      <p:sp>
        <p:nvSpPr>
          <p:cNvPr id="23598" name="Rectangle 60"/>
          <p:cNvSpPr>
            <a:spLocks noChangeArrowheads="1"/>
          </p:cNvSpPr>
          <p:nvPr/>
        </p:nvSpPr>
        <p:spPr bwMode="auto">
          <a:xfrm>
            <a:off x="5282415" y="4744613"/>
            <a:ext cx="2936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9900"/>
                </a:solidFill>
                <a:latin typeface="Cambria" pitchFamily="18" charset="0"/>
                <a:sym typeface="Symbol" pitchFamily="18" charset="2"/>
              </a:rPr>
              <a:t>e</a:t>
            </a:r>
          </a:p>
        </p:txBody>
      </p:sp>
      <p:sp>
        <p:nvSpPr>
          <p:cNvPr id="23599" name="Rectangle 61"/>
          <p:cNvSpPr>
            <a:spLocks noChangeArrowheads="1"/>
          </p:cNvSpPr>
          <p:nvPr/>
        </p:nvSpPr>
        <p:spPr bwMode="auto">
          <a:xfrm>
            <a:off x="6569075" y="4763663"/>
            <a:ext cx="2952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9900"/>
                </a:solidFill>
                <a:latin typeface="Cambria" pitchFamily="18" charset="0"/>
                <a:sym typeface="Symbol" pitchFamily="18" charset="2"/>
              </a:rPr>
              <a:t>a</a:t>
            </a:r>
          </a:p>
        </p:txBody>
      </p:sp>
      <p:sp>
        <p:nvSpPr>
          <p:cNvPr id="23600" name="Rectangle 62"/>
          <p:cNvSpPr>
            <a:spLocks noChangeArrowheads="1"/>
          </p:cNvSpPr>
          <p:nvPr/>
        </p:nvSpPr>
        <p:spPr bwMode="auto">
          <a:xfrm>
            <a:off x="6169096" y="5590751"/>
            <a:ext cx="28084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9900"/>
                </a:solidFill>
                <a:latin typeface="Cambria" pitchFamily="18" charset="0"/>
                <a:sym typeface="Symbol" pitchFamily="18" charset="2"/>
              </a:rPr>
              <a:t>c</a:t>
            </a:r>
          </a:p>
        </p:txBody>
      </p:sp>
      <p:sp>
        <p:nvSpPr>
          <p:cNvPr id="23601" name="Rectangle 63"/>
          <p:cNvSpPr>
            <a:spLocks noChangeArrowheads="1"/>
          </p:cNvSpPr>
          <p:nvPr/>
        </p:nvSpPr>
        <p:spPr bwMode="auto">
          <a:xfrm>
            <a:off x="7771816" y="5576463"/>
            <a:ext cx="2519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9900"/>
                </a:solidFill>
                <a:latin typeface="Cambria" pitchFamily="18" charset="0"/>
                <a:sym typeface="Symbol" pitchFamily="18" charset="2"/>
              </a:rPr>
              <a:t>f</a:t>
            </a:r>
          </a:p>
        </p:txBody>
      </p:sp>
      <p:pic>
        <p:nvPicPr>
          <p:cNvPr id="51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38</a:t>
            </a:fld>
            <a:endParaRPr lang="el-GR" altLang="el-GR" sz="1200" dirty="0" smtClean="0">
              <a:latin typeface="Cambria" pitchFamily="18" charset="0"/>
            </a:endParaRPr>
          </a:p>
        </p:txBody>
      </p:sp>
      <p:sp>
        <p:nvSpPr>
          <p:cNvPr id="54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Graph Theoretic Foundations (</a:t>
            </a:r>
            <a:r>
              <a:rPr lang="el-GR" sz="3200" b="1" kern="1200" dirty="0" smtClean="0">
                <a:solidFill>
                  <a:srgbClr val="002060"/>
                </a:solidFill>
                <a:latin typeface="Cambria" pitchFamily="18" charset="0"/>
              </a:rPr>
              <a:t>2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)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65125" y="1676400"/>
            <a:ext cx="8589963" cy="469423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A</a:t>
            </a:r>
            <a:r>
              <a:rPr lang="en-US" sz="2800" dirty="0" smtClean="0">
                <a:solidFill>
                  <a:srgbClr val="00990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clique cover </a:t>
            </a:r>
            <a:r>
              <a:rPr lang="en-US" sz="2800" dirty="0" smtClean="0"/>
              <a:t>of size </a:t>
            </a:r>
            <a:r>
              <a:rPr lang="en-US" sz="2800" dirty="0" smtClean="0">
                <a:solidFill>
                  <a:srgbClr val="002060"/>
                </a:solidFill>
              </a:rPr>
              <a:t>k</a:t>
            </a:r>
            <a:r>
              <a:rPr lang="en-US" sz="2800" dirty="0" smtClean="0"/>
              <a:t> is a partition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7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7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              		</a:t>
            </a:r>
            <a:r>
              <a:rPr lang="en-US" sz="2800" b="1" i="1" dirty="0" smtClean="0">
                <a:solidFill>
                  <a:schemeClr val="tx2">
                    <a:lumMod val="75000"/>
                  </a:schemeClr>
                </a:solidFill>
              </a:rPr>
              <a:t>V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= </a:t>
            </a:r>
            <a:r>
              <a:rPr lang="en-US" sz="2800" b="1" i="1" dirty="0" smtClean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en-US" sz="2800" b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el-GR" sz="2800" b="1" baseline="-25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+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i="1" dirty="0" smtClean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en-US" sz="2800" b="1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l-GR" sz="2800" b="1" baseline="-25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+…+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i="1" dirty="0" smtClean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en-US" sz="2800" b="1" baseline="-25000" dirty="0" smtClean="0">
                <a:solidFill>
                  <a:schemeClr val="tx2">
                    <a:lumMod val="75000"/>
                  </a:schemeClr>
                </a:solidFill>
              </a:rPr>
              <a:t>k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700" dirty="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  <a:endParaRPr lang="el-GR" sz="3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sz="28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2800" dirty="0" smtClean="0"/>
              <a:t>such that </a:t>
            </a:r>
            <a:r>
              <a:rPr lang="en-US" sz="2800" i="1" dirty="0" err="1" smtClean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is a clique.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baseline="-250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800" dirty="0" smtClean="0"/>
              <a:t>A</a:t>
            </a:r>
            <a:r>
              <a:rPr lang="en-US" sz="2800" dirty="0" smtClean="0">
                <a:solidFill>
                  <a:srgbClr val="00990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proper coloring </a:t>
            </a:r>
            <a:r>
              <a:rPr lang="en-US" sz="2800" dirty="0" smtClean="0"/>
              <a:t>of size </a:t>
            </a:r>
            <a:r>
              <a:rPr lang="en-US" sz="2800" dirty="0" smtClean="0">
                <a:solidFill>
                  <a:srgbClr val="002060"/>
                </a:solidFill>
              </a:rPr>
              <a:t>c (</a:t>
            </a:r>
            <a:r>
              <a:rPr lang="en-US" sz="2800" i="1" dirty="0" smtClean="0">
                <a:solidFill>
                  <a:srgbClr val="002060"/>
                </a:solidFill>
              </a:rPr>
              <a:t>proper c-coloring</a:t>
            </a:r>
            <a:r>
              <a:rPr lang="en-US" sz="2800" dirty="0" smtClean="0">
                <a:solidFill>
                  <a:srgbClr val="002060"/>
                </a:solidFill>
              </a:rPr>
              <a:t>)</a:t>
            </a:r>
            <a:r>
              <a:rPr lang="en-US" sz="2800" dirty="0" smtClean="0"/>
              <a:t> is a partition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7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7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              		</a:t>
            </a:r>
            <a:r>
              <a:rPr lang="en-US" sz="2800" b="1" i="1" dirty="0" smtClean="0">
                <a:solidFill>
                  <a:schemeClr val="tx2">
                    <a:lumMod val="75000"/>
                  </a:schemeClr>
                </a:solidFill>
              </a:rPr>
              <a:t>V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= </a:t>
            </a:r>
            <a:r>
              <a:rPr lang="en-US" sz="2800" b="1" i="1" dirty="0" smtClean="0">
                <a:solidFill>
                  <a:schemeClr val="tx2">
                    <a:lumMod val="75000"/>
                  </a:schemeClr>
                </a:solidFill>
              </a:rPr>
              <a:t>X</a:t>
            </a:r>
            <a:r>
              <a:rPr lang="en-US" sz="2800" b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el-GR" sz="2800" b="1" baseline="-25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+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i="1" dirty="0" smtClean="0">
                <a:solidFill>
                  <a:schemeClr val="tx2">
                    <a:lumMod val="75000"/>
                  </a:schemeClr>
                </a:solidFill>
              </a:rPr>
              <a:t>X</a:t>
            </a:r>
            <a:r>
              <a:rPr lang="en-US" sz="2800" b="1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l-GR" sz="2800" b="1" baseline="-25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+…+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i="1" dirty="0" err="1" smtClean="0">
                <a:solidFill>
                  <a:schemeClr val="tx2">
                    <a:lumMod val="75000"/>
                  </a:schemeClr>
                </a:solidFill>
              </a:rPr>
              <a:t>X</a:t>
            </a:r>
            <a:r>
              <a:rPr lang="en-US" sz="2800" b="1" baseline="-25000" dirty="0" err="1" smtClean="0">
                <a:solidFill>
                  <a:schemeClr val="tx2">
                    <a:lumMod val="75000"/>
                  </a:schemeClr>
                </a:solidFill>
              </a:rPr>
              <a:t>c</a:t>
            </a:r>
            <a:endParaRPr lang="en-US" sz="2800" b="1" baseline="-250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     </a:t>
            </a:r>
            <a:endParaRPr lang="el-GR" sz="10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sz="28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2800" dirty="0" smtClean="0"/>
              <a:t>such that </a:t>
            </a:r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</a:rPr>
              <a:t>X</a:t>
            </a:r>
            <a:r>
              <a:rPr lang="en-US" sz="2800" baseline="-25000" dirty="0" smtClean="0"/>
              <a:t>i</a:t>
            </a:r>
            <a:r>
              <a:rPr lang="en-US" sz="2800" dirty="0" smtClean="0"/>
              <a:t> is a stable set. 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n-US" baseline="-250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39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8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Graph Theoretic Foundations (</a:t>
            </a:r>
            <a:r>
              <a:rPr lang="el-GR" sz="3200" b="1" kern="1200" dirty="0" smtClean="0">
                <a:solidFill>
                  <a:srgbClr val="002060"/>
                </a:solidFill>
                <a:latin typeface="Cambria" pitchFamily="18" charset="0"/>
              </a:rPr>
              <a:t>3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)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4" y="1642249"/>
            <a:ext cx="8334375" cy="3615551"/>
          </a:xfrm>
        </p:spPr>
        <p:txBody>
          <a:bodyPr/>
          <a:lstStyle/>
          <a:p>
            <a:pPr eaLnBrk="1" hangingPunct="1">
              <a:buNone/>
            </a:pPr>
            <a:r>
              <a:rPr lang="el-GR" sz="2400" kern="1200" dirty="0" smtClean="0">
                <a:solidFill>
                  <a:srgbClr val="C00000"/>
                </a:solidFill>
                <a:latin typeface="Tahoma" pitchFamily="34" charset="0"/>
              </a:rPr>
              <a:t>	</a:t>
            </a:r>
          </a:p>
          <a:p>
            <a:pPr eaLnBrk="1" hangingPunct="1">
              <a:buNone/>
            </a:pPr>
            <a:r>
              <a:rPr lang="el-GR" sz="2400" kern="1200" dirty="0" smtClean="0">
                <a:solidFill>
                  <a:srgbClr val="C00000"/>
                </a:solidFill>
                <a:latin typeface="Tahoma" pitchFamily="34" charset="0"/>
              </a:rPr>
              <a:t>		</a:t>
            </a:r>
            <a:r>
              <a:rPr lang="en-US" sz="4400" dirty="0" smtClean="0">
                <a:solidFill>
                  <a:srgbClr val="002060"/>
                </a:solidFill>
                <a:latin typeface="Monotype Corsiva" pitchFamily="66" charset="0"/>
              </a:rPr>
              <a:t>Notations - Terminology</a:t>
            </a:r>
          </a:p>
          <a:p>
            <a:pPr eaLnBrk="1" hangingPunct="1">
              <a:buNone/>
            </a:pPr>
            <a:endParaRPr lang="en-US" sz="2400" kern="1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r>
              <a:rPr lang="el-GR" sz="2000" dirty="0" smtClean="0">
                <a:solidFill>
                  <a:srgbClr val="002060"/>
                </a:solidFill>
                <a:latin typeface="Monotype Corsiva" pitchFamily="66" charset="0"/>
              </a:rPr>
              <a:t>		</a:t>
            </a:r>
          </a:p>
          <a:p>
            <a:pPr eaLnBrk="1" hangingPunct="1">
              <a:buNone/>
            </a:pPr>
            <a:r>
              <a:rPr lang="el-GR" sz="2000" dirty="0" smtClean="0">
                <a:solidFill>
                  <a:srgbClr val="002060"/>
                </a:solidFill>
                <a:latin typeface="Monotype Corsiva" pitchFamily="66" charset="0"/>
              </a:rPr>
              <a:t>		</a:t>
            </a:r>
            <a:r>
              <a:rPr lang="en-US" sz="2000" dirty="0" smtClean="0">
                <a:solidFill>
                  <a:srgbClr val="002060"/>
                </a:solidFill>
                <a:latin typeface="Monotype Corsiva" pitchFamily="66" charset="0"/>
              </a:rPr>
              <a:t>       </a:t>
            </a:r>
            <a:r>
              <a:rPr lang="en-US" sz="4400" dirty="0" smtClean="0">
                <a:solidFill>
                  <a:srgbClr val="002060"/>
                </a:solidFill>
                <a:latin typeface="Monotype Corsiva" pitchFamily="66" charset="0"/>
              </a:rPr>
              <a:t>Graph Theoretic Foundations</a:t>
            </a:r>
          </a:p>
          <a:p>
            <a:pPr eaLnBrk="1" hangingPunct="1">
              <a:buNone/>
            </a:pPr>
            <a:endParaRPr lang="en-US" sz="2400" kern="1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r>
              <a:rPr lang="en-US" sz="4800" kern="1200" dirty="0" smtClean="0">
                <a:solidFill>
                  <a:srgbClr val="002060"/>
                </a:solidFill>
                <a:latin typeface="Monotype Corsiva" pitchFamily="66" charset="0"/>
              </a:rPr>
              <a:t>				</a:t>
            </a:r>
            <a:endParaRPr lang="en-GB" sz="4800" kern="1200" dirty="0" smtClean="0">
              <a:solidFill>
                <a:srgbClr val="C00000"/>
              </a:solidFill>
              <a:latin typeface="Tahoma" pitchFamily="34" charset="0"/>
            </a:endParaRPr>
          </a:p>
          <a:p>
            <a:pPr eaLnBrk="1" hangingPunct="1">
              <a:buNone/>
            </a:pPr>
            <a:endParaRPr lang="en-GB" sz="4800" kern="1200" dirty="0" smtClean="0">
              <a:solidFill>
                <a:srgbClr val="C00000"/>
              </a:solidFill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01418" y="1828819"/>
            <a:ext cx="221839" cy="11756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798786" y="3561347"/>
            <a:ext cx="223897" cy="1049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1837523" y="4033142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1521839" y="4041024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10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0DB2D08D-215C-4936-A661-3CD9FE57680A}" type="slidenum">
              <a:rPr lang="el-GR" altLang="el-GR" sz="1200" smtClean="0">
                <a:latin typeface="Cambria" pitchFamily="18" charset="0"/>
              </a:rPr>
              <a:pPr/>
              <a:t>4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15" name="1 - Τίτλος"/>
          <p:cNvSpPr txBox="1">
            <a:spLocks/>
          </p:cNvSpPr>
          <p:nvPr/>
        </p:nvSpPr>
        <p:spPr bwMode="auto">
          <a:xfrm>
            <a:off x="1371600" y="365792"/>
            <a:ext cx="7772400" cy="885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Algorithmic Graph Theory</a:t>
            </a:r>
            <a:endParaRPr kumimoji="0" lang="el-G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7" name="Oval 9"/>
          <p:cNvSpPr>
            <a:spLocks noChangeArrowheads="1"/>
          </p:cNvSpPr>
          <p:nvPr/>
        </p:nvSpPr>
        <p:spPr bwMode="auto">
          <a:xfrm>
            <a:off x="1517846" y="2424786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8925" y="1692865"/>
            <a:ext cx="8421938" cy="48863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Clique cover number </a:t>
            </a:r>
            <a:r>
              <a:rPr lang="el-GR" sz="2800" dirty="0" smtClean="0">
                <a:solidFill>
                  <a:srgbClr val="009900"/>
                </a:solidFill>
              </a:rPr>
              <a:t>κ</a:t>
            </a:r>
            <a:r>
              <a:rPr lang="en-US" sz="2800" dirty="0" smtClean="0">
                <a:solidFill>
                  <a:srgbClr val="009900"/>
                </a:solidFill>
              </a:rPr>
              <a:t>(G)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the size of the smallest possible clique cover of G</a:t>
            </a:r>
            <a:endParaRPr lang="en-US" dirty="0" smtClean="0"/>
          </a:p>
          <a:p>
            <a:pPr eaLnBrk="1" hangingPunct="1">
              <a:defRPr/>
            </a:pPr>
            <a:endParaRPr lang="en-US" sz="900" dirty="0" smtClean="0"/>
          </a:p>
          <a:p>
            <a:pPr eaLnBrk="1" hangingPunct="1"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Chromatic number  </a:t>
            </a:r>
            <a:r>
              <a:rPr lang="el-GR" sz="2800" dirty="0" smtClean="0">
                <a:solidFill>
                  <a:srgbClr val="009900"/>
                </a:solidFill>
              </a:rPr>
              <a:t>χ</a:t>
            </a:r>
            <a:r>
              <a:rPr lang="en-US" sz="2800" dirty="0" smtClean="0">
                <a:solidFill>
                  <a:srgbClr val="009900"/>
                </a:solidFill>
              </a:rPr>
              <a:t>(G) </a:t>
            </a:r>
            <a:r>
              <a:rPr lang="en-US" dirty="0" smtClean="0">
                <a:solidFill>
                  <a:srgbClr val="009900"/>
                </a:solidFill>
              </a:rPr>
              <a:t/>
            </a:r>
            <a:br>
              <a:rPr lang="en-US" dirty="0" smtClean="0">
                <a:solidFill>
                  <a:srgbClr val="009900"/>
                </a:solidFill>
              </a:rPr>
            </a:br>
            <a:r>
              <a:rPr lang="en-US" sz="2800" dirty="0" smtClean="0"/>
              <a:t>the smallest possible c for which there exists a proper c-coloring of G.</a:t>
            </a:r>
            <a:endParaRPr lang="en-US" dirty="0" smtClean="0"/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050" dirty="0" smtClean="0"/>
              <a:t/>
            </a:r>
            <a:br>
              <a:rPr lang="en-US" sz="1050" dirty="0" smtClean="0"/>
            </a:br>
            <a:r>
              <a:rPr lang="en-US" dirty="0" smtClean="0"/>
              <a:t>                                    </a:t>
            </a:r>
            <a:r>
              <a:rPr lang="el-GR" sz="2400" dirty="0" smtClean="0">
                <a:solidFill>
                  <a:srgbClr val="C00000"/>
                </a:solidFill>
              </a:rPr>
              <a:t>χ</a:t>
            </a:r>
            <a:r>
              <a:rPr lang="en-US" sz="2400" dirty="0" smtClean="0">
                <a:solidFill>
                  <a:srgbClr val="C00000"/>
                </a:solidFill>
              </a:rPr>
              <a:t>(G) = 2	</a:t>
            </a:r>
            <a:r>
              <a:rPr lang="el-GR" sz="2400" dirty="0" smtClean="0">
                <a:solidFill>
                  <a:srgbClr val="C00000"/>
                </a:solidFill>
              </a:rPr>
              <a:t>κ</a:t>
            </a:r>
            <a:r>
              <a:rPr lang="en-US" sz="2400" dirty="0" smtClean="0">
                <a:solidFill>
                  <a:srgbClr val="C00000"/>
                </a:solidFill>
              </a:rPr>
              <a:t>(G) = 3</a:t>
            </a:r>
            <a:r>
              <a:rPr lang="en-US" sz="2800" dirty="0" smtClean="0">
                <a:solidFill>
                  <a:srgbClr val="FF0000"/>
                </a:solidFill>
              </a:rPr>
              <a:t/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1400" dirty="0" smtClean="0">
                <a:solidFill>
                  <a:srgbClr val="FF0000"/>
                </a:solidFill>
              </a:rPr>
              <a:t>                                    </a:t>
            </a:r>
            <a:endParaRPr lang="en-US" sz="1800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					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clique cover </a:t>
            </a:r>
            <a:r>
              <a:rPr lang="en-US" sz="2400" dirty="0" smtClean="0">
                <a:solidFill>
                  <a:srgbClr val="009900"/>
                </a:solidFill>
              </a:rPr>
              <a:t>V={2,5}+{3,4}+{1}</a:t>
            </a:r>
            <a:br>
              <a:rPr lang="en-US" sz="2400" dirty="0" smtClean="0">
                <a:solidFill>
                  <a:srgbClr val="009900"/>
                </a:solidFill>
              </a:rPr>
            </a:br>
            <a:r>
              <a:rPr lang="en-US" sz="2400" dirty="0" smtClean="0">
                <a:solidFill>
                  <a:srgbClr val="009900"/>
                </a:solidFill>
              </a:rPr>
              <a:t>                                    	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c-coloring </a:t>
            </a:r>
            <a:r>
              <a:rPr lang="en-US" sz="2400" dirty="0" smtClean="0">
                <a:solidFill>
                  <a:srgbClr val="009900"/>
                </a:solidFill>
              </a:rPr>
              <a:t>V={1,3,5}+{2,4}</a:t>
            </a:r>
          </a:p>
          <a:p>
            <a:pPr eaLnBrk="1" hangingPunct="1">
              <a:spcBef>
                <a:spcPts val="0"/>
              </a:spcBef>
              <a:buNone/>
              <a:defRPr/>
            </a:pPr>
            <a:r>
              <a:rPr lang="en-US" sz="1400" dirty="0" smtClean="0">
                <a:solidFill>
                  <a:srgbClr val="009900"/>
                </a:solidFill>
              </a:rPr>
              <a:t/>
            </a:r>
            <a:br>
              <a:rPr lang="en-US" sz="1400" dirty="0" smtClean="0">
                <a:solidFill>
                  <a:srgbClr val="009900"/>
                </a:solidFill>
              </a:rPr>
            </a:br>
            <a:r>
              <a:rPr lang="el-GR" sz="2800" dirty="0" smtClean="0">
                <a:solidFill>
                  <a:srgbClr val="009900"/>
                </a:solidFill>
              </a:rPr>
              <a:t> </a:t>
            </a:r>
            <a:r>
              <a:rPr lang="el-GR" sz="2400" dirty="0" smtClean="0">
                <a:solidFill>
                  <a:srgbClr val="C00000"/>
                </a:solidFill>
              </a:rPr>
              <a:t>ω</a:t>
            </a:r>
            <a:r>
              <a:rPr lang="en-US" sz="2400" dirty="0" smtClean="0">
                <a:solidFill>
                  <a:srgbClr val="C00000"/>
                </a:solidFill>
              </a:rPr>
              <a:t>(G)=2 </a:t>
            </a:r>
            <a:r>
              <a:rPr lang="el-GR" sz="2400" dirty="0" smtClean="0">
                <a:solidFill>
                  <a:srgbClr val="C00000"/>
                </a:solidFill>
              </a:rPr>
              <a:t>     α</a:t>
            </a:r>
            <a:r>
              <a:rPr lang="en-US" sz="2400" dirty="0" smtClean="0">
                <a:solidFill>
                  <a:srgbClr val="C00000"/>
                </a:solidFill>
              </a:rPr>
              <a:t>(G)=3 </a:t>
            </a:r>
            <a:r>
              <a:rPr lang="en-US" sz="2800" dirty="0" smtClean="0">
                <a:solidFill>
                  <a:srgbClr val="009900"/>
                </a:solidFill>
              </a:rPr>
              <a:t/>
            </a:r>
            <a:br>
              <a:rPr lang="en-US" sz="2800" dirty="0" smtClean="0">
                <a:solidFill>
                  <a:srgbClr val="009900"/>
                </a:solidFill>
              </a:rPr>
            </a:br>
            <a:r>
              <a:rPr lang="en-US" sz="2800" dirty="0" smtClean="0">
                <a:solidFill>
                  <a:srgbClr val="009900"/>
                </a:solidFill>
              </a:rPr>
              <a:t>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dirty="0" smtClean="0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072064" y="4489361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948364" y="4484598"/>
            <a:ext cx="211137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56189" y="5314861"/>
            <a:ext cx="209550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932489" y="5310098"/>
            <a:ext cx="211137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cxnSp>
        <p:nvCxnSpPr>
          <p:cNvPr id="10" name="Straight Connector 9"/>
          <p:cNvCxnSpPr>
            <a:cxnSpLocks noChangeShapeType="1"/>
            <a:stCxn id="6" idx="4"/>
            <a:endCxn id="8" idx="0"/>
          </p:cNvCxnSpPr>
          <p:nvPr/>
        </p:nvCxnSpPr>
        <p:spPr bwMode="auto">
          <a:xfrm flipH="1">
            <a:off x="1160964" y="4700498"/>
            <a:ext cx="15875" cy="6143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" name="Straight Connector 10"/>
          <p:cNvCxnSpPr>
            <a:cxnSpLocks noChangeShapeType="1"/>
            <a:stCxn id="9" idx="0"/>
            <a:endCxn id="7" idx="4"/>
          </p:cNvCxnSpPr>
          <p:nvPr/>
        </p:nvCxnSpPr>
        <p:spPr bwMode="auto">
          <a:xfrm flipV="1">
            <a:off x="2038851" y="4694148"/>
            <a:ext cx="15875" cy="6159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" name="Straight Connector 13"/>
          <p:cNvCxnSpPr>
            <a:cxnSpLocks noChangeShapeType="1"/>
            <a:stCxn id="6" idx="6"/>
            <a:endCxn id="7" idx="2"/>
          </p:cNvCxnSpPr>
          <p:nvPr/>
        </p:nvCxnSpPr>
        <p:spPr bwMode="auto">
          <a:xfrm flipV="1">
            <a:off x="1281614" y="4589373"/>
            <a:ext cx="666750" cy="47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" name="Straight Connector 14"/>
          <p:cNvCxnSpPr>
            <a:cxnSpLocks noChangeShapeType="1"/>
            <a:stCxn id="8" idx="6"/>
            <a:endCxn id="9" idx="2"/>
          </p:cNvCxnSpPr>
          <p:nvPr/>
        </p:nvCxnSpPr>
        <p:spPr bwMode="auto">
          <a:xfrm flipV="1">
            <a:off x="1265739" y="5414873"/>
            <a:ext cx="666750" cy="47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2626226" y="5310098"/>
            <a:ext cx="211138" cy="20955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Cambria" pitchFamily="18" charset="0"/>
            </a:endParaRPr>
          </a:p>
        </p:txBody>
      </p:sp>
      <p:cxnSp>
        <p:nvCxnSpPr>
          <p:cNvPr id="20" name="Straight Connector 19"/>
          <p:cNvCxnSpPr>
            <a:cxnSpLocks noChangeShapeType="1"/>
            <a:stCxn id="9" idx="6"/>
            <a:endCxn id="19" idx="2"/>
          </p:cNvCxnSpPr>
          <p:nvPr/>
        </p:nvCxnSpPr>
        <p:spPr bwMode="auto">
          <a:xfrm flipV="1">
            <a:off x="2143626" y="5414873"/>
            <a:ext cx="482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" name="Rectangle 52"/>
          <p:cNvSpPr>
            <a:spLocks noChangeArrowheads="1"/>
          </p:cNvSpPr>
          <p:nvPr/>
        </p:nvSpPr>
        <p:spPr bwMode="auto">
          <a:xfrm>
            <a:off x="779296" y="4315738"/>
            <a:ext cx="3143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600" b="1" dirty="0" smtClean="0">
                <a:solidFill>
                  <a:srgbClr val="009900"/>
                </a:solidFill>
                <a:latin typeface="Cambria" pitchFamily="18" charset="0"/>
                <a:sym typeface="Symbol" pitchFamily="18" charset="2"/>
              </a:rPr>
              <a:t>4</a:t>
            </a:r>
            <a:endParaRPr lang="en-US" sz="1600" b="1" dirty="0">
              <a:solidFill>
                <a:srgbClr val="009900"/>
              </a:solidFill>
              <a:latin typeface="Cambria" pitchFamily="18" charset="0"/>
              <a:sym typeface="Symbol" pitchFamily="18" charset="2"/>
            </a:endParaRPr>
          </a:p>
        </p:txBody>
      </p:sp>
      <p:sp>
        <p:nvSpPr>
          <p:cNvPr id="24" name="Rectangle 53"/>
          <p:cNvSpPr>
            <a:spLocks noChangeArrowheads="1"/>
          </p:cNvSpPr>
          <p:nvPr/>
        </p:nvSpPr>
        <p:spPr bwMode="auto">
          <a:xfrm>
            <a:off x="819431" y="5488816"/>
            <a:ext cx="30649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009900"/>
                </a:solidFill>
                <a:latin typeface="Cambria" pitchFamily="18" charset="0"/>
                <a:sym typeface="Symbol" pitchFamily="18" charset="2"/>
              </a:rPr>
              <a:t>1</a:t>
            </a:r>
            <a:endParaRPr lang="en-US" sz="1600" b="1" dirty="0">
              <a:solidFill>
                <a:srgbClr val="009900"/>
              </a:solidFill>
              <a:latin typeface="Cambria" pitchFamily="18" charset="0"/>
              <a:sym typeface="Symbol" pitchFamily="18" charset="2"/>
            </a:endParaRPr>
          </a:p>
        </p:txBody>
      </p:sp>
      <p:sp>
        <p:nvSpPr>
          <p:cNvPr id="25" name="Rectangle 54"/>
          <p:cNvSpPr>
            <a:spLocks noChangeArrowheads="1"/>
          </p:cNvSpPr>
          <p:nvPr/>
        </p:nvSpPr>
        <p:spPr bwMode="auto">
          <a:xfrm>
            <a:off x="1914189" y="5543209"/>
            <a:ext cx="3143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009900"/>
                </a:solidFill>
                <a:latin typeface="Cambria" pitchFamily="18" charset="0"/>
                <a:sym typeface="Symbol" pitchFamily="18" charset="2"/>
              </a:rPr>
              <a:t>2</a:t>
            </a:r>
            <a:endParaRPr lang="en-US" sz="1600" b="1" dirty="0">
              <a:solidFill>
                <a:srgbClr val="009900"/>
              </a:solidFill>
              <a:latin typeface="Cambria" pitchFamily="18" charset="0"/>
              <a:sym typeface="Symbol" pitchFamily="18" charset="2"/>
            </a:endParaRPr>
          </a:p>
        </p:txBody>
      </p:sp>
      <p:sp>
        <p:nvSpPr>
          <p:cNvPr id="26" name="Rectangle 55"/>
          <p:cNvSpPr>
            <a:spLocks noChangeArrowheads="1"/>
          </p:cNvSpPr>
          <p:nvPr/>
        </p:nvSpPr>
        <p:spPr bwMode="auto">
          <a:xfrm>
            <a:off x="2744608" y="5042061"/>
            <a:ext cx="30649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600" b="1" dirty="0" smtClean="0">
                <a:solidFill>
                  <a:srgbClr val="009900"/>
                </a:solidFill>
                <a:latin typeface="Cambria" pitchFamily="18" charset="0"/>
                <a:sym typeface="Symbol" pitchFamily="18" charset="2"/>
              </a:rPr>
              <a:t>5</a:t>
            </a:r>
            <a:endParaRPr lang="en-US" sz="1600" b="1" dirty="0">
              <a:solidFill>
                <a:srgbClr val="009900"/>
              </a:solidFill>
              <a:latin typeface="Cambria" pitchFamily="18" charset="0"/>
              <a:sym typeface="Symbol" pitchFamily="18" charset="2"/>
            </a:endParaRPr>
          </a:p>
        </p:txBody>
      </p:sp>
      <p:sp>
        <p:nvSpPr>
          <p:cNvPr id="27" name="Rectangle 56"/>
          <p:cNvSpPr>
            <a:spLocks noChangeArrowheads="1"/>
          </p:cNvSpPr>
          <p:nvPr/>
        </p:nvSpPr>
        <p:spPr bwMode="auto">
          <a:xfrm>
            <a:off x="2143698" y="4345821"/>
            <a:ext cx="30649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1600" b="1" dirty="0" smtClean="0">
                <a:solidFill>
                  <a:srgbClr val="009900"/>
                </a:solidFill>
                <a:latin typeface="Cambria" pitchFamily="18" charset="0"/>
                <a:sym typeface="Symbol" pitchFamily="18" charset="2"/>
              </a:rPr>
              <a:t>3</a:t>
            </a:r>
            <a:endParaRPr lang="en-US" sz="1600" b="1" dirty="0">
              <a:solidFill>
                <a:srgbClr val="009900"/>
              </a:solidFill>
              <a:latin typeface="Cambria" pitchFamily="18" charset="0"/>
              <a:sym typeface="Symbol" pitchFamily="18" charset="2"/>
            </a:endParaRPr>
          </a:p>
        </p:txBody>
      </p:sp>
      <p:pic>
        <p:nvPicPr>
          <p:cNvPr id="28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40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22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Graph Theoretic Foundations (</a:t>
            </a:r>
            <a:r>
              <a:rPr lang="el-GR" sz="3200" b="1" kern="1200" dirty="0" smtClean="0">
                <a:solidFill>
                  <a:srgbClr val="002060"/>
                </a:solidFill>
                <a:latin typeface="Cambria" pitchFamily="18" charset="0"/>
              </a:rPr>
              <a:t>4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)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04813" y="1644737"/>
            <a:ext cx="8374062" cy="4932362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Observation...  </a:t>
            </a:r>
            <a:endParaRPr lang="en-US" dirty="0" smtClean="0">
              <a:solidFill>
                <a:srgbClr val="C00000"/>
              </a:solidFill>
            </a:endParaRP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sz="4400" dirty="0" smtClean="0"/>
          </a:p>
          <a:p>
            <a:pPr eaLnBrk="1" hangingPunct="1">
              <a:defRPr/>
            </a:pPr>
            <a:endParaRPr lang="en-US" sz="4400" dirty="0" smtClean="0"/>
          </a:p>
          <a:p>
            <a:pPr eaLnBrk="1" hangingPunct="1">
              <a:buNone/>
              <a:defRPr/>
            </a:pPr>
            <a:r>
              <a:rPr lang="en-US" sz="2800" dirty="0" smtClean="0"/>
              <a:t>	</a:t>
            </a:r>
          </a:p>
          <a:p>
            <a:pPr eaLnBrk="1" hangingPunct="1">
              <a:buNone/>
              <a:defRPr/>
            </a:pPr>
            <a:r>
              <a:rPr lang="en-US" sz="2800" dirty="0" smtClean="0"/>
              <a:t>	Each of the graphs can be colored using 3 colors and each contains a triangle. Therefore, </a:t>
            </a:r>
            <a:r>
              <a:rPr lang="el-GR" sz="2800" dirty="0" smtClean="0">
                <a:solidFill>
                  <a:srgbClr val="C00000"/>
                </a:solidFill>
              </a:rPr>
              <a:t>χ</a:t>
            </a:r>
            <a:r>
              <a:rPr lang="en-US" sz="2800" dirty="0" smtClean="0">
                <a:solidFill>
                  <a:srgbClr val="C00000"/>
                </a:solidFill>
              </a:rPr>
              <a:t>(G)</a:t>
            </a:r>
            <a:r>
              <a:rPr lang="el-GR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=</a:t>
            </a:r>
            <a:r>
              <a:rPr lang="el-GR" sz="2800" dirty="0" smtClean="0">
                <a:solidFill>
                  <a:srgbClr val="C00000"/>
                </a:solidFill>
              </a:rPr>
              <a:t> ω</a:t>
            </a:r>
            <a:r>
              <a:rPr lang="en-US" sz="2800" dirty="0" smtClean="0">
                <a:solidFill>
                  <a:srgbClr val="C00000"/>
                </a:solidFill>
              </a:rPr>
              <a:t>(G)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l-GR" sz="2800" dirty="0" smtClean="0"/>
          </a:p>
        </p:txBody>
      </p:sp>
      <p:pic>
        <p:nvPicPr>
          <p:cNvPr id="22532" name="5 - Εικόνα" descr="13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6081" y="2710806"/>
            <a:ext cx="571500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41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98622" y="2538663"/>
            <a:ext cx="6978315" cy="1961147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Graph Theoretic Foundations (1)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0" name="Oval 30"/>
          <p:cNvSpPr>
            <a:spLocks noChangeArrowheads="1"/>
          </p:cNvSpPr>
          <p:nvPr/>
        </p:nvSpPr>
        <p:spPr bwMode="auto">
          <a:xfrm>
            <a:off x="1999684" y="2904726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" name="Oval 30"/>
          <p:cNvSpPr>
            <a:spLocks noChangeArrowheads="1"/>
          </p:cNvSpPr>
          <p:nvPr/>
        </p:nvSpPr>
        <p:spPr bwMode="auto">
          <a:xfrm>
            <a:off x="2597252" y="2888684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" name="Oval 30"/>
          <p:cNvSpPr>
            <a:spLocks noChangeArrowheads="1"/>
          </p:cNvSpPr>
          <p:nvPr/>
        </p:nvSpPr>
        <p:spPr bwMode="auto">
          <a:xfrm>
            <a:off x="2284431" y="3394010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Oval 30"/>
          <p:cNvSpPr>
            <a:spLocks noChangeArrowheads="1"/>
          </p:cNvSpPr>
          <p:nvPr/>
        </p:nvSpPr>
        <p:spPr bwMode="auto">
          <a:xfrm>
            <a:off x="1574569" y="3550420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" name="Oval 30"/>
          <p:cNvSpPr>
            <a:spLocks noChangeArrowheads="1"/>
          </p:cNvSpPr>
          <p:nvPr/>
        </p:nvSpPr>
        <p:spPr bwMode="auto">
          <a:xfrm>
            <a:off x="1803168" y="3887305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Oval 30"/>
          <p:cNvSpPr>
            <a:spLocks noChangeArrowheads="1"/>
          </p:cNvSpPr>
          <p:nvPr/>
        </p:nvSpPr>
        <p:spPr bwMode="auto">
          <a:xfrm>
            <a:off x="2525063" y="3983558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" name="Oval 30"/>
          <p:cNvSpPr>
            <a:spLocks noChangeArrowheads="1"/>
          </p:cNvSpPr>
          <p:nvPr/>
        </p:nvSpPr>
        <p:spPr bwMode="auto">
          <a:xfrm>
            <a:off x="2837885" y="3694800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Oval 30"/>
          <p:cNvSpPr>
            <a:spLocks noChangeArrowheads="1"/>
          </p:cNvSpPr>
          <p:nvPr/>
        </p:nvSpPr>
        <p:spPr bwMode="auto">
          <a:xfrm>
            <a:off x="4269642" y="2720242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30"/>
          <p:cNvSpPr>
            <a:spLocks noChangeArrowheads="1"/>
          </p:cNvSpPr>
          <p:nvPr/>
        </p:nvSpPr>
        <p:spPr bwMode="auto">
          <a:xfrm>
            <a:off x="3884632" y="3249631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" name="Oval 30"/>
          <p:cNvSpPr>
            <a:spLocks noChangeArrowheads="1"/>
          </p:cNvSpPr>
          <p:nvPr/>
        </p:nvSpPr>
        <p:spPr bwMode="auto">
          <a:xfrm>
            <a:off x="3880619" y="3919389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" name="Oval 30"/>
          <p:cNvSpPr>
            <a:spLocks noChangeArrowheads="1"/>
          </p:cNvSpPr>
          <p:nvPr/>
        </p:nvSpPr>
        <p:spPr bwMode="auto">
          <a:xfrm>
            <a:off x="4650641" y="3257652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Oval 30"/>
          <p:cNvSpPr>
            <a:spLocks noChangeArrowheads="1"/>
          </p:cNvSpPr>
          <p:nvPr/>
        </p:nvSpPr>
        <p:spPr bwMode="auto">
          <a:xfrm>
            <a:off x="4686737" y="3895326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30"/>
          <p:cNvSpPr>
            <a:spLocks noChangeArrowheads="1"/>
          </p:cNvSpPr>
          <p:nvPr/>
        </p:nvSpPr>
        <p:spPr bwMode="auto">
          <a:xfrm>
            <a:off x="6359126" y="2836547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" name="Oval 30"/>
          <p:cNvSpPr>
            <a:spLocks noChangeArrowheads="1"/>
          </p:cNvSpPr>
          <p:nvPr/>
        </p:nvSpPr>
        <p:spPr bwMode="auto">
          <a:xfrm>
            <a:off x="5950051" y="3474221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Oval 30"/>
          <p:cNvSpPr>
            <a:spLocks noChangeArrowheads="1"/>
          </p:cNvSpPr>
          <p:nvPr/>
        </p:nvSpPr>
        <p:spPr bwMode="auto">
          <a:xfrm>
            <a:off x="5649263" y="3931420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" name="Oval 30"/>
          <p:cNvSpPr>
            <a:spLocks noChangeArrowheads="1"/>
          </p:cNvSpPr>
          <p:nvPr/>
        </p:nvSpPr>
        <p:spPr bwMode="auto">
          <a:xfrm>
            <a:off x="6708041" y="3462189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" name="Oval 30"/>
          <p:cNvSpPr>
            <a:spLocks noChangeArrowheads="1"/>
          </p:cNvSpPr>
          <p:nvPr/>
        </p:nvSpPr>
        <p:spPr bwMode="auto">
          <a:xfrm>
            <a:off x="7056957" y="3979547"/>
            <a:ext cx="209550" cy="211137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55650" y="1728788"/>
            <a:ext cx="7772400" cy="46878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For any graph G:  	</a:t>
            </a:r>
            <a:r>
              <a:rPr lang="el-GR" dirty="0" smtClean="0">
                <a:solidFill>
                  <a:srgbClr val="FF0000"/>
                </a:solidFill>
              </a:rPr>
              <a:t>ω</a:t>
            </a:r>
            <a:r>
              <a:rPr lang="en-US" dirty="0" smtClean="0">
                <a:solidFill>
                  <a:srgbClr val="FF0000"/>
                </a:solidFill>
              </a:rPr>
              <a:t>(G) ≤ </a:t>
            </a:r>
            <a:r>
              <a:rPr lang="el-GR" dirty="0" smtClean="0">
                <a:solidFill>
                  <a:srgbClr val="FF0000"/>
                </a:solidFill>
              </a:rPr>
              <a:t>χ</a:t>
            </a:r>
            <a:r>
              <a:rPr lang="en-US" dirty="0" smtClean="0">
                <a:solidFill>
                  <a:srgbClr val="FF0000"/>
                </a:solidFill>
              </a:rPr>
              <a:t>(G)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                               	</a:t>
            </a:r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en-US" dirty="0" smtClean="0">
                <a:solidFill>
                  <a:srgbClr val="FF0000"/>
                </a:solidFill>
              </a:rPr>
              <a:t>(G) ≤ </a:t>
            </a:r>
            <a:r>
              <a:rPr lang="el-GR" dirty="0" smtClean="0">
                <a:solidFill>
                  <a:srgbClr val="FF0000"/>
                </a:solidFill>
              </a:rPr>
              <a:t>κ</a:t>
            </a:r>
            <a:r>
              <a:rPr lang="en-US" dirty="0" smtClean="0">
                <a:solidFill>
                  <a:srgbClr val="FF0000"/>
                </a:solidFill>
              </a:rPr>
              <a:t>(G)</a:t>
            </a:r>
            <a:endParaRPr lang="el-GR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l-GR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l-GR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l-GR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4400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US" dirty="0" smtClean="0"/>
              <a:t>Obviously: </a:t>
            </a:r>
            <a:r>
              <a:rPr lang="el-GR" dirty="0" smtClean="0">
                <a:solidFill>
                  <a:srgbClr val="009900"/>
                </a:solidFill>
              </a:rPr>
              <a:t>α</a:t>
            </a:r>
            <a:r>
              <a:rPr lang="en-US" dirty="0" smtClean="0">
                <a:solidFill>
                  <a:srgbClr val="009900"/>
                </a:solidFill>
              </a:rPr>
              <a:t>(G) =</a:t>
            </a:r>
            <a:r>
              <a:rPr lang="el-GR" dirty="0" smtClean="0">
                <a:solidFill>
                  <a:srgbClr val="009900"/>
                </a:solidFill>
              </a:rPr>
              <a:t> ω</a:t>
            </a:r>
            <a:r>
              <a:rPr lang="en-US" dirty="0" smtClean="0">
                <a:solidFill>
                  <a:srgbClr val="009900"/>
                </a:solidFill>
              </a:rPr>
              <a:t>(Ğ) and </a:t>
            </a:r>
            <a:r>
              <a:rPr lang="el-GR" dirty="0" smtClean="0">
                <a:solidFill>
                  <a:srgbClr val="009900"/>
                </a:solidFill>
              </a:rPr>
              <a:t>κ</a:t>
            </a:r>
            <a:r>
              <a:rPr lang="en-US" dirty="0" smtClean="0">
                <a:solidFill>
                  <a:srgbClr val="009900"/>
                </a:solidFill>
              </a:rPr>
              <a:t>(G)</a:t>
            </a:r>
            <a:r>
              <a:rPr lang="el-GR" dirty="0" smtClean="0">
                <a:solidFill>
                  <a:srgbClr val="009900"/>
                </a:solidFill>
              </a:rPr>
              <a:t> </a:t>
            </a:r>
            <a:r>
              <a:rPr lang="en-US" dirty="0" smtClean="0">
                <a:solidFill>
                  <a:srgbClr val="009900"/>
                </a:solidFill>
              </a:rPr>
              <a:t>=</a:t>
            </a:r>
            <a:r>
              <a:rPr lang="el-GR" dirty="0" smtClean="0">
                <a:solidFill>
                  <a:srgbClr val="009900"/>
                </a:solidFill>
              </a:rPr>
              <a:t> χ</a:t>
            </a:r>
            <a:r>
              <a:rPr lang="en-US" dirty="0" smtClean="0">
                <a:solidFill>
                  <a:srgbClr val="009900"/>
                </a:solidFill>
              </a:rPr>
              <a:t>(Ğ)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pic>
        <p:nvPicPr>
          <p:cNvPr id="26629" name="4 - Εικόνα" descr="sxhmata_1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2475" y="2879725"/>
            <a:ext cx="4675188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42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9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Graph Theoretic Foundations (</a:t>
            </a:r>
            <a:r>
              <a:rPr lang="el-GR" sz="3200" b="1" kern="1200" dirty="0" smtClean="0">
                <a:solidFill>
                  <a:srgbClr val="002060"/>
                </a:solidFill>
                <a:latin typeface="Cambria" pitchFamily="18" charset="0"/>
              </a:rPr>
              <a:t>5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)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801417" y="1888948"/>
            <a:ext cx="257361" cy="170848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 bwMode="auto">
          <a:xfrm>
            <a:off x="797402" y="3304708"/>
            <a:ext cx="345598" cy="13996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794771" y="4511842"/>
            <a:ext cx="528703" cy="10467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1642249"/>
            <a:ext cx="7958138" cy="4653455"/>
          </a:xfrm>
        </p:spPr>
        <p:txBody>
          <a:bodyPr/>
          <a:lstStyle/>
          <a:p>
            <a:pPr eaLnBrk="1" hangingPunct="1">
              <a:buNone/>
            </a:pPr>
            <a:r>
              <a:rPr lang="el-GR" sz="2400" kern="1200" dirty="0" smtClean="0">
                <a:solidFill>
                  <a:srgbClr val="C00000"/>
                </a:solidFill>
                <a:latin typeface="Tahoma" pitchFamily="34" charset="0"/>
              </a:rPr>
              <a:t>	</a:t>
            </a:r>
          </a:p>
          <a:p>
            <a:pPr eaLnBrk="1" hangingPunct="1">
              <a:buNone/>
            </a:pPr>
            <a:r>
              <a:rPr lang="el-GR" sz="2400" kern="1200" dirty="0" smtClean="0">
                <a:solidFill>
                  <a:srgbClr val="C00000"/>
                </a:solidFill>
                <a:latin typeface="Tahoma" pitchFamily="34" charset="0"/>
              </a:rPr>
              <a:t>		</a:t>
            </a:r>
            <a:r>
              <a:rPr lang="en-US" sz="2400" kern="1200" dirty="0" smtClean="0">
                <a:solidFill>
                  <a:srgbClr val="C00000"/>
                </a:solidFill>
                <a:latin typeface="Tahoma" pitchFamily="34" charset="0"/>
              </a:rPr>
              <a:t> </a:t>
            </a:r>
            <a:r>
              <a:rPr lang="el-GR" sz="4400" dirty="0" smtClean="0">
                <a:solidFill>
                  <a:srgbClr val="002060"/>
                </a:solidFill>
                <a:latin typeface="Monotype Corsiva" pitchFamily="66" charset="0"/>
              </a:rPr>
              <a:t>χ</a:t>
            </a:r>
            <a:r>
              <a:rPr lang="en-US" sz="4400" dirty="0" smtClean="0">
                <a:solidFill>
                  <a:srgbClr val="002060"/>
                </a:solidFill>
                <a:latin typeface="Monotype Corsiva" pitchFamily="66" charset="0"/>
              </a:rPr>
              <a:t>-Perfect property </a:t>
            </a:r>
            <a:endParaRPr lang="en-US" sz="2400" kern="1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r>
              <a:rPr lang="el-GR" sz="2000" dirty="0" smtClean="0">
                <a:solidFill>
                  <a:srgbClr val="002060"/>
                </a:solidFill>
                <a:latin typeface="Monotype Corsiva" pitchFamily="66" charset="0"/>
              </a:rPr>
              <a:t>		</a:t>
            </a:r>
          </a:p>
          <a:p>
            <a:pPr eaLnBrk="1" hangingPunct="1">
              <a:buNone/>
            </a:pPr>
            <a:r>
              <a:rPr lang="el-GR" sz="2000" dirty="0" smtClean="0">
                <a:solidFill>
                  <a:srgbClr val="002060"/>
                </a:solidFill>
                <a:latin typeface="Monotype Corsiva" pitchFamily="66" charset="0"/>
              </a:rPr>
              <a:t>			</a:t>
            </a:r>
            <a:r>
              <a:rPr lang="el-GR" sz="4400" dirty="0" smtClean="0">
                <a:solidFill>
                  <a:srgbClr val="002060"/>
                </a:solidFill>
                <a:latin typeface="Monotype Corsiva" pitchFamily="66" charset="0"/>
              </a:rPr>
              <a:t> α</a:t>
            </a:r>
            <a:r>
              <a:rPr lang="en-US" sz="4400" dirty="0" smtClean="0">
                <a:solidFill>
                  <a:srgbClr val="002060"/>
                </a:solidFill>
                <a:latin typeface="Monotype Corsiva" pitchFamily="66" charset="0"/>
              </a:rPr>
              <a:t>-Perfect property </a:t>
            </a:r>
            <a:endParaRPr lang="en-US" sz="48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endParaRPr lang="en-US" sz="2400" kern="1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endParaRPr lang="en-US" sz="700" kern="1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r>
              <a:rPr lang="en-US" sz="4800" kern="1200" dirty="0" smtClean="0">
                <a:solidFill>
                  <a:srgbClr val="002060"/>
                </a:solidFill>
                <a:latin typeface="Monotype Corsiva" pitchFamily="66" charset="0"/>
              </a:rPr>
              <a:t>				 </a:t>
            </a:r>
            <a:r>
              <a:rPr lang="en-US" sz="4400" kern="1200" dirty="0" smtClean="0">
                <a:solidFill>
                  <a:srgbClr val="002060"/>
                </a:solidFill>
                <a:latin typeface="Monotype Corsiva" pitchFamily="66" charset="0"/>
              </a:rPr>
              <a:t>Perfect Graphs</a:t>
            </a:r>
            <a:endParaRPr lang="en-GB" sz="4800" kern="1200" dirty="0" smtClean="0">
              <a:solidFill>
                <a:srgbClr val="C00000"/>
              </a:solidFill>
              <a:latin typeface="Tahoma" pitchFamily="34" charset="0"/>
            </a:endParaRPr>
          </a:p>
          <a:p>
            <a:pPr eaLnBrk="1" hangingPunct="1">
              <a:buNone/>
            </a:pPr>
            <a:endParaRPr lang="en-GB" sz="4800" kern="1200" dirty="0" smtClean="0">
              <a:solidFill>
                <a:srgbClr val="C00000"/>
              </a:solidFill>
              <a:latin typeface="Tahoma" pitchFamily="34" charset="0"/>
            </a:endParaRPr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2390995" y="3636086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10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0DB2D08D-215C-4936-A661-3CD9FE57680A}" type="slidenum">
              <a:rPr lang="el-GR" altLang="el-GR" sz="1200" smtClean="0">
                <a:latin typeface="Cambria" pitchFamily="18" charset="0"/>
              </a:rPr>
              <a:pPr/>
              <a:t>43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17" name="Oval 9"/>
          <p:cNvSpPr>
            <a:spLocks noChangeArrowheads="1"/>
          </p:cNvSpPr>
          <p:nvPr/>
        </p:nvSpPr>
        <p:spPr bwMode="auto">
          <a:xfrm>
            <a:off x="1481750" y="2496978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Oval 9"/>
          <p:cNvSpPr>
            <a:spLocks noChangeArrowheads="1"/>
          </p:cNvSpPr>
          <p:nvPr/>
        </p:nvSpPr>
        <p:spPr bwMode="auto">
          <a:xfrm>
            <a:off x="3265315" y="5039814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Oval 9"/>
          <p:cNvSpPr>
            <a:spLocks noChangeArrowheads="1"/>
          </p:cNvSpPr>
          <p:nvPr/>
        </p:nvSpPr>
        <p:spPr bwMode="auto">
          <a:xfrm>
            <a:off x="2949631" y="5047696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1 - Τίτλος"/>
          <p:cNvSpPr txBox="1">
            <a:spLocks/>
          </p:cNvSpPr>
          <p:nvPr/>
        </p:nvSpPr>
        <p:spPr bwMode="auto">
          <a:xfrm>
            <a:off x="1383632" y="365792"/>
            <a:ext cx="7760368" cy="885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Algorithmic Graph Theory</a:t>
            </a:r>
            <a:endParaRPr kumimoji="0" lang="el-G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2 - Θέση περιεχομένου"/>
          <p:cNvSpPr>
            <a:spLocks noGrp="1"/>
          </p:cNvSpPr>
          <p:nvPr>
            <p:ph idx="1"/>
          </p:nvPr>
        </p:nvSpPr>
        <p:spPr>
          <a:xfrm>
            <a:off x="769938" y="1704975"/>
            <a:ext cx="8066087" cy="4741863"/>
          </a:xfrm>
        </p:spPr>
        <p:txBody>
          <a:bodyPr/>
          <a:lstStyle/>
          <a:p>
            <a:pPr eaLnBrk="1" hangingPunct="1"/>
            <a:r>
              <a:rPr lang="el-GR" dirty="0" smtClean="0">
                <a:solidFill>
                  <a:srgbClr val="00B050"/>
                </a:solidFill>
              </a:rPr>
              <a:t>χ</a:t>
            </a:r>
            <a:r>
              <a:rPr lang="en-US" dirty="0" smtClean="0">
                <a:solidFill>
                  <a:srgbClr val="00B050"/>
                </a:solidFill>
              </a:rPr>
              <a:t>-Perfect property </a:t>
            </a:r>
            <a:endParaRPr lang="el-GR" dirty="0" smtClean="0">
              <a:solidFill>
                <a:srgbClr val="00B05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l-GR" dirty="0" smtClean="0"/>
              <a:t>	</a:t>
            </a:r>
            <a:r>
              <a:rPr lang="en-US" sz="2800" dirty="0" smtClean="0"/>
              <a:t>For each induced </a:t>
            </a:r>
            <a:r>
              <a:rPr lang="en-US" sz="2800" dirty="0" err="1" smtClean="0"/>
              <a:t>subgraph</a:t>
            </a:r>
            <a:r>
              <a:rPr lang="en-US" sz="2800" dirty="0" smtClean="0"/>
              <a:t> G</a:t>
            </a:r>
            <a:r>
              <a:rPr lang="en-US" sz="2800" baseline="-25000" dirty="0" smtClean="0"/>
              <a:t>A </a:t>
            </a:r>
            <a:r>
              <a:rPr lang="en-US" sz="2800" dirty="0" smtClean="0"/>
              <a:t>of a graph G</a:t>
            </a: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600" dirty="0" smtClean="0"/>
              <a:t>                         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dirty="0" smtClean="0"/>
              <a:t>				</a:t>
            </a:r>
            <a:r>
              <a:rPr lang="el-GR" sz="3200" dirty="0" smtClean="0">
                <a:solidFill>
                  <a:srgbClr val="C00000"/>
                </a:solidFill>
              </a:rPr>
              <a:t>χ</a:t>
            </a:r>
            <a:r>
              <a:rPr lang="en-US" sz="3200" dirty="0" smtClean="0">
                <a:solidFill>
                  <a:srgbClr val="C00000"/>
                </a:solidFill>
              </a:rPr>
              <a:t>(G</a:t>
            </a:r>
            <a:r>
              <a:rPr lang="en-US" sz="3200" baseline="-25000" dirty="0" smtClean="0">
                <a:solidFill>
                  <a:srgbClr val="C00000"/>
                </a:solidFill>
              </a:rPr>
              <a:t>A</a:t>
            </a:r>
            <a:r>
              <a:rPr lang="en-US" sz="3200" dirty="0" smtClean="0">
                <a:solidFill>
                  <a:srgbClr val="C00000"/>
                </a:solidFill>
              </a:rPr>
              <a:t>)</a:t>
            </a:r>
            <a:r>
              <a:rPr lang="el-GR" sz="3200" dirty="0" smtClean="0">
                <a:solidFill>
                  <a:srgbClr val="C00000"/>
                </a:solidFill>
              </a:rPr>
              <a:t> </a:t>
            </a:r>
            <a:r>
              <a:rPr lang="en-US" sz="3200" dirty="0" smtClean="0">
                <a:solidFill>
                  <a:srgbClr val="C00000"/>
                </a:solidFill>
              </a:rPr>
              <a:t>=</a:t>
            </a:r>
            <a:r>
              <a:rPr lang="el-GR" sz="3200" dirty="0" smtClean="0">
                <a:solidFill>
                  <a:srgbClr val="C00000"/>
                </a:solidFill>
              </a:rPr>
              <a:t> ω</a:t>
            </a:r>
            <a:r>
              <a:rPr lang="en-US" sz="3200" dirty="0" smtClean="0">
                <a:solidFill>
                  <a:srgbClr val="C00000"/>
                </a:solidFill>
              </a:rPr>
              <a:t>(G</a:t>
            </a:r>
            <a:r>
              <a:rPr lang="en-US" sz="3200" baseline="-25000" dirty="0" smtClean="0">
                <a:solidFill>
                  <a:srgbClr val="C00000"/>
                </a:solidFill>
              </a:rPr>
              <a:t>A</a:t>
            </a:r>
            <a:r>
              <a:rPr lang="en-US" sz="3200" dirty="0" smtClean="0">
                <a:solidFill>
                  <a:srgbClr val="C00000"/>
                </a:solidFill>
              </a:rPr>
              <a:t>)</a:t>
            </a:r>
            <a:endParaRPr lang="el-GR" dirty="0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l-GR" dirty="0" smtClean="0">
                <a:solidFill>
                  <a:srgbClr val="00B050"/>
                </a:solidFill>
              </a:rPr>
              <a:t>α</a:t>
            </a:r>
            <a:r>
              <a:rPr lang="en-US" dirty="0" smtClean="0">
                <a:solidFill>
                  <a:srgbClr val="00B050"/>
                </a:solidFill>
              </a:rPr>
              <a:t>-Perfect property</a:t>
            </a:r>
            <a:endParaRPr lang="el-GR" dirty="0" smtClean="0">
              <a:solidFill>
                <a:srgbClr val="00B050"/>
              </a:solidFill>
            </a:endParaRPr>
          </a:p>
          <a:p>
            <a:pPr eaLnBrk="1" hangingPunct="1">
              <a:buNone/>
            </a:pPr>
            <a:r>
              <a:rPr lang="el-GR" dirty="0" smtClean="0">
                <a:solidFill>
                  <a:srgbClr val="FF0000"/>
                </a:solidFill>
              </a:rPr>
              <a:t>	</a:t>
            </a:r>
            <a:r>
              <a:rPr lang="en-US" dirty="0" smtClean="0"/>
              <a:t> For each induced </a:t>
            </a:r>
            <a:r>
              <a:rPr lang="en-US" dirty="0" err="1" smtClean="0"/>
              <a:t>subgraph</a:t>
            </a:r>
            <a:r>
              <a:rPr lang="en-US" dirty="0" smtClean="0"/>
              <a:t> G</a:t>
            </a:r>
            <a:r>
              <a:rPr lang="en-US" baseline="-25000" dirty="0" smtClean="0"/>
              <a:t>A </a:t>
            </a:r>
            <a:r>
              <a:rPr lang="en-US" dirty="0" smtClean="0"/>
              <a:t>of a graph G</a:t>
            </a:r>
          </a:p>
          <a:p>
            <a:pPr eaLnBrk="1" hangingPunct="1">
              <a:buNone/>
            </a:pPr>
            <a:endParaRPr lang="en-US" sz="12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			</a:t>
            </a:r>
            <a:r>
              <a:rPr lang="el-GR" dirty="0" smtClean="0">
                <a:solidFill>
                  <a:srgbClr val="C00000"/>
                </a:solidFill>
              </a:rPr>
              <a:t>α</a:t>
            </a:r>
            <a:r>
              <a:rPr lang="en-US" dirty="0" smtClean="0">
                <a:solidFill>
                  <a:srgbClr val="C00000"/>
                </a:solidFill>
              </a:rPr>
              <a:t>(G</a:t>
            </a:r>
            <a:r>
              <a:rPr lang="en-US" baseline="-25000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l-GR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=</a:t>
            </a:r>
            <a:r>
              <a:rPr lang="el-GR" dirty="0" smtClean="0">
                <a:solidFill>
                  <a:srgbClr val="C00000"/>
                </a:solidFill>
              </a:rPr>
              <a:t> κ</a:t>
            </a:r>
            <a:r>
              <a:rPr lang="en-US" dirty="0" smtClean="0">
                <a:solidFill>
                  <a:srgbClr val="C00000"/>
                </a:solidFill>
              </a:rPr>
              <a:t>(G</a:t>
            </a:r>
            <a:r>
              <a:rPr lang="en-US" baseline="-25000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l-GR" dirty="0" smtClean="0"/>
          </a:p>
        </p:txBody>
      </p:sp>
      <p:sp>
        <p:nvSpPr>
          <p:cNvPr id="9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Perfect Graphs -</a:t>
            </a:r>
            <a:r>
              <a:rPr lang="el-GR" sz="3200" b="1" kern="1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Properties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pic>
        <p:nvPicPr>
          <p:cNvPr id="5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44</a:t>
            </a:fld>
            <a:endParaRPr lang="el-GR" altLang="el-GR" sz="120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55650" y="1728788"/>
            <a:ext cx="7772400" cy="231382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Let G</a:t>
            </a:r>
            <a:r>
              <a:rPr lang="el-GR" sz="2800" dirty="0" smtClean="0"/>
              <a:t> </a:t>
            </a:r>
            <a:r>
              <a:rPr lang="en-US" sz="2800" dirty="0" smtClean="0"/>
              <a:t>=</a:t>
            </a:r>
            <a:r>
              <a:rPr lang="el-GR" sz="2800" dirty="0" smtClean="0"/>
              <a:t> </a:t>
            </a:r>
            <a:r>
              <a:rPr lang="en-US" sz="2800" dirty="0" smtClean="0"/>
              <a:t>(V,</a:t>
            </a:r>
            <a:r>
              <a:rPr lang="el-GR" sz="2800" dirty="0" smtClean="0"/>
              <a:t> </a:t>
            </a:r>
            <a:r>
              <a:rPr lang="en-US" sz="2800" dirty="0" smtClean="0"/>
              <a:t>E)  be an undirected graph:</a:t>
            </a:r>
            <a:br>
              <a:rPr lang="en-US" sz="2800" dirty="0" smtClean="0"/>
            </a:br>
            <a:endParaRPr lang="el-GR" sz="1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 (P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   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ω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(G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=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χ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(G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l-GR" b="1" dirty="0" smtClean="0">
              <a:solidFill>
                <a:srgbClr val="00206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 (P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   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α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(G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=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κ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(G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i="1" dirty="0" smtClean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4340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Perfect Graphs -</a:t>
            </a:r>
            <a:r>
              <a:rPr lang="el-GR" sz="3200" b="1" kern="1200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Definition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pic>
        <p:nvPicPr>
          <p:cNvPr id="5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45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7" name="2 - Θέση περιεχομένου"/>
          <p:cNvSpPr txBox="1">
            <a:spLocks/>
          </p:cNvSpPr>
          <p:nvPr/>
        </p:nvSpPr>
        <p:spPr bwMode="auto">
          <a:xfrm>
            <a:off x="5358756" y="2553173"/>
            <a:ext cx="2979128" cy="1277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for all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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</a:t>
            </a:r>
            <a:endParaRPr lang="en-US" sz="3200" b="1" kern="0" dirty="0" smtClean="0">
              <a:solidFill>
                <a:srgbClr val="002060"/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for all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l-G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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2 - Θέση περιεχομένου"/>
          <p:cNvSpPr txBox="1">
            <a:spLocks/>
          </p:cNvSpPr>
          <p:nvPr/>
        </p:nvSpPr>
        <p:spPr bwMode="auto">
          <a:xfrm>
            <a:off x="1263315" y="5093638"/>
            <a:ext cx="6617368" cy="1234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tabLst/>
              <a:defRPr/>
            </a:pPr>
            <a:r>
              <a:rPr kumimoji="0" lang="en-US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G </a:t>
            </a:r>
            <a:r>
              <a:rPr kumimoji="0" lang="en-US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is called… </a:t>
            </a:r>
            <a:endParaRPr kumimoji="0" lang="en-US" sz="3600" b="1" i="1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			  Perfect Graph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2 - Θέση περιεχομένου"/>
          <p:cNvSpPr txBox="1">
            <a:spLocks/>
          </p:cNvSpPr>
          <p:nvPr/>
        </p:nvSpPr>
        <p:spPr bwMode="auto">
          <a:xfrm>
            <a:off x="691464" y="4116104"/>
            <a:ext cx="8452536" cy="840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l-GR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each induced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subgraph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</a:t>
            </a:r>
            <a:r>
              <a:rPr kumimoji="0" lang="en-US" sz="2800" b="1" i="0" u="none" strike="noStrike" kern="0" cap="none" spc="0" normalizeH="0" baseline="-25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a graph G !!!</a:t>
            </a:r>
            <a:endParaRPr kumimoji="0" lang="el-GR" sz="32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55650" y="1728788"/>
            <a:ext cx="7772400" cy="4419349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err="1" smtClean="0"/>
              <a:t>Lovasz</a:t>
            </a:r>
            <a:r>
              <a:rPr lang="en-US" sz="2800" dirty="0" smtClean="0"/>
              <a:t> (1972):</a:t>
            </a:r>
          </a:p>
          <a:p>
            <a:pPr eaLnBrk="1" hangingPunct="1">
              <a:buNone/>
              <a:defRPr/>
            </a:pPr>
            <a:r>
              <a:rPr lang="en-US" sz="2800" dirty="0" smtClean="0"/>
              <a:t>	For an undirected graph G</a:t>
            </a:r>
            <a:r>
              <a:rPr lang="el-GR" sz="2800" dirty="0" smtClean="0"/>
              <a:t> </a:t>
            </a:r>
            <a:r>
              <a:rPr lang="en-US" sz="2800" dirty="0" smtClean="0"/>
              <a:t>=</a:t>
            </a:r>
            <a:r>
              <a:rPr lang="el-GR" sz="2800" dirty="0" smtClean="0"/>
              <a:t> </a:t>
            </a:r>
            <a:r>
              <a:rPr lang="en-US" sz="2800" dirty="0" smtClean="0"/>
              <a:t>(V,</a:t>
            </a:r>
            <a:r>
              <a:rPr lang="el-GR" sz="2800" dirty="0" smtClean="0"/>
              <a:t> </a:t>
            </a:r>
            <a:r>
              <a:rPr lang="en-US" sz="2800" dirty="0" smtClean="0"/>
              <a:t>E), the following statements are equivalent:</a:t>
            </a:r>
            <a:br>
              <a:rPr lang="en-US" sz="2800" dirty="0" smtClean="0"/>
            </a:br>
            <a:endParaRPr lang="el-GR" sz="1400" dirty="0" smtClean="0"/>
          </a:p>
          <a:p>
            <a:pPr lvl="0" eaLnBrk="1" hangingPunct="1">
              <a:buNone/>
              <a:defRPr/>
            </a:pP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 (P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   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ω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(G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=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χ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(G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b="1" dirty="0" smtClean="0">
                <a:solidFill>
                  <a:srgbClr val="C00000"/>
                </a:solidFill>
                <a:sym typeface="Symbol"/>
              </a:rPr>
              <a:t>for all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A </a:t>
            </a:r>
            <a:r>
              <a:rPr lang="en-US" b="1" dirty="0" smtClean="0">
                <a:solidFill>
                  <a:srgbClr val="002060"/>
                </a:solidFill>
                <a:sym typeface="Symbol"/>
              </a:rPr>
              <a:t></a:t>
            </a:r>
            <a:r>
              <a:rPr lang="en-US" b="1" dirty="0" smtClean="0">
                <a:solidFill>
                  <a:srgbClr val="002060"/>
                </a:solidFill>
              </a:rPr>
              <a:t> V</a:t>
            </a:r>
          </a:p>
          <a:p>
            <a:pPr eaLnBrk="1" hangingPunct="1">
              <a:buNone/>
              <a:defRPr/>
            </a:pP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1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 (P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   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α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(G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=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κ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(G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b="1" dirty="0" smtClean="0">
                <a:solidFill>
                  <a:srgbClr val="C00000"/>
                </a:solidFill>
                <a:sym typeface="Symbol"/>
              </a:rPr>
              <a:t>for all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A </a:t>
            </a:r>
            <a:r>
              <a:rPr lang="en-US" b="1" dirty="0" smtClean="0">
                <a:solidFill>
                  <a:srgbClr val="002060"/>
                </a:solidFill>
                <a:sym typeface="Symbol"/>
              </a:rPr>
              <a:t></a:t>
            </a:r>
            <a:r>
              <a:rPr lang="en-US" b="1" dirty="0" smtClean="0">
                <a:solidFill>
                  <a:srgbClr val="002060"/>
                </a:solidFill>
              </a:rPr>
              <a:t> V </a:t>
            </a:r>
          </a:p>
          <a:p>
            <a:pPr eaLnBrk="1" hangingPunct="1">
              <a:buNone/>
              <a:defRPr/>
            </a:pPr>
            <a:r>
              <a:rPr lang="en-US" sz="1600" b="1" dirty="0" smtClean="0">
                <a:solidFill>
                  <a:srgbClr val="002060"/>
                </a:solidFill>
              </a:rPr>
              <a:t>		</a:t>
            </a:r>
          </a:p>
          <a:p>
            <a:pPr eaLnBrk="1" hangingPunct="1">
              <a:buNone/>
              <a:defRPr/>
            </a:pPr>
            <a:r>
              <a:rPr lang="en-US" sz="100" b="1" dirty="0" smtClean="0">
                <a:solidFill>
                  <a:srgbClr val="002060"/>
                </a:solidFill>
              </a:rPr>
              <a:t>		</a:t>
            </a:r>
          </a:p>
          <a:p>
            <a:pPr eaLnBrk="1" hangingPunct="1">
              <a:buNone/>
              <a:defRPr/>
            </a:pPr>
            <a:r>
              <a:rPr lang="en-US" sz="1600" b="1" dirty="0" smtClean="0">
                <a:solidFill>
                  <a:srgbClr val="002060"/>
                </a:solidFill>
              </a:rPr>
              <a:t>        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(P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   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ω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(G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α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(G</a:t>
            </a:r>
            <a:r>
              <a:rPr lang="en-US" baseline="-25000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 |Α|	</a:t>
            </a:r>
            <a:r>
              <a:rPr lang="en-US" b="1" dirty="0" smtClean="0">
                <a:solidFill>
                  <a:srgbClr val="C00000"/>
                </a:solidFill>
                <a:sym typeface="Symbol"/>
              </a:rPr>
              <a:t>for all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002060"/>
                </a:solidFill>
              </a:rPr>
              <a:t>A </a:t>
            </a:r>
            <a:r>
              <a:rPr lang="en-US" b="1" dirty="0" smtClean="0">
                <a:solidFill>
                  <a:srgbClr val="002060"/>
                </a:solidFill>
                <a:sym typeface="Symbol"/>
              </a:rPr>
              <a:t></a:t>
            </a:r>
            <a:r>
              <a:rPr lang="en-US" b="1" dirty="0" smtClean="0">
                <a:solidFill>
                  <a:srgbClr val="002060"/>
                </a:solidFill>
              </a:rPr>
              <a:t> V 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l-GR" i="1" dirty="0" smtClean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4340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The Perfect Graph Theorem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pic>
        <p:nvPicPr>
          <p:cNvPr id="5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46</a:t>
            </a:fld>
            <a:endParaRPr lang="el-GR" altLang="el-GR" sz="120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55650" y="1728788"/>
            <a:ext cx="8388350" cy="4419349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Claude Berge (1960):</a:t>
            </a:r>
          </a:p>
          <a:p>
            <a:pPr eaLnBrk="1" hangingPunct="1">
              <a:buNone/>
              <a:defRPr/>
            </a:pPr>
            <a:r>
              <a:rPr lang="en-US" sz="2800" dirty="0" smtClean="0"/>
              <a:t>	</a:t>
            </a:r>
          </a:p>
          <a:p>
            <a:pPr eaLnBrk="1" hangingPunct="1">
              <a:buNone/>
              <a:defRPr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C00000"/>
                </a:solidFill>
              </a:rPr>
              <a:t>SPGC1</a:t>
            </a:r>
            <a:r>
              <a:rPr lang="en-US" sz="2800" dirty="0" smtClean="0"/>
              <a:t>:	An undirected graph G</a:t>
            </a:r>
            <a:r>
              <a:rPr lang="el-GR" sz="2800" dirty="0" smtClean="0"/>
              <a:t> </a:t>
            </a:r>
            <a:r>
              <a:rPr lang="en-US" sz="2800" dirty="0" smtClean="0"/>
              <a:t>is </a:t>
            </a:r>
            <a:r>
              <a:rPr lang="en-US" sz="2800" b="1" dirty="0" smtClean="0"/>
              <a:t>Perfect</a:t>
            </a:r>
            <a:r>
              <a:rPr lang="en-US" sz="2800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    		contains no induced </a:t>
            </a:r>
            <a:r>
              <a:rPr lang="en-US" sz="2800" dirty="0" err="1" smtClean="0"/>
              <a:t>subgraph</a:t>
            </a:r>
            <a:r>
              <a:rPr lang="en-US" sz="2800" dirty="0" smtClean="0"/>
              <a:t> isomorphic to 		</a:t>
            </a:r>
            <a:r>
              <a:rPr lang="en-US" sz="2800" dirty="0" smtClean="0">
                <a:solidFill>
                  <a:srgbClr val="0070C0"/>
                </a:solidFill>
              </a:rPr>
              <a:t>C</a:t>
            </a:r>
            <a:r>
              <a:rPr lang="en-US" sz="2800" baseline="-25000" dirty="0" smtClean="0">
                <a:solidFill>
                  <a:srgbClr val="0070C0"/>
                </a:solidFill>
              </a:rPr>
              <a:t>2k+1</a:t>
            </a:r>
            <a:r>
              <a:rPr lang="en-US" sz="2800" dirty="0" smtClean="0"/>
              <a:t> or </a:t>
            </a:r>
            <a:r>
              <a:rPr lang="en-US" sz="2800" dirty="0" smtClean="0">
                <a:solidFill>
                  <a:srgbClr val="0070C0"/>
                </a:solidFill>
              </a:rPr>
              <a:t>co-C</a:t>
            </a:r>
            <a:r>
              <a:rPr lang="en-US" sz="2800" baseline="-25000" dirty="0" smtClean="0">
                <a:solidFill>
                  <a:srgbClr val="0070C0"/>
                </a:solidFill>
              </a:rPr>
              <a:t>2k+1</a:t>
            </a:r>
            <a:r>
              <a:rPr lang="en-US" sz="2800" dirty="0" smtClean="0"/>
              <a:t> (for k </a:t>
            </a:r>
            <a:r>
              <a:rPr lang="el-GR" sz="2800" dirty="0" smtClean="0">
                <a:sym typeface="Symbol"/>
              </a:rPr>
              <a:t></a:t>
            </a:r>
            <a:r>
              <a:rPr lang="el-GR" sz="2800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2800" dirty="0" smtClean="0"/>
              <a:t>2).</a:t>
            </a:r>
          </a:p>
          <a:p>
            <a:pPr eaLnBrk="1" hangingPunct="1">
              <a:buNone/>
              <a:defRPr/>
            </a:pPr>
            <a:endParaRPr lang="en-US" sz="2800" dirty="0" smtClean="0"/>
          </a:p>
          <a:p>
            <a:pPr eaLnBrk="1" hangingPunct="1">
              <a:buNone/>
              <a:defRPr/>
            </a:pPr>
            <a:r>
              <a:rPr lang="en-US" sz="2800" dirty="0" smtClean="0">
                <a:solidFill>
                  <a:srgbClr val="C00000"/>
                </a:solidFill>
              </a:rPr>
              <a:t>	SPGC2</a:t>
            </a:r>
            <a:r>
              <a:rPr lang="en-US" sz="2800" dirty="0" smtClean="0"/>
              <a:t>:	An undirected graph G</a:t>
            </a:r>
            <a:r>
              <a:rPr lang="el-GR" sz="2800" dirty="0" smtClean="0"/>
              <a:t> </a:t>
            </a:r>
            <a:r>
              <a:rPr lang="en-US" sz="2800" dirty="0" smtClean="0"/>
              <a:t>is </a:t>
            </a:r>
            <a:r>
              <a:rPr lang="en-US" sz="2800" b="1" dirty="0" smtClean="0"/>
              <a:t>Perfect</a:t>
            </a:r>
            <a:r>
              <a:rPr lang="en-US" sz="2800" dirty="0" smtClean="0"/>
              <a:t> </a:t>
            </a:r>
            <a:r>
              <a:rPr lang="en-US" sz="2800" dirty="0" err="1" smtClean="0"/>
              <a:t>iff</a:t>
            </a:r>
            <a:r>
              <a:rPr lang="en-US" sz="2800" dirty="0" smtClean="0"/>
              <a:t> 			in G and in co-G </a:t>
            </a:r>
            <a:r>
              <a:rPr lang="en-US" sz="2800" dirty="0" smtClean="0">
                <a:solidFill>
                  <a:srgbClr val="0070C0"/>
                </a:solidFill>
              </a:rPr>
              <a:t>every odd cycle of length 		</a:t>
            </a:r>
            <a:r>
              <a:rPr lang="en-US" sz="2800" i="1" dirty="0" smtClean="0">
                <a:solidFill>
                  <a:srgbClr val="0070C0"/>
                </a:solidFill>
              </a:rPr>
              <a:t>l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l-GR" sz="2800" dirty="0" smtClean="0">
                <a:solidFill>
                  <a:srgbClr val="0070C0"/>
                </a:solidFill>
                <a:sym typeface="Symbol"/>
              </a:rPr>
              <a:t> </a:t>
            </a:r>
            <a:r>
              <a:rPr lang="en-US" sz="2800" dirty="0" smtClean="0">
                <a:solidFill>
                  <a:srgbClr val="0070C0"/>
                </a:solidFill>
              </a:rPr>
              <a:t>5 has a chord</a:t>
            </a:r>
            <a:r>
              <a:rPr lang="en-US" sz="2800" dirty="0" smtClean="0"/>
              <a:t>.</a:t>
            </a:r>
          </a:p>
          <a:p>
            <a:pPr eaLnBrk="1" hangingPunct="1">
              <a:buNone/>
              <a:defRPr/>
            </a:pPr>
            <a:endParaRPr lang="en-US" sz="2800" dirty="0" smtClean="0"/>
          </a:p>
          <a:p>
            <a:pPr eaLnBrk="1" hangingPunct="1">
              <a:buNone/>
              <a:defRPr/>
            </a:pPr>
            <a:endParaRPr lang="en-US" sz="2800" dirty="0" smtClean="0"/>
          </a:p>
        </p:txBody>
      </p:sp>
      <p:sp>
        <p:nvSpPr>
          <p:cNvPr id="14340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The Strong Perfect Graph Conjecture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pic>
        <p:nvPicPr>
          <p:cNvPr id="5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47</a:t>
            </a:fld>
            <a:endParaRPr lang="el-GR" altLang="el-GR" sz="120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55650" y="1728788"/>
            <a:ext cx="8388349" cy="4419349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Maria </a:t>
            </a:r>
            <a:r>
              <a:rPr lang="en-US" sz="2800" dirty="0" err="1" smtClean="0"/>
              <a:t>Chudnovsky</a:t>
            </a:r>
            <a:r>
              <a:rPr lang="en-US" sz="2800" dirty="0" smtClean="0"/>
              <a:t>, Neil Robertson, Paul Seymour, Robin Thomas (2002):</a:t>
            </a:r>
          </a:p>
          <a:p>
            <a:pPr eaLnBrk="1" hangingPunct="1">
              <a:buNone/>
              <a:defRPr/>
            </a:pPr>
            <a:r>
              <a:rPr lang="en-US" sz="1400" dirty="0" smtClean="0"/>
              <a:t>	</a:t>
            </a:r>
            <a:endParaRPr lang="en-US" sz="1050" dirty="0" smtClean="0"/>
          </a:p>
          <a:p>
            <a:pPr eaLnBrk="1" hangingPunct="1">
              <a:buNone/>
              <a:defRPr/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C00000"/>
                </a:solidFill>
              </a:rPr>
              <a:t>SPGT</a:t>
            </a:r>
            <a:r>
              <a:rPr lang="en-US" sz="2800" dirty="0" smtClean="0"/>
              <a:t>:	G</a:t>
            </a:r>
            <a:r>
              <a:rPr lang="el-GR" sz="2800" dirty="0" smtClean="0"/>
              <a:t> </a:t>
            </a:r>
            <a:r>
              <a:rPr lang="en-US" sz="2800" dirty="0" smtClean="0"/>
              <a:t>is Perfect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it contains </a:t>
            </a:r>
          </a:p>
          <a:p>
            <a:pPr eaLnBrk="1" hangingPunct="1">
              <a:buNone/>
              <a:defRPr/>
            </a:pPr>
            <a:r>
              <a:rPr lang="en-US" sz="2800" dirty="0" smtClean="0"/>
              <a:t>			</a:t>
            </a:r>
            <a:r>
              <a:rPr lang="en-US" sz="2800" dirty="0" smtClean="0">
                <a:solidFill>
                  <a:srgbClr val="0070C0"/>
                </a:solidFill>
              </a:rPr>
              <a:t>neither odd holes nor odd </a:t>
            </a:r>
            <a:r>
              <a:rPr lang="en-US" sz="2800" dirty="0" err="1" smtClean="0">
                <a:solidFill>
                  <a:srgbClr val="0070C0"/>
                </a:solidFill>
              </a:rPr>
              <a:t>antiholes</a:t>
            </a:r>
            <a:r>
              <a:rPr lang="en-US" sz="2800" dirty="0" smtClean="0"/>
              <a:t>.</a:t>
            </a:r>
          </a:p>
          <a:p>
            <a:pPr eaLnBrk="1" hangingPunct="1">
              <a:buNone/>
              <a:defRPr/>
            </a:pPr>
            <a:endParaRPr lang="en-US" sz="1050" dirty="0" smtClean="0"/>
          </a:p>
          <a:p>
            <a:pPr eaLnBrk="1" hangingPunct="1">
              <a:buNone/>
              <a:defRPr/>
            </a:pPr>
            <a:r>
              <a:rPr lang="en-US" sz="2800" dirty="0" smtClean="0"/>
              <a:t>	</a:t>
            </a:r>
            <a:r>
              <a:rPr lang="en-US" sz="2000" dirty="0" smtClean="0"/>
              <a:t>The </a:t>
            </a:r>
            <a:r>
              <a:rPr lang="en-US" sz="2000" b="1" dirty="0" smtClean="0"/>
              <a:t>strong perfect graph theorem</a:t>
            </a:r>
            <a:r>
              <a:rPr lang="en-US" sz="2000" dirty="0" smtClean="0"/>
              <a:t> is a </a:t>
            </a:r>
            <a:r>
              <a:rPr lang="en-US" sz="2000" dirty="0" smtClean="0">
                <a:solidFill>
                  <a:srgbClr val="C00000"/>
                </a:solidFill>
              </a:rPr>
              <a:t>forbidden graph characterization    </a:t>
            </a:r>
            <a:r>
              <a:rPr lang="en-US" sz="2000" dirty="0" smtClean="0"/>
              <a:t>of the </a:t>
            </a:r>
            <a:r>
              <a:rPr lang="en-US" sz="2000" dirty="0" smtClean="0">
                <a:solidFill>
                  <a:srgbClr val="C00000"/>
                </a:solidFill>
              </a:rPr>
              <a:t>perfect graphs </a:t>
            </a:r>
            <a:r>
              <a:rPr lang="en-US" sz="2000" dirty="0" smtClean="0"/>
              <a:t>as being exactly the graphs that have neither odd holes (odd-length induced cycles) nor odd </a:t>
            </a:r>
            <a:r>
              <a:rPr lang="en-US" sz="2000" dirty="0" err="1" smtClean="0"/>
              <a:t>antiholes</a:t>
            </a:r>
            <a:r>
              <a:rPr lang="en-US" sz="2000" dirty="0" smtClean="0"/>
              <a:t> (complements of odd holes).</a:t>
            </a:r>
          </a:p>
          <a:p>
            <a:pPr eaLnBrk="1" hangingPunct="1">
              <a:buNone/>
              <a:defRPr/>
            </a:pPr>
            <a:endParaRPr lang="en-US" sz="2000" dirty="0" smtClean="0">
              <a:solidFill>
                <a:srgbClr val="C00000"/>
              </a:solidFill>
            </a:endParaRPr>
          </a:p>
          <a:p>
            <a:pPr eaLnBrk="1" hangingPunct="1">
              <a:buNone/>
              <a:defRPr/>
            </a:pPr>
            <a:r>
              <a:rPr lang="en-US" sz="2000" dirty="0" smtClean="0">
                <a:solidFill>
                  <a:srgbClr val="C00000"/>
                </a:solidFill>
              </a:rPr>
              <a:t>	Classroom Project</a:t>
            </a:r>
            <a:endParaRPr lang="en-US" sz="2400" dirty="0" smtClean="0">
              <a:solidFill>
                <a:srgbClr val="C00000"/>
              </a:solidFill>
            </a:endParaRPr>
          </a:p>
          <a:p>
            <a:pPr eaLnBrk="1" hangingPunct="1">
              <a:buNone/>
              <a:defRPr/>
            </a:pPr>
            <a:endParaRPr lang="en-US" sz="2800" dirty="0" smtClean="0"/>
          </a:p>
          <a:p>
            <a:pPr eaLnBrk="1" hangingPunct="1">
              <a:buNone/>
              <a:defRPr/>
            </a:pPr>
            <a:endParaRPr lang="en-US" sz="2800" dirty="0" smtClean="0"/>
          </a:p>
        </p:txBody>
      </p:sp>
      <p:pic>
        <p:nvPicPr>
          <p:cNvPr id="5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48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8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The Strong Perfect Graph Conjecture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774700" y="2547938"/>
            <a:ext cx="228600" cy="1254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781050" y="3236913"/>
            <a:ext cx="228600" cy="1254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781050" y="3930650"/>
            <a:ext cx="228600" cy="1254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785813" y="4713288"/>
            <a:ext cx="228600" cy="1254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pic>
        <p:nvPicPr>
          <p:cNvPr id="7176" name="Picture 21" descr="C:\Documents and Settings\user\Desktop\eikones\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9425" y="1792288"/>
            <a:ext cx="5638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 bwMode="auto">
          <a:xfrm>
            <a:off x="801688" y="5443538"/>
            <a:ext cx="228600" cy="1254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806450" y="6153150"/>
            <a:ext cx="228600" cy="1254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790575" y="1901825"/>
            <a:ext cx="228600" cy="1254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1383632" y="373488"/>
            <a:ext cx="7760368" cy="865766"/>
          </a:xfrm>
          <a:prstGeom prst="rect">
            <a:avLst/>
          </a:prstGeom>
        </p:spPr>
        <p:txBody>
          <a:bodyPr anchor="ctr"/>
          <a:lstStyle/>
          <a:p>
            <a:pPr algn="l"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Cambria" pitchFamily="18" charset="0"/>
                <a:ea typeface="+mj-ea"/>
                <a:cs typeface="+mj-cs"/>
              </a:rPr>
              <a:t>Classes of Perfect Graphs</a:t>
            </a:r>
            <a:endParaRPr lang="en-GB" sz="3200" dirty="0">
              <a:solidFill>
                <a:srgbClr val="002060"/>
              </a:solidFill>
              <a:latin typeface="Cambria" pitchFamily="18" charset="0"/>
              <a:ea typeface="+mj-ea"/>
              <a:cs typeface="+mj-cs"/>
            </a:endParaRPr>
          </a:p>
        </p:txBody>
      </p:sp>
      <p:pic>
        <p:nvPicPr>
          <p:cNvPr id="17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49</a:t>
            </a:fld>
            <a:endParaRPr lang="el-GR" altLang="el-GR" sz="1200" smtClean="0">
              <a:latin typeface="Cambria" pitchFamily="18" charset="0"/>
            </a:endParaRPr>
          </a:p>
        </p:txBody>
      </p:sp>
      <p:pic>
        <p:nvPicPr>
          <p:cNvPr id="19" name="4 - Θέση περιεχομένου" descr="20121016105457512_0001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rcRect l="12918" t="13498" r="14764" b="7787"/>
          <a:stretch>
            <a:fillRect/>
          </a:stretch>
        </p:blipFill>
        <p:spPr>
          <a:xfrm>
            <a:off x="5765298" y="4290177"/>
            <a:ext cx="3199523" cy="2170781"/>
          </a:xfrm>
        </p:spPr>
      </p:pic>
      <p:sp>
        <p:nvSpPr>
          <p:cNvPr id="20" name="Cloud Callout 19"/>
          <p:cNvSpPr/>
          <p:nvPr/>
        </p:nvSpPr>
        <p:spPr bwMode="auto">
          <a:xfrm>
            <a:off x="5522490" y="4078707"/>
            <a:ext cx="3489158" cy="2610852"/>
          </a:xfrm>
          <a:prstGeom prst="cloudCallout">
            <a:avLst>
              <a:gd name="adj1" fmla="val -61519"/>
              <a:gd name="adj2" fmla="val -27613"/>
            </a:avLst>
          </a:prstGeom>
          <a:noFill/>
          <a:ln w="9525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583021" y="1728788"/>
            <a:ext cx="7772400" cy="45037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009900"/>
                </a:solidFill>
              </a:rPr>
              <a:t>Graph G = (V, E)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B</a:t>
            </a:r>
            <a:endParaRPr lang="en-US" sz="4000" dirty="0" smtClean="0">
              <a:solidFill>
                <a:schemeClr val="bg1">
                  <a:lumMod val="95000"/>
                </a:schemeClr>
              </a:solidFill>
            </a:endParaRPr>
          </a:p>
          <a:p>
            <a:pPr eaLnBrk="1" hangingPunct="1">
              <a:defRPr/>
            </a:pPr>
            <a:endParaRPr lang="en-US" sz="4000" dirty="0" smtClean="0">
              <a:solidFill>
                <a:srgbClr val="0099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rgbClr val="009900"/>
              </a:solidFill>
            </a:endParaRPr>
          </a:p>
          <a:p>
            <a:pPr eaLnBrk="1" hangingPunct="1">
              <a:defRPr/>
            </a:pPr>
            <a:endParaRPr lang="en-US" dirty="0" smtClean="0">
              <a:solidFill>
                <a:srgbClr val="009900"/>
              </a:solidFill>
            </a:endParaRPr>
          </a:p>
          <a:p>
            <a:pPr eaLnBrk="1" hangingPunct="1">
              <a:defRPr/>
            </a:pPr>
            <a:endParaRPr lang="el-GR" dirty="0" smtClean="0">
              <a:solidFill>
                <a:srgbClr val="009900"/>
              </a:solidFill>
            </a:endParaRPr>
          </a:p>
        </p:txBody>
      </p:sp>
      <p:pic>
        <p:nvPicPr>
          <p:cNvPr id="8197" name="10 - Εικόνα" descr="1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1933" y="2838450"/>
            <a:ext cx="6148387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5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67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Graph Theoretic 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Foundations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1022687" y="2562725"/>
            <a:ext cx="7255042" cy="1684421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68" name="Rectangle 3"/>
          <p:cNvSpPr txBox="1">
            <a:spLocks noChangeArrowheads="1"/>
          </p:cNvSpPr>
          <p:nvPr/>
        </p:nvSpPr>
        <p:spPr bwMode="auto">
          <a:xfrm>
            <a:off x="1311222" y="4549397"/>
            <a:ext cx="6530521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sz="3600" b="1" i="1" dirty="0" err="1">
                <a:solidFill>
                  <a:srgbClr val="C00000"/>
                </a:solidFill>
                <a:latin typeface="+mn-lt"/>
              </a:rPr>
              <a:t>C</a:t>
            </a:r>
            <a:r>
              <a:rPr lang="en-US" sz="3200" b="1" i="1" baseline="-25000" dirty="0" err="1">
                <a:solidFill>
                  <a:srgbClr val="C00000"/>
                </a:solidFill>
                <a:latin typeface="+mn-lt"/>
              </a:rPr>
              <a:t>n</a:t>
            </a:r>
            <a:r>
              <a:rPr lang="en-US" sz="3200" i="1" baseline="-25000" dirty="0">
                <a:latin typeface="+mn-lt"/>
              </a:rPr>
              <a:t>	</a:t>
            </a:r>
            <a:r>
              <a:rPr lang="el-GR" sz="2800" dirty="0">
                <a:latin typeface="+mn-lt"/>
              </a:rPr>
              <a:t>Άχορδος κύκλος με </a:t>
            </a:r>
            <a:r>
              <a:rPr lang="en-US" sz="2800" i="1" dirty="0">
                <a:latin typeface="+mn-lt"/>
              </a:rPr>
              <a:t>n</a:t>
            </a:r>
            <a:r>
              <a:rPr lang="el-GR" sz="2800" dirty="0">
                <a:latin typeface="+mn-lt"/>
              </a:rPr>
              <a:t> κόμβους</a:t>
            </a:r>
            <a:r>
              <a:rPr lang="en-US" sz="2800" baseline="-25000" dirty="0">
                <a:latin typeface="+mn-lt"/>
              </a:rPr>
              <a:t> </a:t>
            </a:r>
            <a:endParaRPr lang="en-US" sz="3200" baseline="-25000" dirty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sz="3200" b="1" i="1" dirty="0" err="1">
                <a:solidFill>
                  <a:srgbClr val="C00000"/>
                </a:solidFill>
                <a:latin typeface="+mn-lt"/>
              </a:rPr>
              <a:t>K</a:t>
            </a:r>
            <a:r>
              <a:rPr lang="en-US" sz="2800" b="1" i="1" baseline="-25000" dirty="0" err="1">
                <a:solidFill>
                  <a:srgbClr val="C00000"/>
                </a:solidFill>
                <a:latin typeface="+mn-lt"/>
              </a:rPr>
              <a:t>n</a:t>
            </a:r>
            <a:r>
              <a:rPr lang="en-US" sz="2800" i="1" baseline="-25000" dirty="0">
                <a:solidFill>
                  <a:srgbClr val="C00000"/>
                </a:solidFill>
                <a:latin typeface="+mn-lt"/>
              </a:rPr>
              <a:t> </a:t>
            </a:r>
            <a:r>
              <a:rPr lang="el-GR" sz="2800" i="1" baseline="-25000" dirty="0">
                <a:latin typeface="+mn-lt"/>
              </a:rPr>
              <a:t>	</a:t>
            </a:r>
            <a:r>
              <a:rPr lang="el-GR" sz="2800" dirty="0">
                <a:latin typeface="+mn-lt"/>
              </a:rPr>
              <a:t>Πλήρες γράφημα με </a:t>
            </a:r>
            <a:r>
              <a:rPr lang="en-US" sz="2800" i="1" dirty="0">
                <a:latin typeface="+mn-lt"/>
              </a:rPr>
              <a:t>n</a:t>
            </a:r>
            <a:r>
              <a:rPr lang="el-GR" sz="2800" dirty="0">
                <a:latin typeface="+mn-lt"/>
              </a:rPr>
              <a:t> κόμβους</a:t>
            </a:r>
            <a:r>
              <a:rPr lang="en-US" sz="2800" dirty="0">
                <a:latin typeface="+mn-lt"/>
              </a:rPr>
              <a:t> </a:t>
            </a:r>
            <a:endParaRPr lang="en-US" sz="3200" dirty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sz="3200" b="1" i="1" dirty="0" err="1">
                <a:solidFill>
                  <a:srgbClr val="C00000"/>
                </a:solidFill>
                <a:latin typeface="+mn-lt"/>
              </a:rPr>
              <a:t>P</a:t>
            </a:r>
            <a:r>
              <a:rPr lang="en-US" sz="2800" b="1" i="1" baseline="-25000" dirty="0" err="1">
                <a:solidFill>
                  <a:srgbClr val="C00000"/>
                </a:solidFill>
                <a:latin typeface="+mn-lt"/>
              </a:rPr>
              <a:t>n</a:t>
            </a:r>
            <a:r>
              <a:rPr lang="en-US" sz="2800" i="1" baseline="-25000" dirty="0">
                <a:latin typeface="+mn-lt"/>
              </a:rPr>
              <a:t> </a:t>
            </a:r>
            <a:r>
              <a:rPr lang="el-GR" sz="2800" i="1" baseline="-25000" dirty="0">
                <a:latin typeface="+mn-lt"/>
              </a:rPr>
              <a:t>	</a:t>
            </a:r>
            <a:r>
              <a:rPr lang="el-GR" sz="2800" dirty="0">
                <a:latin typeface="+mn-lt"/>
              </a:rPr>
              <a:t>Άχορδη διαδρομή με </a:t>
            </a:r>
            <a:r>
              <a:rPr lang="en-US" sz="2800" i="1" dirty="0">
                <a:latin typeface="+mn-lt"/>
              </a:rPr>
              <a:t>n</a:t>
            </a:r>
            <a:r>
              <a:rPr lang="el-GR" sz="2800" dirty="0">
                <a:latin typeface="+mn-lt"/>
              </a:rPr>
              <a:t> κόμβους</a:t>
            </a:r>
            <a:r>
              <a:rPr lang="en-US" sz="2800" dirty="0">
                <a:latin typeface="+mn-lt"/>
              </a:rPr>
              <a:t> </a:t>
            </a:r>
            <a:endParaRPr lang="en-US" sz="3200" dirty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endParaRPr lang="el-GR" sz="1200" kern="0" dirty="0">
              <a:latin typeface="+mn-lt"/>
            </a:endParaRPr>
          </a:p>
        </p:txBody>
      </p:sp>
      <p:sp>
        <p:nvSpPr>
          <p:cNvPr id="69" name="Rectangle 30"/>
          <p:cNvSpPr/>
          <p:nvPr/>
        </p:nvSpPr>
        <p:spPr>
          <a:xfrm rot="1694930">
            <a:off x="996720" y="4832356"/>
            <a:ext cx="137160" cy="137160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30"/>
          <p:cNvSpPr/>
          <p:nvPr/>
        </p:nvSpPr>
        <p:spPr>
          <a:xfrm rot="1694930">
            <a:off x="985830" y="5431082"/>
            <a:ext cx="137160" cy="137160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30"/>
          <p:cNvSpPr/>
          <p:nvPr/>
        </p:nvSpPr>
        <p:spPr>
          <a:xfrm rot="1694930">
            <a:off x="985826" y="6029808"/>
            <a:ext cx="137160" cy="137160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1642249"/>
            <a:ext cx="7958138" cy="4653455"/>
          </a:xfrm>
        </p:spPr>
        <p:txBody>
          <a:bodyPr/>
          <a:lstStyle/>
          <a:p>
            <a:pPr eaLnBrk="1" hangingPunct="1">
              <a:buNone/>
            </a:pPr>
            <a:r>
              <a:rPr lang="el-GR" sz="2400" kern="1200" dirty="0" smtClean="0">
                <a:solidFill>
                  <a:srgbClr val="C00000"/>
                </a:solidFill>
                <a:latin typeface="Tahoma" pitchFamily="34" charset="0"/>
              </a:rPr>
              <a:t>	</a:t>
            </a:r>
          </a:p>
          <a:p>
            <a:pPr eaLnBrk="1" hangingPunct="1">
              <a:buNone/>
            </a:pPr>
            <a:r>
              <a:rPr lang="el-GR" sz="2400" kern="1200" dirty="0" smtClean="0">
                <a:solidFill>
                  <a:srgbClr val="C00000"/>
                </a:solidFill>
                <a:latin typeface="Tahoma" pitchFamily="34" charset="0"/>
              </a:rPr>
              <a:t>		</a:t>
            </a:r>
            <a:r>
              <a:rPr lang="en-US" sz="5400" dirty="0" smtClean="0">
                <a:solidFill>
                  <a:srgbClr val="002060"/>
                </a:solidFill>
                <a:latin typeface="Monotype Corsiva" pitchFamily="66" charset="0"/>
              </a:rPr>
              <a:t>Algorithms</a:t>
            </a:r>
            <a:endParaRPr lang="en-US" sz="20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endParaRPr lang="en-US" sz="2000" kern="1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r>
              <a:rPr lang="el-GR" sz="2000" dirty="0" smtClean="0">
                <a:solidFill>
                  <a:srgbClr val="002060"/>
                </a:solidFill>
                <a:latin typeface="Monotype Corsiva" pitchFamily="66" charset="0"/>
              </a:rPr>
              <a:t>		</a:t>
            </a:r>
          </a:p>
          <a:p>
            <a:pPr eaLnBrk="1" hangingPunct="1">
              <a:buNone/>
            </a:pPr>
            <a:r>
              <a:rPr lang="el-GR" sz="2000" dirty="0" smtClean="0">
                <a:solidFill>
                  <a:srgbClr val="002060"/>
                </a:solidFill>
                <a:latin typeface="Monotype Corsiva" pitchFamily="66" charset="0"/>
              </a:rPr>
              <a:t>			</a:t>
            </a:r>
            <a:r>
              <a:rPr lang="en-US" sz="4800" dirty="0" smtClean="0">
                <a:solidFill>
                  <a:srgbClr val="002060"/>
                </a:solidFill>
                <a:latin typeface="Monotype Corsiva" pitchFamily="66" charset="0"/>
              </a:rPr>
              <a:t>Graph Theory</a:t>
            </a:r>
            <a:endParaRPr lang="en-GB" sz="4800" kern="1200" dirty="0" smtClean="0">
              <a:solidFill>
                <a:srgbClr val="C00000"/>
              </a:solidFill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01418" y="1828819"/>
            <a:ext cx="221839" cy="11756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798787" y="4095665"/>
            <a:ext cx="213584" cy="5150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2366931" y="4261750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2051247" y="4269632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10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0DB2D08D-215C-4936-A661-3CD9FE57680A}" type="slidenum">
              <a:rPr lang="el-GR" altLang="el-GR" sz="1200" smtClean="0">
                <a:latin typeface="Cambria" pitchFamily="18" charset="0"/>
              </a:rPr>
              <a:pPr/>
              <a:t>50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17" name="Oval 9"/>
          <p:cNvSpPr>
            <a:spLocks noChangeArrowheads="1"/>
          </p:cNvSpPr>
          <p:nvPr/>
        </p:nvSpPr>
        <p:spPr bwMode="auto">
          <a:xfrm>
            <a:off x="1553942" y="2545106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" name="1 - Τίτλος"/>
          <p:cNvSpPr txBox="1">
            <a:spLocks/>
          </p:cNvSpPr>
          <p:nvPr/>
        </p:nvSpPr>
        <p:spPr bwMode="auto">
          <a:xfrm>
            <a:off x="1383632" y="365792"/>
            <a:ext cx="7760368" cy="885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Algorithmic Graph Theory</a:t>
            </a:r>
            <a:endParaRPr kumimoji="0" lang="el-G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83632" y="365792"/>
            <a:ext cx="7760368" cy="885491"/>
          </a:xfrm>
        </p:spPr>
        <p:txBody>
          <a:bodyPr anchor="ctr">
            <a:noAutofit/>
          </a:bodyPr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The Design of Efficient Algorithms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29699" name="2 - Θέση περιεχομένου"/>
          <p:cNvSpPr>
            <a:spLocks noGrp="1"/>
          </p:cNvSpPr>
          <p:nvPr>
            <p:ph idx="1"/>
          </p:nvPr>
        </p:nvSpPr>
        <p:spPr>
          <a:xfrm>
            <a:off x="738188" y="1676400"/>
            <a:ext cx="8451850" cy="445611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9900"/>
                </a:solidFill>
              </a:rPr>
              <a:t>Computability – computational complexity </a:t>
            </a:r>
          </a:p>
          <a:p>
            <a:pPr eaLnBrk="1" hangingPunct="1"/>
            <a:endParaRPr lang="en-US" sz="1400" dirty="0" smtClean="0">
              <a:solidFill>
                <a:srgbClr val="009900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9900"/>
                </a:solidFill>
              </a:rPr>
              <a:t>Computability </a:t>
            </a:r>
            <a:r>
              <a:rPr lang="en-US" dirty="0" smtClean="0"/>
              <a:t>addresses itself mostly to questions of existence: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C00000"/>
                </a:solidFill>
              </a:rPr>
              <a:t>	Is there an algorithm which solves problem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el-GR" dirty="0" smtClean="0"/>
              <a:t>?</a:t>
            </a:r>
            <a:endParaRPr lang="en-US" dirty="0" smtClean="0"/>
          </a:p>
          <a:p>
            <a:pPr eaLnBrk="1" hangingPunct="1"/>
            <a:endParaRPr lang="el-GR" sz="1400" dirty="0" smtClean="0"/>
          </a:p>
          <a:p>
            <a:pPr eaLnBrk="1" hangingPunct="1"/>
            <a:r>
              <a:rPr lang="en-US" dirty="0" smtClean="0"/>
              <a:t>An </a:t>
            </a:r>
            <a:r>
              <a:rPr lang="en-US" dirty="0" smtClean="0">
                <a:solidFill>
                  <a:srgbClr val="009900"/>
                </a:solidFill>
              </a:rPr>
              <a:t>algorithm </a:t>
            </a:r>
            <a:r>
              <a:rPr lang="en-US" dirty="0" smtClean="0"/>
              <a:t>for </a:t>
            </a:r>
            <a:r>
              <a:rPr lang="el-GR" dirty="0" smtClean="0"/>
              <a:t>Π </a:t>
            </a:r>
            <a:r>
              <a:rPr lang="en-US" dirty="0" smtClean="0"/>
              <a:t>is a step-by-step procedure which when applied to any instance of </a:t>
            </a:r>
            <a:r>
              <a:rPr lang="el-GR" dirty="0" smtClean="0"/>
              <a:t> Π </a:t>
            </a:r>
            <a:r>
              <a:rPr lang="en-US" dirty="0" smtClean="0"/>
              <a:t>produces a solution.</a:t>
            </a:r>
            <a:r>
              <a:rPr lang="el-GR" dirty="0" smtClean="0"/>
              <a:t> </a:t>
            </a:r>
            <a:endParaRPr lang="el-GR" dirty="0" smtClean="0">
              <a:solidFill>
                <a:srgbClr val="009900"/>
              </a:solidFill>
            </a:endParaRPr>
          </a:p>
        </p:txBody>
      </p:sp>
      <p:pic>
        <p:nvPicPr>
          <p:cNvPr id="5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51</a:t>
            </a:fld>
            <a:endParaRPr lang="el-GR" altLang="el-GR" sz="120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2 - Θέση περιεχομένου"/>
          <p:cNvSpPr>
            <a:spLocks noGrp="1"/>
          </p:cNvSpPr>
          <p:nvPr>
            <p:ph idx="1"/>
          </p:nvPr>
        </p:nvSpPr>
        <p:spPr>
          <a:xfrm>
            <a:off x="542925" y="1758950"/>
            <a:ext cx="8250238" cy="4657725"/>
          </a:xfrm>
        </p:spPr>
        <p:txBody>
          <a:bodyPr/>
          <a:lstStyle/>
          <a:p>
            <a:pPr eaLnBrk="1" hangingPunct="1"/>
            <a:r>
              <a:rPr lang="en-US" smtClean="0"/>
              <a:t>Rewrite an optimization problem as a decision problem</a:t>
            </a:r>
          </a:p>
          <a:p>
            <a:pPr eaLnBrk="1" hangingPunct="1">
              <a:buFont typeface="Wingdings" pitchFamily="2" charset="2"/>
              <a:buNone/>
            </a:pPr>
            <a:endParaRPr lang="el-GR" smtClean="0"/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1173891" y="3057525"/>
          <a:ext cx="7223760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1880"/>
                <a:gridCol w="3611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Graph</a:t>
                      </a:r>
                      <a:r>
                        <a:rPr lang="en-US" sz="2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Coloring </a:t>
                      </a:r>
                      <a:endParaRPr lang="el-GR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Graph</a:t>
                      </a:r>
                      <a:r>
                        <a:rPr lang="en-US" sz="24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Coloring </a:t>
                      </a:r>
                      <a:endParaRPr lang="el-GR" sz="2400" dirty="0" smtClean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9900"/>
                          </a:solidFill>
                        </a:rPr>
                        <a:t>Instance:</a:t>
                      </a:r>
                      <a:r>
                        <a:rPr lang="en-US" sz="2400" baseline="0" dirty="0" smtClean="0">
                          <a:solidFill>
                            <a:srgbClr val="009900"/>
                          </a:solidFill>
                        </a:rPr>
                        <a:t> </a:t>
                      </a:r>
                      <a:r>
                        <a:rPr lang="en-US" sz="2400" baseline="0" dirty="0" smtClean="0"/>
                        <a:t>A graph G </a:t>
                      </a:r>
                      <a:endParaRPr lang="el-GR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9900"/>
                          </a:solidFill>
                        </a:rPr>
                        <a:t>Instance:</a:t>
                      </a:r>
                      <a:r>
                        <a:rPr lang="en-US" sz="2400" baseline="0" dirty="0" smtClean="0">
                          <a:solidFill>
                            <a:srgbClr val="009900"/>
                          </a:solidFill>
                        </a:rPr>
                        <a:t> </a:t>
                      </a:r>
                      <a:r>
                        <a:rPr lang="en-US" sz="2400" baseline="0" dirty="0" smtClean="0"/>
                        <a:t>G and k</a:t>
                      </a:r>
                      <a:r>
                        <a:rPr lang="en-US" sz="2800" baseline="0" dirty="0" smtClean="0">
                          <a:sym typeface="Symbol"/>
                        </a:rPr>
                        <a:t></a:t>
                      </a:r>
                      <a:r>
                        <a:rPr lang="en-US" sz="2400" baseline="0" dirty="0" smtClean="0"/>
                        <a:t> Z</a:t>
                      </a:r>
                      <a:r>
                        <a:rPr lang="en-US" sz="2400" b="1" baseline="-25000" dirty="0" smtClean="0"/>
                        <a:t>+</a:t>
                      </a:r>
                      <a:endParaRPr lang="el-GR" sz="2400" b="1" baseline="-25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9900"/>
                          </a:solidFill>
                        </a:rPr>
                        <a:t>Question:</a:t>
                      </a:r>
                      <a:r>
                        <a:rPr lang="en-US" sz="2400" baseline="0" dirty="0" smtClean="0">
                          <a:solidFill>
                            <a:srgbClr val="009900"/>
                          </a:solidFill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What is the smallest  number of colors needed for a proper coloring of G?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9900"/>
                          </a:solidFill>
                        </a:rPr>
                        <a:t>Question:</a:t>
                      </a:r>
                      <a:r>
                        <a:rPr lang="en-US" sz="2400" baseline="0" dirty="0" smtClean="0">
                          <a:solidFill>
                            <a:srgbClr val="009900"/>
                          </a:solidFill>
                        </a:rPr>
                        <a:t> 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Does there exist a proper k coloring of G?</a:t>
                      </a:r>
                      <a:endParaRPr lang="el-GR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l-G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52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11" name="1 - Τίτλος"/>
          <p:cNvSpPr>
            <a:spLocks noGrp="1"/>
          </p:cNvSpPr>
          <p:nvPr>
            <p:ph type="title"/>
          </p:nvPr>
        </p:nvSpPr>
        <p:spPr>
          <a:xfrm>
            <a:off x="1383632" y="365792"/>
            <a:ext cx="7760368" cy="885491"/>
          </a:xfrm>
        </p:spPr>
        <p:txBody>
          <a:bodyPr anchor="ctr">
            <a:noAutofit/>
          </a:bodyPr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The Design of Efficient Algorithms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9" name="8 - Ορθογώνιο"/>
          <p:cNvSpPr/>
          <p:nvPr/>
        </p:nvSpPr>
        <p:spPr bwMode="auto">
          <a:xfrm>
            <a:off x="1023048" y="2969537"/>
            <a:ext cx="3521798" cy="27794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0" name="9 - Ορθογώνιο"/>
          <p:cNvSpPr/>
          <p:nvPr/>
        </p:nvSpPr>
        <p:spPr bwMode="auto">
          <a:xfrm>
            <a:off x="4760436" y="2968036"/>
            <a:ext cx="3521798" cy="27794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8763" y="1616075"/>
            <a:ext cx="8696325" cy="502443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Determining the complexity of a problem </a:t>
            </a:r>
            <a:r>
              <a:rPr lang="el-GR" dirty="0" smtClean="0"/>
              <a:t>Π </a:t>
            </a:r>
            <a:r>
              <a:rPr lang="en-US" dirty="0" smtClean="0"/>
              <a:t>requires a two-sided attack:</a:t>
            </a:r>
          </a:p>
          <a:p>
            <a:pPr eaLnBrk="1" hangingPunct="1">
              <a:defRPr/>
            </a:pPr>
            <a:endParaRPr lang="en-US" sz="500" dirty="0" smtClean="0"/>
          </a:p>
          <a:p>
            <a:pPr marL="971550" lvl="1" indent="-514350" eaLnBrk="1" hangingPunct="1">
              <a:buSzPct val="80000"/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C00000"/>
                </a:solidFill>
              </a:rPr>
              <a:t>The upper bound – </a:t>
            </a:r>
            <a:r>
              <a:rPr lang="en-US" dirty="0" smtClean="0"/>
              <a:t>the minimum complexity of all known algorithms solving </a:t>
            </a:r>
            <a:r>
              <a:rPr lang="el-GR" dirty="0" smtClean="0"/>
              <a:t>Π.</a:t>
            </a:r>
            <a:endParaRPr lang="en-US" dirty="0" smtClean="0"/>
          </a:p>
          <a:p>
            <a:pPr marL="971550" lvl="1" indent="-514350" eaLnBrk="1" hangingPunct="1">
              <a:buSzPct val="80000"/>
              <a:buFont typeface="+mj-lt"/>
              <a:buAutoNum type="arabicPeriod"/>
              <a:defRPr/>
            </a:pPr>
            <a:endParaRPr lang="el-GR" sz="1000" dirty="0" smtClean="0"/>
          </a:p>
          <a:p>
            <a:pPr marL="971550" lvl="1" indent="-514350" eaLnBrk="1" hangingPunct="1">
              <a:buSzPct val="80000"/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C00000"/>
                </a:solidFill>
              </a:rPr>
              <a:t>The lower bound – </a:t>
            </a:r>
            <a:r>
              <a:rPr lang="en-US" dirty="0" smtClean="0"/>
              <a:t>the largest function </a:t>
            </a:r>
            <a:r>
              <a:rPr lang="en-US" b="1" i="1" dirty="0" smtClean="0">
                <a:solidFill>
                  <a:srgbClr val="009900"/>
                </a:solidFill>
              </a:rPr>
              <a:t>f</a:t>
            </a:r>
            <a:r>
              <a:rPr lang="en-US" dirty="0" smtClean="0"/>
              <a:t> for which it has been proved (mathematically) that all </a:t>
            </a:r>
            <a:r>
              <a:rPr lang="en-US" dirty="0" smtClean="0">
                <a:solidFill>
                  <a:srgbClr val="009900"/>
                </a:solidFill>
              </a:rPr>
              <a:t>possible</a:t>
            </a:r>
            <a:r>
              <a:rPr lang="en-US" dirty="0" smtClean="0"/>
              <a:t> algorithms solving </a:t>
            </a:r>
            <a:r>
              <a:rPr lang="el-GR" dirty="0" smtClean="0"/>
              <a:t>Π </a:t>
            </a:r>
            <a:r>
              <a:rPr lang="en-US" dirty="0" smtClean="0"/>
              <a:t>are required to have complexity at least as high as </a:t>
            </a:r>
            <a:r>
              <a:rPr lang="en-US" b="1" i="1" dirty="0" smtClean="0">
                <a:solidFill>
                  <a:srgbClr val="009900"/>
                </a:solidFill>
              </a:rPr>
              <a:t>f</a:t>
            </a:r>
            <a:r>
              <a:rPr lang="en-US" dirty="0" smtClean="0"/>
              <a:t>.</a:t>
            </a:r>
          </a:p>
          <a:p>
            <a:pPr marL="365125" lvl="1" indent="-365125" eaLnBrk="1" hangingPunct="1">
              <a:buClr>
                <a:schemeClr val="tx2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3200" dirty="0" smtClean="0">
                <a:ea typeface="+mn-ea"/>
                <a:cs typeface="+mn-cs"/>
              </a:rPr>
              <a:t>Gap between </a:t>
            </a:r>
            <a:r>
              <a:rPr lang="en-US" dirty="0" smtClean="0">
                <a:solidFill>
                  <a:srgbClr val="C00000"/>
                </a:solidFill>
              </a:rPr>
              <a:t>(1) - (2) </a:t>
            </a:r>
            <a:r>
              <a:rPr lang="el-GR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  <a:sym typeface="Symbol"/>
              </a:rPr>
              <a:t></a:t>
            </a:r>
            <a:r>
              <a:rPr lang="en-US" dirty="0" smtClean="0">
                <a:solidFill>
                  <a:srgbClr val="C00000"/>
                </a:solidFill>
              </a:rPr>
              <a:t>  research</a:t>
            </a:r>
          </a:p>
        </p:txBody>
      </p:sp>
      <p:pic>
        <p:nvPicPr>
          <p:cNvPr id="5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53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9" name="1 - Τίτλος"/>
          <p:cNvSpPr>
            <a:spLocks noGrp="1"/>
          </p:cNvSpPr>
          <p:nvPr>
            <p:ph type="title"/>
          </p:nvPr>
        </p:nvSpPr>
        <p:spPr>
          <a:xfrm>
            <a:off x="1383632" y="365792"/>
            <a:ext cx="7760368" cy="885491"/>
          </a:xfrm>
        </p:spPr>
        <p:txBody>
          <a:bodyPr anchor="ctr">
            <a:noAutofit/>
          </a:bodyPr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The Design of Efficient Algorithms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0850" y="1616075"/>
            <a:ext cx="8418513" cy="48148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Example: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9900"/>
                </a:solidFill>
              </a:rPr>
              <a:t>matrix multiplication </a:t>
            </a:r>
            <a:br>
              <a:rPr lang="en-US" dirty="0" smtClean="0">
                <a:solidFill>
                  <a:srgbClr val="009900"/>
                </a:solidFill>
              </a:rPr>
            </a:br>
            <a:r>
              <a:rPr lang="en-US" sz="2800" dirty="0" smtClean="0">
                <a:solidFill>
                  <a:srgbClr val="009900"/>
                </a:solidFill>
              </a:rPr>
              <a:t> - </a:t>
            </a:r>
            <a:r>
              <a:rPr lang="en-US" sz="2800" dirty="0" err="1" smtClean="0">
                <a:solidFill>
                  <a:srgbClr val="009900"/>
                </a:solidFill>
              </a:rPr>
              <a:t>Strassen</a:t>
            </a:r>
            <a:r>
              <a:rPr lang="el-GR" sz="2800" dirty="0" smtClean="0">
                <a:solidFill>
                  <a:srgbClr val="009900"/>
                </a:solidFill>
              </a:rPr>
              <a:t> [1969]</a:t>
            </a:r>
            <a:r>
              <a:rPr lang="en-US" sz="2800" dirty="0" smtClean="0">
                <a:solidFill>
                  <a:srgbClr val="009900"/>
                </a:solidFill>
              </a:rPr>
              <a:t>                             </a:t>
            </a:r>
            <a:br>
              <a:rPr lang="en-US" sz="2800" dirty="0" smtClean="0">
                <a:solidFill>
                  <a:srgbClr val="009900"/>
                </a:solidFill>
              </a:rPr>
            </a:br>
            <a:r>
              <a:rPr lang="en-US" sz="2800" dirty="0" smtClean="0">
                <a:solidFill>
                  <a:srgbClr val="009900"/>
                </a:solidFill>
              </a:rPr>
              <a:t> - Pan   [1979]</a:t>
            </a:r>
            <a:endParaRPr lang="en-US" dirty="0" smtClean="0">
              <a:solidFill>
                <a:srgbClr val="009900"/>
              </a:solidFill>
            </a:endParaRPr>
          </a:p>
          <a:p>
            <a:pPr eaLnBrk="1" hangingPunct="1">
              <a:defRPr/>
            </a:pPr>
            <a:endParaRPr lang="en-US" dirty="0" smtClean="0">
              <a:solidFill>
                <a:srgbClr val="0099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 smtClean="0">
              <a:solidFill>
                <a:srgbClr val="0099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C00000"/>
                </a:solidFill>
              </a:rPr>
              <a:t>The lower bound known to date for this problem is only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(n</a:t>
            </a:r>
            <a:r>
              <a:rPr lang="en-US" baseline="300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 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</a:rPr>
              <a:t>                              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					</a:t>
            </a:r>
            <a:r>
              <a:rPr lang="el-GR" sz="2800" dirty="0" smtClean="0">
                <a:solidFill>
                  <a:schemeClr val="tx2">
                    <a:lumMod val="75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Aho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Hoproft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Ullman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, 1994,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pp 438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</a:rPr>
              <a:t>]</a:t>
            </a:r>
          </a:p>
        </p:txBody>
      </p:sp>
      <p:sp>
        <p:nvSpPr>
          <p:cNvPr id="15" name="14 - TextBox"/>
          <p:cNvSpPr txBox="1"/>
          <p:nvPr/>
        </p:nvSpPr>
        <p:spPr>
          <a:xfrm>
            <a:off x="5965825" y="2182813"/>
            <a:ext cx="26828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O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(n</a:t>
            </a:r>
            <a:r>
              <a:rPr lang="en-US" baseline="30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2.81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)</a:t>
            </a:r>
          </a:p>
          <a:p>
            <a:pPr algn="l">
              <a:defRPr/>
            </a:pP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O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(n</a:t>
            </a:r>
            <a:r>
              <a:rPr lang="en-US" baseline="30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2.78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)</a:t>
            </a:r>
          </a:p>
          <a:p>
            <a:pPr algn="l">
              <a:defRPr/>
            </a:pPr>
            <a:r>
              <a:rPr lang="en-US" i="1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O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(n</a:t>
            </a:r>
            <a:r>
              <a:rPr lang="en-US" baseline="30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2.6054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)  n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&gt;&gt;</a:t>
            </a:r>
            <a:endParaRPr lang="el-GR" sz="2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6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54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9" name="1 - Τίτλος"/>
          <p:cNvSpPr>
            <a:spLocks noGrp="1"/>
          </p:cNvSpPr>
          <p:nvPr>
            <p:ph type="title"/>
          </p:nvPr>
        </p:nvSpPr>
        <p:spPr>
          <a:xfrm>
            <a:off x="1383632" y="365792"/>
            <a:ext cx="7760368" cy="885491"/>
          </a:xfrm>
        </p:spPr>
        <p:txBody>
          <a:bodyPr anchor="ctr">
            <a:noAutofit/>
          </a:bodyPr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The Design of Efficient Algorithms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73113" y="1692275"/>
            <a:ext cx="8188325" cy="48148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The biggest open question involving the gap between upper and lower complexity bounds involves the so called </a:t>
            </a:r>
            <a:r>
              <a:rPr lang="en-US" dirty="0" smtClean="0">
                <a:solidFill>
                  <a:srgbClr val="C00000"/>
                </a:solidFill>
              </a:rPr>
              <a:t>NP-</a:t>
            </a:r>
            <a:r>
              <a:rPr lang="en-US" dirty="0" err="1" smtClean="0">
                <a:solidFill>
                  <a:srgbClr val="C00000"/>
                </a:solidFill>
              </a:rPr>
              <a:t>complet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problems.</a:t>
            </a:r>
            <a:endParaRPr lang="el-GR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l-GR" dirty="0" smtClean="0"/>
              <a:t>Π </a:t>
            </a:r>
            <a:r>
              <a:rPr lang="en-US" dirty="0" smtClean="0">
                <a:sym typeface="Symbol"/>
              </a:rPr>
              <a:t></a:t>
            </a:r>
            <a:r>
              <a:rPr lang="el-GR" dirty="0" smtClean="0">
                <a:sym typeface="Symbol"/>
              </a:rPr>
              <a:t> </a:t>
            </a:r>
            <a:r>
              <a:rPr lang="en-US" dirty="0" smtClean="0"/>
              <a:t>NP-complete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 only exponential-time </a:t>
            </a:r>
            <a:br>
              <a:rPr lang="en-US" dirty="0" smtClean="0"/>
            </a:br>
            <a:r>
              <a:rPr lang="en-US" dirty="0" smtClean="0"/>
              <a:t>                                   algorithms are known,</a:t>
            </a:r>
            <a:br>
              <a:rPr lang="en-US" dirty="0" smtClean="0"/>
            </a:br>
            <a:endParaRPr lang="en-US" sz="800" dirty="0" smtClean="0"/>
          </a:p>
          <a:p>
            <a:pPr eaLnBrk="1" hangingPunct="1">
              <a:buNone/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	yet the best lower bounds proven so far are </a:t>
            </a:r>
            <a:r>
              <a:rPr lang="en-US" dirty="0" smtClean="0">
                <a:solidFill>
                  <a:srgbClr val="C00000"/>
                </a:solidFill>
              </a:rPr>
              <a:t>polynomial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functions.</a:t>
            </a:r>
          </a:p>
        </p:txBody>
      </p:sp>
      <p:pic>
        <p:nvPicPr>
          <p:cNvPr id="5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55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9" name="1 - Τίτλος"/>
          <p:cNvSpPr>
            <a:spLocks noGrp="1"/>
          </p:cNvSpPr>
          <p:nvPr>
            <p:ph type="title"/>
          </p:nvPr>
        </p:nvSpPr>
        <p:spPr>
          <a:xfrm>
            <a:off x="1383632" y="365792"/>
            <a:ext cx="7760368" cy="885491"/>
          </a:xfrm>
        </p:spPr>
        <p:txBody>
          <a:bodyPr anchor="ctr">
            <a:noAutofit/>
          </a:bodyPr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The Design of Efficient Algorithms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1692275"/>
            <a:ext cx="8650288" cy="4814888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solidFill>
                  <a:srgbClr val="009900"/>
                </a:solidFill>
              </a:rPr>
              <a:t>Π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>
                <a:solidFill>
                  <a:srgbClr val="0099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009900"/>
                </a:solidFill>
              </a:rPr>
              <a:t> P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if there exists a </a:t>
            </a:r>
            <a:r>
              <a:rPr lang="en-US" dirty="0" smtClean="0">
                <a:solidFill>
                  <a:srgbClr val="FF0000"/>
                </a:solidFill>
              </a:rPr>
              <a:t>“</a:t>
            </a:r>
            <a:r>
              <a:rPr lang="en-US" dirty="0" smtClean="0">
                <a:solidFill>
                  <a:srgbClr val="00B050"/>
                </a:solidFill>
              </a:rPr>
              <a:t>deterministic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              </a:t>
            </a:r>
            <a:r>
              <a:rPr lang="en-US" dirty="0" smtClean="0">
                <a:solidFill>
                  <a:srgbClr val="C00000"/>
                </a:solidFill>
              </a:rPr>
              <a:t>polynomial-time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algorithm which solves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Π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800" dirty="0" smtClean="0"/>
              <a:t>A </a:t>
            </a:r>
            <a:r>
              <a:rPr lang="en-US" sz="2800" dirty="0" smtClean="0">
                <a:solidFill>
                  <a:srgbClr val="009900"/>
                </a:solidFill>
              </a:rPr>
              <a:t>nondeterministic algorithm </a:t>
            </a:r>
            <a:r>
              <a:rPr lang="en-US" sz="2800" dirty="0" smtClean="0"/>
              <a:t>is one for which a state may determine many next states and which follows up on each of the next states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simultaneously.</a:t>
            </a:r>
          </a:p>
          <a:p>
            <a:pPr eaLnBrk="1" hangingPunct="1">
              <a:defRPr/>
            </a:pP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l-GR" dirty="0" smtClean="0">
                <a:solidFill>
                  <a:srgbClr val="009900"/>
                </a:solidFill>
              </a:rPr>
              <a:t>Π</a:t>
            </a:r>
            <a:r>
              <a:rPr lang="en-US" dirty="0" smtClean="0">
                <a:solidFill>
                  <a:srgbClr val="009900"/>
                </a:solidFill>
                <a:sym typeface="Symbol"/>
              </a:rPr>
              <a:t> </a:t>
            </a:r>
            <a:r>
              <a:rPr lang="en-US" b="1" dirty="0" smtClean="0">
                <a:solidFill>
                  <a:srgbClr val="0099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0099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009900"/>
                </a:solidFill>
              </a:rPr>
              <a:t>NP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if there exists a </a:t>
            </a:r>
            <a:r>
              <a:rPr lang="en-US" dirty="0" smtClean="0">
                <a:solidFill>
                  <a:srgbClr val="FF0000"/>
                </a:solidFill>
              </a:rPr>
              <a:t>“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nonderminitic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           </a:t>
            </a:r>
            <a:r>
              <a:rPr lang="en-US" dirty="0" err="1" smtClean="0">
                <a:solidFill>
                  <a:srgbClr val="C00000"/>
                </a:solidFill>
              </a:rPr>
              <a:t>polynonial</a:t>
            </a:r>
            <a:r>
              <a:rPr lang="en-US" dirty="0" smtClean="0">
                <a:solidFill>
                  <a:srgbClr val="C00000"/>
                </a:solidFill>
              </a:rPr>
              <a:t>-time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algorithm which solves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Π.</a:t>
            </a:r>
          </a:p>
          <a:p>
            <a:pPr eaLnBrk="1" hangingPunct="1">
              <a:defRPr/>
            </a:pP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56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9" name="1 - Τίτλος"/>
          <p:cNvSpPr>
            <a:spLocks noGrp="1"/>
          </p:cNvSpPr>
          <p:nvPr>
            <p:ph type="title"/>
          </p:nvPr>
        </p:nvSpPr>
        <p:spPr>
          <a:xfrm>
            <a:off x="1383632" y="365792"/>
            <a:ext cx="7760368" cy="885491"/>
          </a:xfrm>
        </p:spPr>
        <p:txBody>
          <a:bodyPr anchor="ctr">
            <a:noAutofit/>
          </a:bodyPr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The Design of Efficient Algorithms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1142081" y="4728401"/>
            <a:ext cx="2309812" cy="829004"/>
          </a:xfrm>
          <a:prstGeom prst="rect">
            <a:avLst/>
          </a:prstGeom>
          <a:solidFill>
            <a:schemeClr val="bg2">
              <a:lumMod val="25000"/>
              <a:lumOff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35843" name="2 - Θέση περιεχομένου"/>
          <p:cNvSpPr>
            <a:spLocks noGrp="1"/>
          </p:cNvSpPr>
          <p:nvPr>
            <p:ph idx="1"/>
          </p:nvPr>
        </p:nvSpPr>
        <p:spPr>
          <a:xfrm>
            <a:off x="738187" y="1676400"/>
            <a:ext cx="3725529" cy="4678363"/>
          </a:xfrm>
        </p:spPr>
        <p:txBody>
          <a:bodyPr/>
          <a:lstStyle/>
          <a:p>
            <a:pPr eaLnBrk="1" hangingPunct="1"/>
            <a:r>
              <a:rPr lang="en-US" dirty="0" smtClean="0"/>
              <a:t>Clearly, </a:t>
            </a:r>
            <a:r>
              <a:rPr lang="en-US" dirty="0" smtClean="0">
                <a:solidFill>
                  <a:srgbClr val="C00000"/>
                </a:solidFill>
              </a:rPr>
              <a:t>P </a:t>
            </a:r>
            <a:r>
              <a:rPr lang="en-US" dirty="0" smtClean="0">
                <a:solidFill>
                  <a:srgbClr val="C00000"/>
                </a:solidFill>
                <a:sym typeface="Symbol" pitchFamily="18" charset="2"/>
              </a:rPr>
              <a:t> </a:t>
            </a:r>
            <a:r>
              <a:rPr lang="en-US" dirty="0" smtClean="0">
                <a:solidFill>
                  <a:srgbClr val="C00000"/>
                </a:solidFill>
              </a:rPr>
              <a:t>NP</a:t>
            </a:r>
          </a:p>
          <a:p>
            <a:pPr eaLnBrk="1" hangingPunct="1"/>
            <a:endParaRPr lang="en-US" sz="14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2800" dirty="0" smtClean="0"/>
              <a:t>Open question is whether the containment of P in NP is proper </a:t>
            </a:r>
            <a:endParaRPr lang="en-US" sz="2800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1400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	    </a:t>
            </a:r>
            <a:r>
              <a:rPr lang="en-US" b="1" dirty="0" smtClean="0">
                <a:solidFill>
                  <a:srgbClr val="FF0000"/>
                </a:solidFill>
              </a:rPr>
              <a:t>is P ≠ NP ?</a:t>
            </a:r>
          </a:p>
          <a:p>
            <a:pPr eaLnBrk="1" hangingPunct="1">
              <a:buFont typeface="Wingdings" pitchFamily="2" charset="2"/>
              <a:buNone/>
            </a:pPr>
            <a:endParaRPr lang="el-GR" dirty="0" smtClean="0"/>
          </a:p>
        </p:txBody>
      </p:sp>
      <p:pic>
        <p:nvPicPr>
          <p:cNvPr id="35845" name="8 - Εικόνα" descr="14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9950" y="2100263"/>
            <a:ext cx="4265613" cy="338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57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535905" y="1600200"/>
            <a:ext cx="4439653" cy="4223084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5478379" y="2937711"/>
            <a:ext cx="1712495" cy="2512594"/>
          </a:xfrm>
          <a:custGeom>
            <a:avLst/>
            <a:gdLst>
              <a:gd name="connsiteX0" fmla="*/ 272716 w 1712495"/>
              <a:gd name="connsiteY0" fmla="*/ 2500563 h 2512594"/>
              <a:gd name="connsiteX1" fmla="*/ 44116 w 1712495"/>
              <a:gd name="connsiteY1" fmla="*/ 1911015 h 2512594"/>
              <a:gd name="connsiteX2" fmla="*/ 8021 w 1712495"/>
              <a:gd name="connsiteY2" fmla="*/ 1297405 h 2512594"/>
              <a:gd name="connsiteX3" fmla="*/ 80210 w 1712495"/>
              <a:gd name="connsiteY3" fmla="*/ 719889 h 2512594"/>
              <a:gd name="connsiteX4" fmla="*/ 332874 w 1712495"/>
              <a:gd name="connsiteY4" fmla="*/ 286752 h 2512594"/>
              <a:gd name="connsiteX5" fmla="*/ 717884 w 1712495"/>
              <a:gd name="connsiteY5" fmla="*/ 46121 h 2512594"/>
              <a:gd name="connsiteX6" fmla="*/ 1006642 w 1712495"/>
              <a:gd name="connsiteY6" fmla="*/ 10026 h 2512594"/>
              <a:gd name="connsiteX7" fmla="*/ 1307432 w 1712495"/>
              <a:gd name="connsiteY7" fmla="*/ 106278 h 2512594"/>
              <a:gd name="connsiteX8" fmla="*/ 1524000 w 1712495"/>
              <a:gd name="connsiteY8" fmla="*/ 274721 h 2512594"/>
              <a:gd name="connsiteX9" fmla="*/ 1632284 w 1712495"/>
              <a:gd name="connsiteY9" fmla="*/ 539415 h 2512594"/>
              <a:gd name="connsiteX10" fmla="*/ 1704474 w 1712495"/>
              <a:gd name="connsiteY10" fmla="*/ 936457 h 2512594"/>
              <a:gd name="connsiteX11" fmla="*/ 1680410 w 1712495"/>
              <a:gd name="connsiteY11" fmla="*/ 1393657 h 2512594"/>
              <a:gd name="connsiteX12" fmla="*/ 1620253 w 1712495"/>
              <a:gd name="connsiteY12" fmla="*/ 1718510 h 2512594"/>
              <a:gd name="connsiteX13" fmla="*/ 1511968 w 1712495"/>
              <a:gd name="connsiteY13" fmla="*/ 2091489 h 2512594"/>
              <a:gd name="connsiteX14" fmla="*/ 1379621 w 1712495"/>
              <a:gd name="connsiteY14" fmla="*/ 2512594 h 2512594"/>
              <a:gd name="connsiteX15" fmla="*/ 1379621 w 1712495"/>
              <a:gd name="connsiteY15" fmla="*/ 2512594 h 2512594"/>
              <a:gd name="connsiteX16" fmla="*/ 1379621 w 1712495"/>
              <a:gd name="connsiteY16" fmla="*/ 2512594 h 2512594"/>
              <a:gd name="connsiteX17" fmla="*/ 1379621 w 1712495"/>
              <a:gd name="connsiteY17" fmla="*/ 2512594 h 2512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712495" h="2512594">
                <a:moveTo>
                  <a:pt x="272716" y="2500563"/>
                </a:moveTo>
                <a:cubicBezTo>
                  <a:pt x="180474" y="2306052"/>
                  <a:pt x="88232" y="2111541"/>
                  <a:pt x="44116" y="1911015"/>
                </a:cubicBezTo>
                <a:cubicBezTo>
                  <a:pt x="0" y="1710489"/>
                  <a:pt x="2005" y="1495926"/>
                  <a:pt x="8021" y="1297405"/>
                </a:cubicBezTo>
                <a:cubicBezTo>
                  <a:pt x="14037" y="1098884"/>
                  <a:pt x="26068" y="888331"/>
                  <a:pt x="80210" y="719889"/>
                </a:cubicBezTo>
                <a:cubicBezTo>
                  <a:pt x="134352" y="551447"/>
                  <a:pt x="226595" y="399047"/>
                  <a:pt x="332874" y="286752"/>
                </a:cubicBezTo>
                <a:cubicBezTo>
                  <a:pt x="439153" y="174457"/>
                  <a:pt x="605589" y="92242"/>
                  <a:pt x="717884" y="46121"/>
                </a:cubicBezTo>
                <a:cubicBezTo>
                  <a:pt x="830179" y="0"/>
                  <a:pt x="908384" y="0"/>
                  <a:pt x="1006642" y="10026"/>
                </a:cubicBezTo>
                <a:cubicBezTo>
                  <a:pt x="1104900" y="20052"/>
                  <a:pt x="1221206" y="62162"/>
                  <a:pt x="1307432" y="106278"/>
                </a:cubicBezTo>
                <a:cubicBezTo>
                  <a:pt x="1393658" y="150394"/>
                  <a:pt x="1469858" y="202532"/>
                  <a:pt x="1524000" y="274721"/>
                </a:cubicBezTo>
                <a:cubicBezTo>
                  <a:pt x="1578142" y="346910"/>
                  <a:pt x="1602205" y="429126"/>
                  <a:pt x="1632284" y="539415"/>
                </a:cubicBezTo>
                <a:cubicBezTo>
                  <a:pt x="1662363" y="649704"/>
                  <a:pt x="1696453" y="794083"/>
                  <a:pt x="1704474" y="936457"/>
                </a:cubicBezTo>
                <a:cubicBezTo>
                  <a:pt x="1712495" y="1078831"/>
                  <a:pt x="1694447" y="1263315"/>
                  <a:pt x="1680410" y="1393657"/>
                </a:cubicBezTo>
                <a:cubicBezTo>
                  <a:pt x="1666373" y="1523999"/>
                  <a:pt x="1648327" y="1602205"/>
                  <a:pt x="1620253" y="1718510"/>
                </a:cubicBezTo>
                <a:cubicBezTo>
                  <a:pt x="1592179" y="1834815"/>
                  <a:pt x="1552073" y="1959142"/>
                  <a:pt x="1511968" y="2091489"/>
                </a:cubicBezTo>
                <a:cubicBezTo>
                  <a:pt x="1471863" y="2223836"/>
                  <a:pt x="1379621" y="2512594"/>
                  <a:pt x="1379621" y="2512594"/>
                </a:cubicBezTo>
                <a:lnTo>
                  <a:pt x="1379621" y="2512594"/>
                </a:lnTo>
                <a:lnTo>
                  <a:pt x="1379621" y="2512594"/>
                </a:lnTo>
                <a:lnTo>
                  <a:pt x="1379621" y="2512594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5664868" y="3701716"/>
            <a:ext cx="1375611" cy="1724526"/>
          </a:xfrm>
          <a:custGeom>
            <a:avLst/>
            <a:gdLst>
              <a:gd name="connsiteX0" fmla="*/ 110290 w 1375611"/>
              <a:gd name="connsiteY0" fmla="*/ 1724526 h 1724526"/>
              <a:gd name="connsiteX1" fmla="*/ 14037 w 1375611"/>
              <a:gd name="connsiteY1" fmla="*/ 1315452 h 1724526"/>
              <a:gd name="connsiteX2" fmla="*/ 26069 w 1375611"/>
              <a:gd name="connsiteY2" fmla="*/ 882316 h 1724526"/>
              <a:gd name="connsiteX3" fmla="*/ 98258 w 1375611"/>
              <a:gd name="connsiteY3" fmla="*/ 545431 h 1724526"/>
              <a:gd name="connsiteX4" fmla="*/ 242637 w 1375611"/>
              <a:gd name="connsiteY4" fmla="*/ 220579 h 1724526"/>
              <a:gd name="connsiteX5" fmla="*/ 519364 w 1375611"/>
              <a:gd name="connsiteY5" fmla="*/ 40105 h 1724526"/>
              <a:gd name="connsiteX6" fmla="*/ 747964 w 1375611"/>
              <a:gd name="connsiteY6" fmla="*/ 4010 h 1724526"/>
              <a:gd name="connsiteX7" fmla="*/ 1024690 w 1375611"/>
              <a:gd name="connsiteY7" fmla="*/ 64168 h 1724526"/>
              <a:gd name="connsiteX8" fmla="*/ 1217195 w 1375611"/>
              <a:gd name="connsiteY8" fmla="*/ 220579 h 1724526"/>
              <a:gd name="connsiteX9" fmla="*/ 1337511 w 1375611"/>
              <a:gd name="connsiteY9" fmla="*/ 425116 h 1724526"/>
              <a:gd name="connsiteX10" fmla="*/ 1373606 w 1375611"/>
              <a:gd name="connsiteY10" fmla="*/ 689810 h 1724526"/>
              <a:gd name="connsiteX11" fmla="*/ 1325479 w 1375611"/>
              <a:gd name="connsiteY11" fmla="*/ 1147010 h 1724526"/>
              <a:gd name="connsiteX12" fmla="*/ 1205164 w 1375611"/>
              <a:gd name="connsiteY12" fmla="*/ 1724526 h 1724526"/>
              <a:gd name="connsiteX13" fmla="*/ 1205164 w 1375611"/>
              <a:gd name="connsiteY13" fmla="*/ 1724526 h 1724526"/>
              <a:gd name="connsiteX14" fmla="*/ 1205164 w 1375611"/>
              <a:gd name="connsiteY14" fmla="*/ 1724526 h 1724526"/>
              <a:gd name="connsiteX15" fmla="*/ 1205164 w 1375611"/>
              <a:gd name="connsiteY15" fmla="*/ 1724526 h 1724526"/>
              <a:gd name="connsiteX16" fmla="*/ 1205164 w 1375611"/>
              <a:gd name="connsiteY16" fmla="*/ 1724526 h 1724526"/>
              <a:gd name="connsiteX17" fmla="*/ 1205164 w 1375611"/>
              <a:gd name="connsiteY17" fmla="*/ 1724526 h 1724526"/>
              <a:gd name="connsiteX18" fmla="*/ 1205164 w 1375611"/>
              <a:gd name="connsiteY18" fmla="*/ 1724526 h 1724526"/>
              <a:gd name="connsiteX19" fmla="*/ 1205164 w 1375611"/>
              <a:gd name="connsiteY19" fmla="*/ 1724526 h 1724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375611" h="1724526">
                <a:moveTo>
                  <a:pt x="110290" y="1724526"/>
                </a:moveTo>
                <a:cubicBezTo>
                  <a:pt x="69182" y="1590173"/>
                  <a:pt x="28074" y="1455820"/>
                  <a:pt x="14037" y="1315452"/>
                </a:cubicBezTo>
                <a:cubicBezTo>
                  <a:pt x="0" y="1175084"/>
                  <a:pt x="12032" y="1010653"/>
                  <a:pt x="26069" y="882316"/>
                </a:cubicBezTo>
                <a:cubicBezTo>
                  <a:pt x="40106" y="753979"/>
                  <a:pt x="62163" y="655720"/>
                  <a:pt x="98258" y="545431"/>
                </a:cubicBezTo>
                <a:cubicBezTo>
                  <a:pt x="134353" y="435142"/>
                  <a:pt x="172453" y="304800"/>
                  <a:pt x="242637" y="220579"/>
                </a:cubicBezTo>
                <a:cubicBezTo>
                  <a:pt x="312821" y="136358"/>
                  <a:pt x="435143" y="76200"/>
                  <a:pt x="519364" y="40105"/>
                </a:cubicBezTo>
                <a:cubicBezTo>
                  <a:pt x="603585" y="4010"/>
                  <a:pt x="663743" y="0"/>
                  <a:pt x="747964" y="4010"/>
                </a:cubicBezTo>
                <a:cubicBezTo>
                  <a:pt x="832185" y="8021"/>
                  <a:pt x="946485" y="28073"/>
                  <a:pt x="1024690" y="64168"/>
                </a:cubicBezTo>
                <a:cubicBezTo>
                  <a:pt x="1102895" y="100263"/>
                  <a:pt x="1165058" y="160421"/>
                  <a:pt x="1217195" y="220579"/>
                </a:cubicBezTo>
                <a:cubicBezTo>
                  <a:pt x="1269332" y="280737"/>
                  <a:pt x="1311443" y="346911"/>
                  <a:pt x="1337511" y="425116"/>
                </a:cubicBezTo>
                <a:cubicBezTo>
                  <a:pt x="1363580" y="503321"/>
                  <a:pt x="1375611" y="569494"/>
                  <a:pt x="1373606" y="689810"/>
                </a:cubicBezTo>
                <a:cubicBezTo>
                  <a:pt x="1371601" y="810126"/>
                  <a:pt x="1353553" y="974557"/>
                  <a:pt x="1325479" y="1147010"/>
                </a:cubicBezTo>
                <a:cubicBezTo>
                  <a:pt x="1297405" y="1319463"/>
                  <a:pt x="1205164" y="1724526"/>
                  <a:pt x="1205164" y="1724526"/>
                </a:cubicBezTo>
                <a:lnTo>
                  <a:pt x="1205164" y="1724526"/>
                </a:lnTo>
                <a:lnTo>
                  <a:pt x="1205164" y="1724526"/>
                </a:lnTo>
                <a:lnTo>
                  <a:pt x="1205164" y="1724526"/>
                </a:lnTo>
                <a:lnTo>
                  <a:pt x="1205164" y="1724526"/>
                </a:lnTo>
                <a:lnTo>
                  <a:pt x="1205164" y="1724526"/>
                </a:lnTo>
                <a:lnTo>
                  <a:pt x="1205164" y="1724526"/>
                </a:lnTo>
                <a:lnTo>
                  <a:pt x="1205164" y="1724526"/>
                </a:ln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5771148" y="4497805"/>
            <a:ext cx="1114926" cy="952500"/>
          </a:xfrm>
          <a:custGeom>
            <a:avLst/>
            <a:gdLst>
              <a:gd name="connsiteX0" fmla="*/ 40105 w 1114926"/>
              <a:gd name="connsiteY0" fmla="*/ 928437 h 952500"/>
              <a:gd name="connsiteX1" fmla="*/ 4010 w 1114926"/>
              <a:gd name="connsiteY1" fmla="*/ 651711 h 952500"/>
              <a:gd name="connsiteX2" fmla="*/ 64168 w 1114926"/>
              <a:gd name="connsiteY2" fmla="*/ 362953 h 952500"/>
              <a:gd name="connsiteX3" fmla="*/ 244641 w 1114926"/>
              <a:gd name="connsiteY3" fmla="*/ 170448 h 952500"/>
              <a:gd name="connsiteX4" fmla="*/ 461210 w 1114926"/>
              <a:gd name="connsiteY4" fmla="*/ 38100 h 952500"/>
              <a:gd name="connsiteX5" fmla="*/ 689810 w 1114926"/>
              <a:gd name="connsiteY5" fmla="*/ 14037 h 952500"/>
              <a:gd name="connsiteX6" fmla="*/ 918410 w 1114926"/>
              <a:gd name="connsiteY6" fmla="*/ 122321 h 952500"/>
              <a:gd name="connsiteX7" fmla="*/ 1062789 w 1114926"/>
              <a:gd name="connsiteY7" fmla="*/ 302795 h 952500"/>
              <a:gd name="connsiteX8" fmla="*/ 1110915 w 1114926"/>
              <a:gd name="connsiteY8" fmla="*/ 543427 h 952500"/>
              <a:gd name="connsiteX9" fmla="*/ 1086852 w 1114926"/>
              <a:gd name="connsiteY9" fmla="*/ 796090 h 952500"/>
              <a:gd name="connsiteX10" fmla="*/ 1050757 w 1114926"/>
              <a:gd name="connsiteY10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14926" h="952500">
                <a:moveTo>
                  <a:pt x="40105" y="928437"/>
                </a:moveTo>
                <a:cubicBezTo>
                  <a:pt x="20052" y="837197"/>
                  <a:pt x="0" y="745958"/>
                  <a:pt x="4010" y="651711"/>
                </a:cubicBezTo>
                <a:cubicBezTo>
                  <a:pt x="8020" y="557464"/>
                  <a:pt x="24063" y="443163"/>
                  <a:pt x="64168" y="362953"/>
                </a:cubicBezTo>
                <a:cubicBezTo>
                  <a:pt x="104273" y="282743"/>
                  <a:pt x="178467" y="224590"/>
                  <a:pt x="244641" y="170448"/>
                </a:cubicBezTo>
                <a:cubicBezTo>
                  <a:pt x="310815" y="116306"/>
                  <a:pt x="387015" y="64168"/>
                  <a:pt x="461210" y="38100"/>
                </a:cubicBezTo>
                <a:cubicBezTo>
                  <a:pt x="535405" y="12032"/>
                  <a:pt x="613610" y="0"/>
                  <a:pt x="689810" y="14037"/>
                </a:cubicBezTo>
                <a:cubicBezTo>
                  <a:pt x="766010" y="28074"/>
                  <a:pt x="856247" y="74195"/>
                  <a:pt x="918410" y="122321"/>
                </a:cubicBezTo>
                <a:cubicBezTo>
                  <a:pt x="980573" y="170447"/>
                  <a:pt x="1030705" y="232611"/>
                  <a:pt x="1062789" y="302795"/>
                </a:cubicBezTo>
                <a:cubicBezTo>
                  <a:pt x="1094873" y="372979"/>
                  <a:pt x="1106905" y="461211"/>
                  <a:pt x="1110915" y="543427"/>
                </a:cubicBezTo>
                <a:cubicBezTo>
                  <a:pt x="1114926" y="625643"/>
                  <a:pt x="1096878" y="727911"/>
                  <a:pt x="1086852" y="796090"/>
                </a:cubicBezTo>
                <a:cubicBezTo>
                  <a:pt x="1076826" y="864269"/>
                  <a:pt x="1063791" y="908384"/>
                  <a:pt x="1050757" y="95250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5" name="1 - Τίτλος"/>
          <p:cNvSpPr>
            <a:spLocks noGrp="1"/>
          </p:cNvSpPr>
          <p:nvPr>
            <p:ph type="title"/>
          </p:nvPr>
        </p:nvSpPr>
        <p:spPr>
          <a:xfrm>
            <a:off x="1383632" y="365792"/>
            <a:ext cx="7760368" cy="885491"/>
          </a:xfrm>
        </p:spPr>
        <p:txBody>
          <a:bodyPr anchor="ctr">
            <a:noAutofit/>
          </a:bodyPr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The Design of Efficient Algorithms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08025" y="1722438"/>
            <a:ext cx="8275638" cy="4708525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el-GR" dirty="0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C00000"/>
                </a:solidFill>
              </a:rPr>
              <a:t>NP – complete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if 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el-GR" dirty="0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C00000"/>
                </a:solidFill>
              </a:rPr>
              <a:t>NP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el-GR" dirty="0" smtClean="0">
                <a:solidFill>
                  <a:srgbClr val="C00000"/>
                </a:solidFill>
              </a:rPr>
              <a:t>Π</a:t>
            </a:r>
            <a:r>
              <a:rPr lang="el-GR" dirty="0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dirty="0" smtClean="0">
                <a:solidFill>
                  <a:srgbClr val="C00000"/>
                </a:solidFill>
              </a:rPr>
              <a:t>NP-hard</a:t>
            </a:r>
          </a:p>
          <a:p>
            <a:pPr eaLnBrk="1" hangingPunct="1">
              <a:defRPr/>
            </a:pPr>
            <a:endParaRPr lang="en-US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Repeat the following instructions:</a:t>
            </a:r>
            <a:endParaRPr lang="el-GR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sz="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l-GR" sz="800" dirty="0" smtClean="0">
                <a:solidFill>
                  <a:schemeClr val="tx2">
                    <a:lumMod val="75000"/>
                  </a:schemeClr>
                </a:solidFill>
              </a:rPr>
              <a:t>  	</a:t>
            </a:r>
            <a:r>
              <a:rPr lang="en-US" sz="2800" b="1" dirty="0" smtClean="0">
                <a:solidFill>
                  <a:srgbClr val="002060"/>
                </a:solidFill>
              </a:rPr>
              <a:t>1</a:t>
            </a:r>
            <a:r>
              <a:rPr lang="el-GR" sz="2800" b="1" dirty="0" smtClean="0">
                <a:solidFill>
                  <a:srgbClr val="002060"/>
                </a:solidFill>
              </a:rPr>
              <a:t>.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l-GR" sz="2800" dirty="0" smtClean="0">
                <a:solidFill>
                  <a:srgbClr val="C00000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Find</a:t>
            </a:r>
            <a:r>
              <a:rPr lang="en-US" sz="2400" dirty="0" smtClean="0">
                <a:solidFill>
                  <a:srgbClr val="C00000"/>
                </a:solidFill>
              </a:rPr>
              <a:t> a candidate </a:t>
            </a:r>
            <a:r>
              <a:rPr lang="el-GR" sz="2400" dirty="0" smtClean="0">
                <a:solidFill>
                  <a:srgbClr val="C00000"/>
                </a:solidFill>
              </a:rPr>
              <a:t>Π </a:t>
            </a:r>
            <a:r>
              <a:rPr lang="en-US" sz="2400" dirty="0" smtClean="0">
                <a:solidFill>
                  <a:srgbClr val="C00000"/>
                </a:solidFill>
              </a:rPr>
              <a:t>which might be NP-complete</a:t>
            </a:r>
            <a:endParaRPr lang="en-US" dirty="0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200" dirty="0" smtClean="0">
                <a:solidFill>
                  <a:srgbClr val="C00000"/>
                </a:solidFill>
              </a:rPr>
              <a:t/>
            </a:r>
            <a:br>
              <a:rPr lang="en-US" sz="1200" dirty="0" smtClean="0">
                <a:solidFill>
                  <a:srgbClr val="C00000"/>
                </a:solidFill>
              </a:rPr>
            </a:br>
            <a:r>
              <a:rPr lang="el-GR" sz="1200" dirty="0" smtClean="0">
                <a:solidFill>
                  <a:srgbClr val="C00000"/>
                </a:solidFill>
              </a:rPr>
              <a:t> 	 </a:t>
            </a:r>
            <a:r>
              <a:rPr lang="en-US" sz="2800" b="1" dirty="0" smtClean="0">
                <a:solidFill>
                  <a:srgbClr val="002060"/>
                </a:solidFill>
              </a:rPr>
              <a:t>2</a:t>
            </a:r>
            <a:r>
              <a:rPr lang="el-GR" sz="2800" b="1" dirty="0" smtClean="0">
                <a:solidFill>
                  <a:srgbClr val="002060"/>
                </a:solidFill>
              </a:rPr>
              <a:t>.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l-GR" sz="2800" dirty="0" smtClean="0">
                <a:solidFill>
                  <a:srgbClr val="C00000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Select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l-GR" sz="2400" dirty="0" smtClean="0">
                <a:solidFill>
                  <a:srgbClr val="C00000"/>
                </a:solidFill>
              </a:rPr>
              <a:t>Π</a:t>
            </a:r>
            <a:r>
              <a:rPr lang="el-GR" sz="2400" b="1" dirty="0" smtClean="0">
                <a:solidFill>
                  <a:srgbClr val="C00000"/>
                </a:solidFill>
              </a:rPr>
              <a:t>΄</a:t>
            </a:r>
            <a:r>
              <a:rPr lang="en-US" sz="2400" dirty="0" smtClean="0">
                <a:solidFill>
                  <a:srgbClr val="C00000"/>
                </a:solidFill>
              </a:rPr>
              <a:t> from the bag of NP-complete problems</a:t>
            </a:r>
            <a:endParaRPr lang="en-US" dirty="0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200" dirty="0" smtClean="0">
                <a:solidFill>
                  <a:srgbClr val="C00000"/>
                </a:solidFill>
              </a:rPr>
              <a:t/>
            </a:r>
            <a:br>
              <a:rPr lang="en-US" sz="1200" dirty="0" smtClean="0">
                <a:solidFill>
                  <a:srgbClr val="C00000"/>
                </a:solidFill>
              </a:rPr>
            </a:br>
            <a:r>
              <a:rPr lang="el-GR" sz="1200" dirty="0" smtClean="0">
                <a:solidFill>
                  <a:srgbClr val="C00000"/>
                </a:solidFill>
              </a:rPr>
              <a:t>	</a:t>
            </a:r>
            <a:r>
              <a:rPr lang="en-US" sz="2800" b="1" dirty="0" smtClean="0">
                <a:solidFill>
                  <a:srgbClr val="002060"/>
                </a:solidFill>
              </a:rPr>
              <a:t>3</a:t>
            </a:r>
            <a:r>
              <a:rPr lang="el-GR" sz="2800" b="1" dirty="0" smtClean="0">
                <a:solidFill>
                  <a:srgbClr val="002060"/>
                </a:solidFill>
              </a:rPr>
              <a:t>.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l-GR" sz="2800" dirty="0" smtClean="0">
                <a:solidFill>
                  <a:srgbClr val="C00000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Show</a:t>
            </a:r>
            <a:r>
              <a:rPr lang="en-US" sz="2400" dirty="0" smtClean="0">
                <a:solidFill>
                  <a:srgbClr val="C00000"/>
                </a:solidFill>
              </a:rPr>
              <a:t> that </a:t>
            </a:r>
            <a:r>
              <a:rPr lang="el-GR" sz="2400" dirty="0" smtClean="0">
                <a:solidFill>
                  <a:srgbClr val="C00000"/>
                </a:solidFill>
              </a:rPr>
              <a:t>Π</a:t>
            </a:r>
            <a:r>
              <a:rPr lang="el-GR" sz="2400" dirty="0" smtClean="0">
                <a:solidFill>
                  <a:srgbClr val="C00000"/>
                </a:solidFill>
                <a:sym typeface="Symbol"/>
              </a:rPr>
              <a:t></a:t>
            </a:r>
            <a:r>
              <a:rPr lang="en-US" sz="2400" dirty="0" smtClean="0">
                <a:solidFill>
                  <a:srgbClr val="C00000"/>
                </a:solidFill>
              </a:rPr>
              <a:t>NP and </a:t>
            </a:r>
            <a:r>
              <a:rPr lang="el-GR" sz="2400" dirty="0" smtClean="0">
                <a:solidFill>
                  <a:srgbClr val="C00000"/>
                </a:solidFill>
              </a:rPr>
              <a:t>Π</a:t>
            </a:r>
            <a:r>
              <a:rPr lang="el-GR" sz="2400" b="1" dirty="0" smtClean="0">
                <a:solidFill>
                  <a:srgbClr val="C00000"/>
                </a:solidFill>
              </a:rPr>
              <a:t>΄</a:t>
            </a:r>
            <a:r>
              <a:rPr lang="el-GR" sz="2400" dirty="0" smtClean="0">
                <a:solidFill>
                  <a:srgbClr val="C00000"/>
                </a:solidFill>
              </a:rPr>
              <a:t>≤ Π</a:t>
            </a:r>
            <a:endParaRPr lang="en-US" dirty="0" smtClean="0">
              <a:solidFill>
                <a:srgbClr val="C000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400" dirty="0" smtClean="0">
                <a:solidFill>
                  <a:srgbClr val="C00000"/>
                </a:solidFill>
              </a:rPr>
              <a:t/>
            </a:r>
            <a:br>
              <a:rPr lang="en-US" sz="1400" dirty="0" smtClean="0">
                <a:solidFill>
                  <a:srgbClr val="C00000"/>
                </a:solidFill>
              </a:rPr>
            </a:br>
            <a:r>
              <a:rPr lang="el-GR" sz="1400" dirty="0" smtClean="0">
                <a:solidFill>
                  <a:srgbClr val="C00000"/>
                </a:solidFill>
              </a:rPr>
              <a:t>	</a:t>
            </a:r>
            <a:r>
              <a:rPr lang="en-US" sz="2800" b="1" dirty="0" smtClean="0">
                <a:solidFill>
                  <a:srgbClr val="002060"/>
                </a:solidFill>
              </a:rPr>
              <a:t>4</a:t>
            </a:r>
            <a:r>
              <a:rPr lang="el-GR" sz="2800" b="1" dirty="0" smtClean="0">
                <a:solidFill>
                  <a:srgbClr val="002060"/>
                </a:solidFill>
              </a:rPr>
              <a:t>.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l-GR" sz="2800" dirty="0" smtClean="0">
                <a:solidFill>
                  <a:srgbClr val="C00000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Add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l-GR" sz="2400" dirty="0" smtClean="0">
                <a:solidFill>
                  <a:srgbClr val="C00000"/>
                </a:solidFill>
              </a:rPr>
              <a:t>Π </a:t>
            </a:r>
            <a:r>
              <a:rPr lang="en-US" sz="2400" dirty="0" smtClean="0">
                <a:solidFill>
                  <a:srgbClr val="C00000"/>
                </a:solidFill>
              </a:rPr>
              <a:t>to the bag</a:t>
            </a:r>
            <a:endParaRPr lang="en-US" dirty="0" smtClean="0">
              <a:solidFill>
                <a:srgbClr val="C00000"/>
              </a:solidFill>
            </a:endParaRPr>
          </a:p>
          <a:p>
            <a:pPr eaLnBrk="1" hangingPunct="1">
              <a:defRPr/>
            </a:pPr>
            <a:endParaRPr lang="el-GR" dirty="0" smtClean="0"/>
          </a:p>
        </p:txBody>
      </p:sp>
      <p:pic>
        <p:nvPicPr>
          <p:cNvPr id="5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58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9" name="1 - Τίτλος"/>
          <p:cNvSpPr>
            <a:spLocks noGrp="1"/>
          </p:cNvSpPr>
          <p:nvPr>
            <p:ph type="title"/>
          </p:nvPr>
        </p:nvSpPr>
        <p:spPr>
          <a:xfrm>
            <a:off x="1383632" y="365792"/>
            <a:ext cx="7760368" cy="885491"/>
          </a:xfrm>
        </p:spPr>
        <p:txBody>
          <a:bodyPr anchor="ctr">
            <a:noAutofit/>
          </a:bodyPr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The Design of Efficient Algorithms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20738" y="1697038"/>
            <a:ext cx="8026400" cy="4916487"/>
          </a:xfrm>
        </p:spPr>
        <p:txBody>
          <a:bodyPr/>
          <a:lstStyle/>
          <a:p>
            <a:pPr marL="274638" indent="-274638">
              <a:defRPr/>
            </a:pPr>
            <a:r>
              <a:rPr lang="en-US" dirty="0" smtClean="0">
                <a:solidFill>
                  <a:srgbClr val="7030A0"/>
                </a:solidFill>
              </a:rPr>
              <a:t>Theorem (</a:t>
            </a:r>
            <a:r>
              <a:rPr lang="en-US" dirty="0" err="1" smtClean="0">
                <a:solidFill>
                  <a:srgbClr val="7030A0"/>
                </a:solidFill>
              </a:rPr>
              <a:t>Poljak</a:t>
            </a:r>
            <a:r>
              <a:rPr lang="en-US" dirty="0" smtClean="0">
                <a:solidFill>
                  <a:srgbClr val="7030A0"/>
                </a:solidFill>
              </a:rPr>
              <a:t> (1974)):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TABLE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ET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≤ 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TABLE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ET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ON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   </a:t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                             T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RIANGLE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FREE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G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RAPHS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74638" indent="-274638">
              <a:defRPr/>
            </a:pPr>
            <a:r>
              <a:rPr lang="en-US" sz="2800" dirty="0" smtClean="0">
                <a:solidFill>
                  <a:srgbClr val="7030A0"/>
                </a:solidFill>
              </a:rPr>
              <a:t>Proof</a:t>
            </a:r>
            <a:br>
              <a:rPr lang="en-US" sz="2800" dirty="0" smtClean="0">
                <a:solidFill>
                  <a:srgbClr val="7030A0"/>
                </a:solidFill>
              </a:rPr>
            </a:br>
            <a:r>
              <a:rPr lang="en-US" sz="2400" dirty="0" smtClean="0"/>
              <a:t>Let</a:t>
            </a:r>
            <a:r>
              <a:rPr lang="en-US" sz="2400" dirty="0" smtClean="0">
                <a:solidFill>
                  <a:srgbClr val="7030A0"/>
                </a:solidFill>
              </a:rPr>
              <a:t> G </a:t>
            </a:r>
            <a:r>
              <a:rPr lang="en-US" sz="2400" dirty="0" smtClean="0"/>
              <a:t>be a graph on </a:t>
            </a:r>
            <a:r>
              <a:rPr lang="en-US" sz="2400" dirty="0" smtClean="0">
                <a:solidFill>
                  <a:srgbClr val="7030A0"/>
                </a:solidFill>
              </a:rPr>
              <a:t>n</a:t>
            </a:r>
            <a:r>
              <a:rPr lang="en-US" sz="2400" dirty="0" smtClean="0"/>
              <a:t> vertices and </a:t>
            </a:r>
            <a:r>
              <a:rPr lang="en-US" sz="2400" dirty="0" smtClean="0">
                <a:solidFill>
                  <a:srgbClr val="7030A0"/>
                </a:solidFill>
              </a:rPr>
              <a:t>m</a:t>
            </a:r>
            <a:r>
              <a:rPr lang="en-US" sz="2400" dirty="0" smtClean="0"/>
              <a:t> edges.</a:t>
            </a:r>
            <a:br>
              <a:rPr lang="en-US" sz="2400" dirty="0" smtClean="0"/>
            </a:br>
            <a:r>
              <a:rPr lang="en-US" sz="2400" dirty="0" smtClean="0"/>
              <a:t>We construct from </a:t>
            </a:r>
            <a:r>
              <a:rPr lang="en-US" sz="2400" dirty="0" smtClean="0">
                <a:solidFill>
                  <a:srgbClr val="7030A0"/>
                </a:solidFill>
              </a:rPr>
              <a:t>G</a:t>
            </a:r>
            <a:r>
              <a:rPr lang="en-US" sz="2400" dirty="0" smtClean="0"/>
              <a:t> a triangle-tree graph </a:t>
            </a:r>
            <a:r>
              <a:rPr lang="en-US" sz="2400" dirty="0" smtClean="0">
                <a:solidFill>
                  <a:srgbClr val="7030A0"/>
                </a:solidFill>
              </a:rPr>
              <a:t>H</a:t>
            </a:r>
            <a:r>
              <a:rPr lang="en-US" sz="2400" dirty="0" smtClean="0"/>
              <a:t> with</a:t>
            </a:r>
            <a:br>
              <a:rPr lang="en-US" sz="2400" dirty="0" smtClean="0"/>
            </a:br>
            <a:r>
              <a:rPr lang="en-US" sz="2400" dirty="0" smtClean="0"/>
              <a:t>the properly that :</a:t>
            </a:r>
            <a:r>
              <a:rPr lang="en-US" sz="2800" dirty="0" smtClean="0"/>
              <a:t>                               </a:t>
            </a:r>
            <a:r>
              <a:rPr lang="el-GR" sz="2800" dirty="0" smtClean="0"/>
              <a:t>     </a:t>
            </a:r>
            <a:r>
              <a:rPr lang="en-US" sz="2800" dirty="0" smtClean="0"/>
              <a:t>        </a:t>
            </a:r>
          </a:p>
          <a:p>
            <a:pPr marL="274638" indent="-274638">
              <a:buFont typeface="Wingdings" pitchFamily="2" charset="2"/>
              <a:buNone/>
              <a:defRPr/>
            </a:pPr>
            <a:r>
              <a:rPr lang="en-US" sz="2800" dirty="0" smtClean="0"/>
              <a:t>   </a:t>
            </a:r>
            <a:r>
              <a:rPr lang="en-US" sz="2400" dirty="0" smtClean="0"/>
              <a:t>Knowing </a:t>
            </a:r>
            <a:r>
              <a:rPr lang="el-GR" sz="2800" dirty="0" smtClean="0">
                <a:solidFill>
                  <a:srgbClr val="7030A0"/>
                </a:solidFill>
              </a:rPr>
              <a:t>α</a:t>
            </a:r>
            <a:r>
              <a:rPr lang="en-US" sz="2800" dirty="0" smtClean="0">
                <a:solidFill>
                  <a:srgbClr val="7030A0"/>
                </a:solidFill>
              </a:rPr>
              <a:t>(H)</a:t>
            </a:r>
            <a:r>
              <a:rPr lang="en-US" sz="2400" dirty="0" smtClean="0"/>
              <a:t> will immediately give us </a:t>
            </a:r>
            <a:r>
              <a:rPr lang="el-GR" sz="2800" dirty="0" smtClean="0">
                <a:solidFill>
                  <a:srgbClr val="7030A0"/>
                </a:solidFill>
              </a:rPr>
              <a:t>α</a:t>
            </a:r>
            <a:r>
              <a:rPr lang="en-US" sz="2800" dirty="0" smtClean="0">
                <a:solidFill>
                  <a:srgbClr val="7030A0"/>
                </a:solidFill>
              </a:rPr>
              <a:t>(G)</a:t>
            </a:r>
            <a:endParaRPr lang="en-US" dirty="0" smtClean="0">
              <a:solidFill>
                <a:srgbClr val="7030A0"/>
              </a:solidFill>
            </a:endParaRPr>
          </a:p>
          <a:p>
            <a:pPr>
              <a:defRPr/>
            </a:pPr>
            <a:endParaRPr lang="el-GR" dirty="0"/>
          </a:p>
        </p:txBody>
      </p:sp>
      <p:grpSp>
        <p:nvGrpSpPr>
          <p:cNvPr id="37892" name="9 - Ομάδα"/>
          <p:cNvGrpSpPr>
            <a:grpSpLocks/>
          </p:cNvGrpSpPr>
          <p:nvPr/>
        </p:nvGrpSpPr>
        <p:grpSpPr bwMode="auto">
          <a:xfrm>
            <a:off x="7383463" y="4351338"/>
            <a:ext cx="1081087" cy="990600"/>
            <a:chOff x="6553200" y="4617720"/>
            <a:chExt cx="1082040" cy="990600"/>
          </a:xfrm>
        </p:grpSpPr>
        <p:sp>
          <p:nvSpPr>
            <p:cNvPr id="37895" name="5 - Ισοσκελές τρίγωνο"/>
            <p:cNvSpPr>
              <a:spLocks noChangeArrowheads="1"/>
            </p:cNvSpPr>
            <p:nvPr/>
          </p:nvSpPr>
          <p:spPr bwMode="auto">
            <a:xfrm>
              <a:off x="6598920" y="4632960"/>
              <a:ext cx="1021080" cy="944880"/>
            </a:xfrm>
            <a:prstGeom prst="triangle">
              <a:avLst>
                <a:gd name="adj" fmla="val 50000"/>
              </a:avLst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7896" name="6 - Έλλειψη"/>
            <p:cNvSpPr>
              <a:spLocks noChangeArrowheads="1"/>
            </p:cNvSpPr>
            <p:nvPr/>
          </p:nvSpPr>
          <p:spPr bwMode="auto">
            <a:xfrm>
              <a:off x="7040880" y="4617720"/>
              <a:ext cx="121920" cy="12192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7897" name="7 - Έλλειψη"/>
            <p:cNvSpPr>
              <a:spLocks noChangeArrowheads="1"/>
            </p:cNvSpPr>
            <p:nvPr/>
          </p:nvSpPr>
          <p:spPr bwMode="auto">
            <a:xfrm>
              <a:off x="6553200" y="5486400"/>
              <a:ext cx="121920" cy="12192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7898" name="8 - Έλλειψη"/>
            <p:cNvSpPr>
              <a:spLocks noChangeArrowheads="1"/>
            </p:cNvSpPr>
            <p:nvPr/>
          </p:nvSpPr>
          <p:spPr bwMode="auto">
            <a:xfrm>
              <a:off x="7513320" y="5486400"/>
              <a:ext cx="121920" cy="12192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7763849" y="5490989"/>
            <a:ext cx="40640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  <a:latin typeface="+mn-lt"/>
              </a:rPr>
              <a:t>G</a:t>
            </a:r>
            <a:endParaRPr lang="en-US" dirty="0">
              <a:latin typeface="+mn-lt"/>
            </a:endParaRPr>
          </a:p>
        </p:txBody>
      </p:sp>
      <p:pic>
        <p:nvPicPr>
          <p:cNvPr id="11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59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15" name="1 - Τίτλος"/>
          <p:cNvSpPr>
            <a:spLocks noGrp="1"/>
          </p:cNvSpPr>
          <p:nvPr>
            <p:ph type="title"/>
          </p:nvPr>
        </p:nvSpPr>
        <p:spPr>
          <a:xfrm>
            <a:off x="1383632" y="365792"/>
            <a:ext cx="7760368" cy="885491"/>
          </a:xfrm>
        </p:spPr>
        <p:txBody>
          <a:bodyPr anchor="ctr">
            <a:noAutofit/>
          </a:bodyPr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The Design of Efficient Algorithms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41765"/>
            <a:ext cx="8077200" cy="3881438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9900"/>
                </a:solidFill>
              </a:rPr>
              <a:t>Regular</a:t>
            </a:r>
            <a:r>
              <a:rPr lang="el-GR" dirty="0" smtClean="0">
                <a:solidFill>
                  <a:srgbClr val="009900"/>
                </a:solidFill>
              </a:rPr>
              <a:t> </a:t>
            </a:r>
            <a:r>
              <a:rPr lang="en-US" dirty="0" smtClean="0">
                <a:solidFill>
                  <a:srgbClr val="009900"/>
                </a:solidFill>
              </a:rPr>
              <a:t>Graphs</a:t>
            </a:r>
            <a:r>
              <a:rPr lang="el-GR" dirty="0" smtClean="0">
                <a:solidFill>
                  <a:srgbClr val="009900"/>
                </a:solidFill>
              </a:rPr>
              <a:t>:</a:t>
            </a:r>
          </a:p>
          <a:p>
            <a:pPr lvl="1" eaLnBrk="1" hangingPunct="1"/>
            <a:r>
              <a:rPr lang="el-GR" sz="2600" dirty="0" smtClean="0">
                <a:solidFill>
                  <a:srgbClr val="C00000"/>
                </a:solidFill>
              </a:rPr>
              <a:t>Κυκλικό γράφημα </a:t>
            </a:r>
            <a:r>
              <a:rPr lang="el-GR" sz="2600" dirty="0" smtClean="0"/>
              <a:t>(</a:t>
            </a:r>
            <a:r>
              <a:rPr lang="en-US" sz="2600" dirty="0" err="1" smtClean="0"/>
              <a:t>C</a:t>
            </a:r>
            <a:r>
              <a:rPr lang="en-US" sz="2400" baseline="-25000" dirty="0" err="1" smtClean="0"/>
              <a:t>n</a:t>
            </a:r>
            <a:r>
              <a:rPr lang="el-GR" sz="2600" dirty="0" smtClean="0"/>
              <a:t>): όλοι οι κόμβοι </a:t>
            </a:r>
            <a:r>
              <a:rPr lang="en-US" sz="2600" dirty="0" smtClean="0"/>
              <a:t>d(v)=2 (</a:t>
            </a:r>
            <a:r>
              <a:rPr lang="el-GR" sz="2600" dirty="0" smtClean="0"/>
              <a:t>κυβικός </a:t>
            </a:r>
            <a:r>
              <a:rPr lang="en-US" sz="2600" dirty="0" smtClean="0"/>
              <a:t>k = 3)</a:t>
            </a:r>
            <a:endParaRPr lang="en-GB" sz="2600" dirty="0" smtClean="0"/>
          </a:p>
        </p:txBody>
      </p:sp>
      <p:sp>
        <p:nvSpPr>
          <p:cNvPr id="53399" name="AutoShape 151"/>
          <p:cNvSpPr>
            <a:spLocks noChangeArrowheads="1"/>
          </p:cNvSpPr>
          <p:nvPr/>
        </p:nvSpPr>
        <p:spPr bwMode="auto">
          <a:xfrm>
            <a:off x="5716228" y="3150589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98" name="AutoShape 150"/>
          <p:cNvSpPr>
            <a:spLocks noChangeArrowheads="1"/>
          </p:cNvSpPr>
          <p:nvPr/>
        </p:nvSpPr>
        <p:spPr bwMode="auto">
          <a:xfrm>
            <a:off x="5725753" y="3750664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97" name="AutoShape 149"/>
          <p:cNvSpPr>
            <a:spLocks noChangeShapeType="1"/>
          </p:cNvSpPr>
          <p:nvPr/>
        </p:nvSpPr>
        <p:spPr bwMode="auto">
          <a:xfrm>
            <a:off x="5792428" y="3274414"/>
            <a:ext cx="0" cy="4762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27" name="AutoShape 79"/>
          <p:cNvSpPr>
            <a:spLocks noChangeArrowheads="1"/>
          </p:cNvSpPr>
          <p:nvPr/>
        </p:nvSpPr>
        <p:spPr bwMode="auto">
          <a:xfrm>
            <a:off x="6030553" y="3150589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26" name="AutoShape 78"/>
          <p:cNvSpPr>
            <a:spLocks noChangeArrowheads="1"/>
          </p:cNvSpPr>
          <p:nvPr/>
        </p:nvSpPr>
        <p:spPr bwMode="auto">
          <a:xfrm>
            <a:off x="6040078" y="3750664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25" name="AutoShape 77"/>
          <p:cNvSpPr>
            <a:spLocks noChangeShapeType="1"/>
          </p:cNvSpPr>
          <p:nvPr/>
        </p:nvSpPr>
        <p:spPr bwMode="auto">
          <a:xfrm>
            <a:off x="6106753" y="3274414"/>
            <a:ext cx="0" cy="4762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96" name="AutoShape 148"/>
          <p:cNvSpPr>
            <a:spLocks noChangeArrowheads="1"/>
          </p:cNvSpPr>
          <p:nvPr/>
        </p:nvSpPr>
        <p:spPr bwMode="auto">
          <a:xfrm>
            <a:off x="6712423" y="3131539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95" name="AutoShape 147"/>
          <p:cNvSpPr>
            <a:spLocks noChangeArrowheads="1"/>
          </p:cNvSpPr>
          <p:nvPr/>
        </p:nvSpPr>
        <p:spPr bwMode="auto">
          <a:xfrm>
            <a:off x="6721948" y="3731614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94" name="AutoShape 146"/>
          <p:cNvSpPr>
            <a:spLocks noChangeShapeType="1"/>
          </p:cNvSpPr>
          <p:nvPr/>
        </p:nvSpPr>
        <p:spPr bwMode="auto">
          <a:xfrm>
            <a:off x="6788623" y="3255364"/>
            <a:ext cx="0" cy="4762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93" name="AutoShape 145"/>
          <p:cNvSpPr>
            <a:spLocks noChangeArrowheads="1"/>
          </p:cNvSpPr>
          <p:nvPr/>
        </p:nvSpPr>
        <p:spPr bwMode="auto">
          <a:xfrm>
            <a:off x="7188673" y="3131539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92" name="AutoShape 144"/>
          <p:cNvSpPr>
            <a:spLocks noChangeShapeType="1"/>
          </p:cNvSpPr>
          <p:nvPr/>
        </p:nvSpPr>
        <p:spPr bwMode="auto">
          <a:xfrm flipH="1">
            <a:off x="6807673" y="3255364"/>
            <a:ext cx="409575" cy="4762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91" name="AutoShape 143"/>
          <p:cNvSpPr>
            <a:spLocks noChangeShapeType="1"/>
          </p:cNvSpPr>
          <p:nvPr/>
        </p:nvSpPr>
        <p:spPr bwMode="auto">
          <a:xfrm>
            <a:off x="6807673" y="3255364"/>
            <a:ext cx="4095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90" name="AutoShape 142"/>
          <p:cNvSpPr>
            <a:spLocks noChangeArrowheads="1"/>
          </p:cNvSpPr>
          <p:nvPr/>
        </p:nvSpPr>
        <p:spPr bwMode="auto">
          <a:xfrm>
            <a:off x="7760173" y="3150589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89" name="AutoShape 141"/>
          <p:cNvSpPr>
            <a:spLocks noChangeArrowheads="1"/>
          </p:cNvSpPr>
          <p:nvPr/>
        </p:nvSpPr>
        <p:spPr bwMode="auto">
          <a:xfrm>
            <a:off x="7217248" y="3750664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88" name="AutoShape 140"/>
          <p:cNvSpPr>
            <a:spLocks noChangeArrowheads="1"/>
          </p:cNvSpPr>
          <p:nvPr/>
        </p:nvSpPr>
        <p:spPr bwMode="auto">
          <a:xfrm>
            <a:off x="7769698" y="3760189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87" name="AutoShape 139"/>
          <p:cNvSpPr>
            <a:spLocks noChangeShapeType="1"/>
          </p:cNvSpPr>
          <p:nvPr/>
        </p:nvSpPr>
        <p:spPr bwMode="auto">
          <a:xfrm>
            <a:off x="7350598" y="3807814"/>
            <a:ext cx="40957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86" name="AutoShape 138"/>
          <p:cNvSpPr>
            <a:spLocks noChangeShapeType="1"/>
          </p:cNvSpPr>
          <p:nvPr/>
        </p:nvSpPr>
        <p:spPr bwMode="auto">
          <a:xfrm flipH="1">
            <a:off x="7331548" y="3274414"/>
            <a:ext cx="438150" cy="485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85" name="AutoShape 137"/>
          <p:cNvSpPr>
            <a:spLocks noChangeShapeType="1"/>
          </p:cNvSpPr>
          <p:nvPr/>
        </p:nvSpPr>
        <p:spPr bwMode="auto">
          <a:xfrm>
            <a:off x="7836373" y="3274414"/>
            <a:ext cx="0" cy="4762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32" name="Rectangle 84"/>
          <p:cNvSpPr>
            <a:spLocks noChangeArrowheads="1"/>
          </p:cNvSpPr>
          <p:nvPr/>
        </p:nvSpPr>
        <p:spPr bwMode="auto">
          <a:xfrm>
            <a:off x="1096376" y="4683113"/>
            <a:ext cx="647700" cy="704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31" name="AutoShape 83"/>
          <p:cNvSpPr>
            <a:spLocks noChangeArrowheads="1"/>
          </p:cNvSpPr>
          <p:nvPr/>
        </p:nvSpPr>
        <p:spPr bwMode="auto">
          <a:xfrm>
            <a:off x="1039226" y="4635488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round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30" name="AutoShape 82"/>
          <p:cNvSpPr>
            <a:spLocks noChangeArrowheads="1"/>
          </p:cNvSpPr>
          <p:nvPr/>
        </p:nvSpPr>
        <p:spPr bwMode="auto">
          <a:xfrm>
            <a:off x="1048751" y="5311763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round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29" name="AutoShape 81"/>
          <p:cNvSpPr>
            <a:spLocks noChangeArrowheads="1"/>
          </p:cNvSpPr>
          <p:nvPr/>
        </p:nvSpPr>
        <p:spPr bwMode="auto">
          <a:xfrm>
            <a:off x="1677401" y="4616438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round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28" name="AutoShape 80"/>
          <p:cNvSpPr>
            <a:spLocks noChangeArrowheads="1"/>
          </p:cNvSpPr>
          <p:nvPr/>
        </p:nvSpPr>
        <p:spPr bwMode="auto">
          <a:xfrm>
            <a:off x="1686926" y="5302238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round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84" name="AutoShape 136"/>
          <p:cNvSpPr>
            <a:spLocks noChangeArrowheads="1"/>
          </p:cNvSpPr>
          <p:nvPr/>
        </p:nvSpPr>
        <p:spPr bwMode="auto">
          <a:xfrm>
            <a:off x="2431836" y="4721538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round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83" name="AutoShape 135"/>
          <p:cNvSpPr>
            <a:spLocks noChangeArrowheads="1"/>
          </p:cNvSpPr>
          <p:nvPr/>
        </p:nvSpPr>
        <p:spPr bwMode="auto">
          <a:xfrm>
            <a:off x="2441361" y="5387303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round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82" name="AutoShape 134"/>
          <p:cNvSpPr>
            <a:spLocks noChangeArrowheads="1"/>
          </p:cNvSpPr>
          <p:nvPr/>
        </p:nvSpPr>
        <p:spPr bwMode="auto">
          <a:xfrm>
            <a:off x="3070011" y="4702488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round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81" name="AutoShape 133"/>
          <p:cNvSpPr>
            <a:spLocks noChangeArrowheads="1"/>
          </p:cNvSpPr>
          <p:nvPr/>
        </p:nvSpPr>
        <p:spPr bwMode="auto">
          <a:xfrm>
            <a:off x="3079536" y="5377778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round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80" name="AutoShape 132"/>
          <p:cNvSpPr>
            <a:spLocks noChangeShapeType="1"/>
          </p:cNvSpPr>
          <p:nvPr/>
        </p:nvSpPr>
        <p:spPr bwMode="auto">
          <a:xfrm>
            <a:off x="2575697" y="5461533"/>
            <a:ext cx="5143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79" name="AutoShape 131"/>
          <p:cNvSpPr>
            <a:spLocks noChangeShapeType="1"/>
          </p:cNvSpPr>
          <p:nvPr/>
        </p:nvSpPr>
        <p:spPr bwMode="auto">
          <a:xfrm flipV="1">
            <a:off x="2508036" y="4853903"/>
            <a:ext cx="0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78" name="AutoShape 130"/>
          <p:cNvSpPr>
            <a:spLocks noChangeShapeType="1"/>
          </p:cNvSpPr>
          <p:nvPr/>
        </p:nvSpPr>
        <p:spPr bwMode="auto">
          <a:xfrm flipV="1">
            <a:off x="3136686" y="4834853"/>
            <a:ext cx="0" cy="5524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77" name="AutoShape 129"/>
          <p:cNvSpPr>
            <a:spLocks noChangeArrowheads="1"/>
          </p:cNvSpPr>
          <p:nvPr/>
        </p:nvSpPr>
        <p:spPr bwMode="auto">
          <a:xfrm>
            <a:off x="2746161" y="4225253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FABF8F"/>
              </a:gs>
              <a:gs pos="50000">
                <a:srgbClr val="F79646"/>
              </a:gs>
              <a:gs pos="100000">
                <a:srgbClr val="FABF8F"/>
              </a:gs>
            </a:gsLst>
            <a:lin ang="5400000" scaled="1"/>
          </a:gradFill>
          <a:ln w="12700">
            <a:solidFill>
              <a:srgbClr val="F79646"/>
            </a:solidFill>
            <a:round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76" name="AutoShape 128"/>
          <p:cNvSpPr>
            <a:spLocks noChangeShapeType="1"/>
          </p:cNvSpPr>
          <p:nvPr/>
        </p:nvSpPr>
        <p:spPr bwMode="auto">
          <a:xfrm flipV="1">
            <a:off x="2508036" y="4349078"/>
            <a:ext cx="314325" cy="3619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75" name="AutoShape 127"/>
          <p:cNvSpPr>
            <a:spLocks noChangeShapeType="1"/>
          </p:cNvSpPr>
          <p:nvPr/>
        </p:nvSpPr>
        <p:spPr bwMode="auto">
          <a:xfrm flipH="1" flipV="1">
            <a:off x="2812836" y="4358603"/>
            <a:ext cx="323850" cy="3333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42" name="AutoShape 94"/>
          <p:cNvSpPr>
            <a:spLocks noChangeArrowheads="1"/>
          </p:cNvSpPr>
          <p:nvPr/>
        </p:nvSpPr>
        <p:spPr bwMode="auto">
          <a:xfrm>
            <a:off x="3946647" y="5397814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41" name="AutoShape 93"/>
          <p:cNvSpPr>
            <a:spLocks noChangeArrowheads="1"/>
          </p:cNvSpPr>
          <p:nvPr/>
        </p:nvSpPr>
        <p:spPr bwMode="auto">
          <a:xfrm>
            <a:off x="4489572" y="5388289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40" name="AutoShape 92"/>
          <p:cNvSpPr>
            <a:spLocks noChangeArrowheads="1"/>
          </p:cNvSpPr>
          <p:nvPr/>
        </p:nvSpPr>
        <p:spPr bwMode="auto">
          <a:xfrm>
            <a:off x="4222872" y="4931089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39" name="AutoShape 91"/>
          <p:cNvSpPr>
            <a:spLocks noChangeArrowheads="1"/>
          </p:cNvSpPr>
          <p:nvPr/>
        </p:nvSpPr>
        <p:spPr bwMode="auto">
          <a:xfrm>
            <a:off x="4213347" y="4445314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38" name="AutoShape 90"/>
          <p:cNvSpPr>
            <a:spLocks noChangeShapeType="1"/>
          </p:cNvSpPr>
          <p:nvPr/>
        </p:nvSpPr>
        <p:spPr bwMode="auto">
          <a:xfrm flipV="1">
            <a:off x="4070472" y="5073964"/>
            <a:ext cx="209550" cy="34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37" name="AutoShape 89"/>
          <p:cNvSpPr>
            <a:spLocks noChangeShapeType="1"/>
          </p:cNvSpPr>
          <p:nvPr/>
        </p:nvSpPr>
        <p:spPr bwMode="auto">
          <a:xfrm flipH="1" flipV="1">
            <a:off x="4280022" y="5073964"/>
            <a:ext cx="266700" cy="3238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36" name="AutoShape 88"/>
          <p:cNvSpPr>
            <a:spLocks noChangeShapeType="1"/>
          </p:cNvSpPr>
          <p:nvPr/>
        </p:nvSpPr>
        <p:spPr bwMode="auto">
          <a:xfrm flipV="1">
            <a:off x="4070472" y="4569139"/>
            <a:ext cx="209550" cy="8572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35" name="AutoShape 87"/>
          <p:cNvSpPr>
            <a:spLocks noChangeShapeType="1"/>
          </p:cNvSpPr>
          <p:nvPr/>
        </p:nvSpPr>
        <p:spPr bwMode="auto">
          <a:xfrm flipH="1" flipV="1">
            <a:off x="4280022" y="4569139"/>
            <a:ext cx="266700" cy="8191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34" name="AutoShape 86"/>
          <p:cNvSpPr>
            <a:spLocks noChangeShapeType="1"/>
          </p:cNvSpPr>
          <p:nvPr/>
        </p:nvSpPr>
        <p:spPr bwMode="auto">
          <a:xfrm flipH="1">
            <a:off x="4070472" y="5407339"/>
            <a:ext cx="428625" cy="95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33" name="AutoShape 85"/>
          <p:cNvSpPr>
            <a:spLocks noChangeShapeType="1"/>
          </p:cNvSpPr>
          <p:nvPr/>
        </p:nvSpPr>
        <p:spPr bwMode="auto">
          <a:xfrm flipV="1">
            <a:off x="4280022" y="4616764"/>
            <a:ext cx="0" cy="3143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74" name="AutoShape 126"/>
          <p:cNvSpPr>
            <a:spLocks noChangeArrowheads="1"/>
          </p:cNvSpPr>
          <p:nvPr/>
        </p:nvSpPr>
        <p:spPr bwMode="auto">
          <a:xfrm>
            <a:off x="5009942" y="5397814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73" name="AutoShape 125"/>
          <p:cNvSpPr>
            <a:spLocks noChangeArrowheads="1"/>
          </p:cNvSpPr>
          <p:nvPr/>
        </p:nvSpPr>
        <p:spPr bwMode="auto">
          <a:xfrm>
            <a:off x="5752892" y="5388289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72" name="AutoShape 124"/>
          <p:cNvSpPr>
            <a:spLocks noChangeArrowheads="1"/>
          </p:cNvSpPr>
          <p:nvPr/>
        </p:nvSpPr>
        <p:spPr bwMode="auto">
          <a:xfrm>
            <a:off x="5352842" y="5140639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71" name="AutoShape 123"/>
          <p:cNvSpPr>
            <a:spLocks noChangeArrowheads="1"/>
          </p:cNvSpPr>
          <p:nvPr/>
        </p:nvSpPr>
        <p:spPr bwMode="auto">
          <a:xfrm>
            <a:off x="5333792" y="4197664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70" name="AutoShape 122"/>
          <p:cNvSpPr>
            <a:spLocks noChangeArrowheads="1"/>
          </p:cNvSpPr>
          <p:nvPr/>
        </p:nvSpPr>
        <p:spPr bwMode="auto">
          <a:xfrm>
            <a:off x="5248067" y="4902514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69" name="AutoShape 121"/>
          <p:cNvSpPr>
            <a:spLocks noChangeArrowheads="1"/>
          </p:cNvSpPr>
          <p:nvPr/>
        </p:nvSpPr>
        <p:spPr bwMode="auto">
          <a:xfrm>
            <a:off x="5476667" y="4902514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round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68" name="AutoShape 120"/>
          <p:cNvSpPr>
            <a:spLocks noChangeShapeType="1"/>
          </p:cNvSpPr>
          <p:nvPr/>
        </p:nvSpPr>
        <p:spPr bwMode="auto">
          <a:xfrm flipH="1">
            <a:off x="5124242" y="5426389"/>
            <a:ext cx="6286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67" name="AutoShape 119"/>
          <p:cNvSpPr>
            <a:spLocks noChangeShapeType="1"/>
          </p:cNvSpPr>
          <p:nvPr/>
        </p:nvSpPr>
        <p:spPr bwMode="auto">
          <a:xfrm flipV="1">
            <a:off x="5057567" y="4321489"/>
            <a:ext cx="323850" cy="10763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66" name="AutoShape 118"/>
          <p:cNvSpPr>
            <a:spLocks noChangeShapeType="1"/>
          </p:cNvSpPr>
          <p:nvPr/>
        </p:nvSpPr>
        <p:spPr bwMode="auto">
          <a:xfrm flipH="1" flipV="1">
            <a:off x="5438567" y="4321489"/>
            <a:ext cx="400050" cy="1066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65" name="AutoShape 117"/>
          <p:cNvSpPr>
            <a:spLocks noChangeShapeType="1"/>
          </p:cNvSpPr>
          <p:nvPr/>
        </p:nvSpPr>
        <p:spPr bwMode="auto">
          <a:xfrm>
            <a:off x="5362367" y="4931089"/>
            <a:ext cx="1333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64" name="AutoShape 116"/>
          <p:cNvSpPr>
            <a:spLocks noChangeShapeType="1"/>
          </p:cNvSpPr>
          <p:nvPr/>
        </p:nvSpPr>
        <p:spPr bwMode="auto">
          <a:xfrm flipH="1" flipV="1">
            <a:off x="5343317" y="5026339"/>
            <a:ext cx="38100" cy="1143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63" name="AutoShape 115"/>
          <p:cNvSpPr>
            <a:spLocks noChangeShapeType="1"/>
          </p:cNvSpPr>
          <p:nvPr/>
        </p:nvSpPr>
        <p:spPr bwMode="auto">
          <a:xfrm flipV="1">
            <a:off x="5476667" y="5026339"/>
            <a:ext cx="19050" cy="1143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62" name="AutoShape 114"/>
          <p:cNvSpPr>
            <a:spLocks noChangeShapeType="1"/>
          </p:cNvSpPr>
          <p:nvPr/>
        </p:nvSpPr>
        <p:spPr bwMode="auto">
          <a:xfrm flipV="1">
            <a:off x="5133767" y="5207314"/>
            <a:ext cx="219075" cy="190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61" name="AutoShape 113"/>
          <p:cNvSpPr>
            <a:spLocks noChangeShapeType="1"/>
          </p:cNvSpPr>
          <p:nvPr/>
        </p:nvSpPr>
        <p:spPr bwMode="auto">
          <a:xfrm flipH="1" flipV="1">
            <a:off x="5495717" y="5197789"/>
            <a:ext cx="257175" cy="2095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60" name="AutoShape 112"/>
          <p:cNvSpPr>
            <a:spLocks noChangeShapeType="1"/>
          </p:cNvSpPr>
          <p:nvPr/>
        </p:nvSpPr>
        <p:spPr bwMode="auto">
          <a:xfrm flipV="1">
            <a:off x="5124242" y="5026339"/>
            <a:ext cx="161925" cy="3714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59" name="AutoShape 111"/>
          <p:cNvSpPr>
            <a:spLocks noChangeShapeType="1"/>
          </p:cNvSpPr>
          <p:nvPr/>
        </p:nvSpPr>
        <p:spPr bwMode="auto">
          <a:xfrm flipH="1" flipV="1">
            <a:off x="5610017" y="5026339"/>
            <a:ext cx="142875" cy="3619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58" name="AutoShape 110"/>
          <p:cNvSpPr>
            <a:spLocks noChangeShapeType="1"/>
          </p:cNvSpPr>
          <p:nvPr/>
        </p:nvSpPr>
        <p:spPr bwMode="auto">
          <a:xfrm flipV="1">
            <a:off x="5333792" y="4359589"/>
            <a:ext cx="47625" cy="5429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57" name="AutoShape 109"/>
          <p:cNvSpPr>
            <a:spLocks noChangeShapeType="1"/>
          </p:cNvSpPr>
          <p:nvPr/>
        </p:nvSpPr>
        <p:spPr bwMode="auto">
          <a:xfrm flipH="1" flipV="1">
            <a:off x="5438567" y="4321489"/>
            <a:ext cx="104775" cy="5810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56" name="Rectangle 108"/>
          <p:cNvSpPr>
            <a:spLocks noChangeArrowheads="1"/>
          </p:cNvSpPr>
          <p:nvPr/>
        </p:nvSpPr>
        <p:spPr bwMode="auto">
          <a:xfrm>
            <a:off x="6698387" y="4603285"/>
            <a:ext cx="885825" cy="838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55" name="Rectangle 107"/>
          <p:cNvSpPr>
            <a:spLocks noChangeArrowheads="1"/>
          </p:cNvSpPr>
          <p:nvPr/>
        </p:nvSpPr>
        <p:spPr bwMode="auto">
          <a:xfrm>
            <a:off x="6936512" y="4831885"/>
            <a:ext cx="390525" cy="371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54" name="AutoShape 106"/>
          <p:cNvSpPr>
            <a:spLocks noChangeArrowheads="1"/>
          </p:cNvSpPr>
          <p:nvPr/>
        </p:nvSpPr>
        <p:spPr bwMode="auto">
          <a:xfrm>
            <a:off x="6631712" y="4536610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95B3D7"/>
              </a:gs>
              <a:gs pos="50000">
                <a:srgbClr val="4F81BD"/>
              </a:gs>
              <a:gs pos="100000">
                <a:srgbClr val="95B3D7"/>
              </a:gs>
            </a:gsLst>
            <a:lin ang="5400000" scaled="1"/>
          </a:gradFill>
          <a:ln w="12700">
            <a:solidFill>
              <a:srgbClr val="4F81BD"/>
            </a:solidFill>
            <a:round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53" name="AutoShape 105"/>
          <p:cNvSpPr>
            <a:spLocks noChangeArrowheads="1"/>
          </p:cNvSpPr>
          <p:nvPr/>
        </p:nvSpPr>
        <p:spPr bwMode="auto">
          <a:xfrm>
            <a:off x="7527062" y="4536610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95B3D7"/>
              </a:gs>
              <a:gs pos="50000">
                <a:srgbClr val="4F81BD"/>
              </a:gs>
              <a:gs pos="100000">
                <a:srgbClr val="95B3D7"/>
              </a:gs>
            </a:gsLst>
            <a:lin ang="5400000" scaled="1"/>
          </a:gradFill>
          <a:ln w="12700">
            <a:solidFill>
              <a:srgbClr val="4F81BD"/>
            </a:solidFill>
            <a:round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52" name="AutoShape 104"/>
          <p:cNvSpPr>
            <a:spLocks noChangeArrowheads="1"/>
          </p:cNvSpPr>
          <p:nvPr/>
        </p:nvSpPr>
        <p:spPr bwMode="auto">
          <a:xfrm>
            <a:off x="7527062" y="5374810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95B3D7"/>
              </a:gs>
              <a:gs pos="50000">
                <a:srgbClr val="4F81BD"/>
              </a:gs>
              <a:gs pos="100000">
                <a:srgbClr val="95B3D7"/>
              </a:gs>
            </a:gsLst>
            <a:lin ang="5400000" scaled="1"/>
          </a:gradFill>
          <a:ln w="12700">
            <a:solidFill>
              <a:srgbClr val="4F81BD"/>
            </a:solidFill>
            <a:round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51" name="AutoShape 103"/>
          <p:cNvSpPr>
            <a:spLocks noChangeArrowheads="1"/>
          </p:cNvSpPr>
          <p:nvPr/>
        </p:nvSpPr>
        <p:spPr bwMode="auto">
          <a:xfrm>
            <a:off x="6631712" y="5374810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95B3D7"/>
              </a:gs>
              <a:gs pos="50000">
                <a:srgbClr val="4F81BD"/>
              </a:gs>
              <a:gs pos="100000">
                <a:srgbClr val="95B3D7"/>
              </a:gs>
            </a:gsLst>
            <a:lin ang="5400000" scaled="1"/>
          </a:gradFill>
          <a:ln w="12700">
            <a:solidFill>
              <a:srgbClr val="4F81BD"/>
            </a:solidFill>
            <a:round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50" name="AutoShape 102"/>
          <p:cNvSpPr>
            <a:spLocks noChangeArrowheads="1"/>
          </p:cNvSpPr>
          <p:nvPr/>
        </p:nvSpPr>
        <p:spPr bwMode="auto">
          <a:xfrm>
            <a:off x="6888887" y="4765210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95B3D7"/>
              </a:gs>
              <a:gs pos="50000">
                <a:srgbClr val="4F81BD"/>
              </a:gs>
              <a:gs pos="100000">
                <a:srgbClr val="95B3D7"/>
              </a:gs>
            </a:gsLst>
            <a:lin ang="5400000" scaled="1"/>
          </a:gradFill>
          <a:ln w="12700">
            <a:solidFill>
              <a:srgbClr val="4F81BD"/>
            </a:solidFill>
            <a:round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49" name="AutoShape 101"/>
          <p:cNvSpPr>
            <a:spLocks noChangeArrowheads="1"/>
          </p:cNvSpPr>
          <p:nvPr/>
        </p:nvSpPr>
        <p:spPr bwMode="auto">
          <a:xfrm>
            <a:off x="7269887" y="4765210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95B3D7"/>
              </a:gs>
              <a:gs pos="50000">
                <a:srgbClr val="4F81BD"/>
              </a:gs>
              <a:gs pos="100000">
                <a:srgbClr val="95B3D7"/>
              </a:gs>
            </a:gsLst>
            <a:lin ang="5400000" scaled="1"/>
          </a:gradFill>
          <a:ln w="12700">
            <a:solidFill>
              <a:srgbClr val="4F81BD"/>
            </a:solidFill>
            <a:round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48" name="AutoShape 100"/>
          <p:cNvSpPr>
            <a:spLocks noChangeArrowheads="1"/>
          </p:cNvSpPr>
          <p:nvPr/>
        </p:nvSpPr>
        <p:spPr bwMode="auto">
          <a:xfrm>
            <a:off x="6888887" y="5127160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95B3D7"/>
              </a:gs>
              <a:gs pos="50000">
                <a:srgbClr val="4F81BD"/>
              </a:gs>
              <a:gs pos="100000">
                <a:srgbClr val="95B3D7"/>
              </a:gs>
            </a:gsLst>
            <a:lin ang="5400000" scaled="1"/>
          </a:gradFill>
          <a:ln w="12700">
            <a:solidFill>
              <a:srgbClr val="4F81BD"/>
            </a:solidFill>
            <a:round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47" name="AutoShape 99"/>
          <p:cNvSpPr>
            <a:spLocks noChangeArrowheads="1"/>
          </p:cNvSpPr>
          <p:nvPr/>
        </p:nvSpPr>
        <p:spPr bwMode="auto">
          <a:xfrm>
            <a:off x="7269887" y="5127160"/>
            <a:ext cx="133350" cy="123825"/>
          </a:xfrm>
          <a:prstGeom prst="flowChartConnector">
            <a:avLst/>
          </a:prstGeom>
          <a:gradFill rotWithShape="0">
            <a:gsLst>
              <a:gs pos="0">
                <a:srgbClr val="95B3D7"/>
              </a:gs>
              <a:gs pos="50000">
                <a:srgbClr val="4F81BD"/>
              </a:gs>
              <a:gs pos="100000">
                <a:srgbClr val="95B3D7"/>
              </a:gs>
            </a:gsLst>
            <a:lin ang="5400000" scaled="1"/>
          </a:gradFill>
          <a:ln w="12700">
            <a:solidFill>
              <a:srgbClr val="4F81BD"/>
            </a:solidFill>
            <a:round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46" name="AutoShape 98"/>
          <p:cNvSpPr>
            <a:spLocks noChangeShapeType="1"/>
          </p:cNvSpPr>
          <p:nvPr/>
        </p:nvSpPr>
        <p:spPr bwMode="auto">
          <a:xfrm flipH="1" flipV="1">
            <a:off x="7403237" y="5250985"/>
            <a:ext cx="180975" cy="1238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45" name="AutoShape 97"/>
          <p:cNvSpPr>
            <a:spLocks noChangeShapeType="1"/>
          </p:cNvSpPr>
          <p:nvPr/>
        </p:nvSpPr>
        <p:spPr bwMode="auto">
          <a:xfrm flipV="1">
            <a:off x="6717437" y="5241460"/>
            <a:ext cx="180975" cy="1238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44" name="AutoShape 96"/>
          <p:cNvSpPr>
            <a:spLocks noChangeShapeType="1"/>
          </p:cNvSpPr>
          <p:nvPr/>
        </p:nvSpPr>
        <p:spPr bwMode="auto">
          <a:xfrm flipH="1" flipV="1">
            <a:off x="6717437" y="4660435"/>
            <a:ext cx="219075" cy="104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343" name="AutoShape 95"/>
          <p:cNvSpPr>
            <a:spLocks noChangeShapeType="1"/>
          </p:cNvSpPr>
          <p:nvPr/>
        </p:nvSpPr>
        <p:spPr bwMode="auto">
          <a:xfrm flipV="1">
            <a:off x="7346087" y="4660435"/>
            <a:ext cx="238125" cy="104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400" name="Rectangle 1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9952EA36-B633-4293-B5F2-BCC6BE75A797}" type="slidenum">
              <a:rPr lang="el-GR" altLang="el-GR" sz="1200" smtClean="0">
                <a:latin typeface="Cambria" pitchFamily="18" charset="0"/>
              </a:rPr>
              <a:pPr/>
              <a:t>6</a:t>
            </a:fld>
            <a:endParaRPr lang="el-GR" altLang="el-GR" sz="1200" dirty="0" smtClean="0">
              <a:latin typeface="Cambria" pitchFamily="18" charset="0"/>
            </a:endParaRPr>
          </a:p>
        </p:txBody>
      </p:sp>
      <p:sp>
        <p:nvSpPr>
          <p:cNvPr id="84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Graph Theoretic 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Foundations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08038" y="1570038"/>
            <a:ext cx="8488362" cy="4891087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2800" dirty="0" smtClean="0"/>
              <a:t>Subdivide each edge of </a:t>
            </a:r>
            <a:r>
              <a:rPr lang="en-US" sz="2800" dirty="0" smtClean="0">
                <a:solidFill>
                  <a:srgbClr val="7030A0"/>
                </a:solidFill>
              </a:rPr>
              <a:t>G</a:t>
            </a:r>
            <a:r>
              <a:rPr lang="en-US" sz="2800" dirty="0" smtClean="0"/>
              <a:t> into a </a:t>
            </a:r>
            <a:r>
              <a:rPr lang="en-US" sz="2800" dirty="0" smtClean="0">
                <a:solidFill>
                  <a:schemeClr val="tx2"/>
                </a:solidFill>
              </a:rPr>
              <a:t>path of length 3</a:t>
            </a:r>
          </a:p>
          <a:p>
            <a:pPr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7030A0"/>
                </a:solidFill>
              </a:rPr>
              <a:t>H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 smtClean="0"/>
              <a:t>is triangle-free with </a:t>
            </a:r>
            <a:endParaRPr lang="en-US" sz="2800" dirty="0" smtClean="0">
              <a:solidFill>
                <a:schemeClr val="tx2"/>
              </a:solidFill>
            </a:endParaRPr>
          </a:p>
          <a:p>
            <a:pPr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7030A0"/>
                </a:solidFill>
              </a:rPr>
              <a:t>n+2m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 smtClean="0"/>
              <a:t>vertices, and </a:t>
            </a:r>
            <a:r>
              <a:rPr lang="en-US" sz="2800" dirty="0" smtClean="0">
                <a:solidFill>
                  <a:srgbClr val="7030A0"/>
                </a:solidFill>
              </a:rPr>
              <a:t>3m </a:t>
            </a:r>
            <a:r>
              <a:rPr lang="en-US" sz="2800" dirty="0" smtClean="0"/>
              <a:t>edges </a:t>
            </a:r>
            <a:r>
              <a:rPr lang="el-GR" dirty="0" smtClean="0"/>
              <a:t>		   			</a:t>
            </a:r>
            <a:endParaRPr lang="en-US" u="dbl" dirty="0" smtClean="0">
              <a:solidFill>
                <a:srgbClr val="7030A0"/>
              </a:solidFill>
              <a:uFill>
                <a:solidFill>
                  <a:srgbClr val="7030A0"/>
                </a:solidFill>
              </a:uFill>
            </a:endParaRPr>
          </a:p>
          <a:p>
            <a:pPr>
              <a:spcBef>
                <a:spcPts val="400"/>
              </a:spcBef>
              <a:buFont typeface="Wingdings" pitchFamily="2" charset="2"/>
              <a:buNone/>
              <a:defRPr/>
            </a:pPr>
            <a:endParaRPr lang="el-GR" dirty="0" smtClean="0">
              <a:uFill>
                <a:solidFill>
                  <a:srgbClr val="7030A0"/>
                </a:solidFill>
              </a:uFill>
            </a:endParaRPr>
          </a:p>
          <a:p>
            <a:pPr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en-US" sz="2800" dirty="0" smtClean="0">
                <a:uFill>
                  <a:solidFill>
                    <a:srgbClr val="7030A0"/>
                  </a:solidFill>
                </a:uFill>
              </a:rPr>
              <a:t>Also, </a:t>
            </a:r>
            <a:r>
              <a:rPr lang="en-US" sz="2800" dirty="0" smtClean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</a:rPr>
              <a:t>H</a:t>
            </a:r>
            <a:r>
              <a:rPr lang="en-US" sz="2800" dirty="0" smtClean="0">
                <a:uFill>
                  <a:solidFill>
                    <a:srgbClr val="7030A0"/>
                  </a:solidFill>
                </a:uFill>
              </a:rPr>
              <a:t> can be constructed from</a:t>
            </a:r>
            <a:r>
              <a:rPr lang="en-US" sz="2800" dirty="0" smtClean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</a:rPr>
              <a:t> G </a:t>
            </a:r>
            <a:r>
              <a:rPr lang="en-US" sz="2800" dirty="0" smtClean="0">
                <a:uFill>
                  <a:solidFill>
                    <a:srgbClr val="7030A0"/>
                  </a:solidFill>
                </a:uFill>
              </a:rPr>
              <a:t>in </a:t>
            </a:r>
            <a:r>
              <a:rPr lang="el-GR" sz="2800" i="1" dirty="0" smtClean="0">
                <a:solidFill>
                  <a:schemeClr val="tx2"/>
                </a:solidFill>
                <a:uFill>
                  <a:solidFill>
                    <a:srgbClr val="7030A0"/>
                  </a:solidFill>
                </a:uFill>
              </a:rPr>
              <a:t>Ο</a:t>
            </a:r>
            <a:r>
              <a:rPr lang="en-US" sz="2800" dirty="0" smtClean="0">
                <a:solidFill>
                  <a:schemeClr val="tx2"/>
                </a:solidFill>
                <a:uFill>
                  <a:solidFill>
                    <a:srgbClr val="7030A0"/>
                  </a:solidFill>
                </a:uFill>
              </a:rPr>
              <a:t>(</a:t>
            </a:r>
            <a:r>
              <a:rPr lang="en-US" sz="2800" dirty="0" err="1" smtClean="0">
                <a:solidFill>
                  <a:schemeClr val="tx2"/>
                </a:solidFill>
                <a:uFill>
                  <a:solidFill>
                    <a:srgbClr val="7030A0"/>
                  </a:solidFill>
                </a:uFill>
              </a:rPr>
              <a:t>n+m</a:t>
            </a:r>
            <a:r>
              <a:rPr lang="en-US" sz="2800" dirty="0" smtClean="0">
                <a:solidFill>
                  <a:schemeClr val="tx2"/>
                </a:solidFill>
                <a:uFill>
                  <a:solidFill>
                    <a:srgbClr val="7030A0"/>
                  </a:solidFill>
                </a:uFill>
              </a:rPr>
              <a:t>)</a:t>
            </a:r>
          </a:p>
          <a:p>
            <a:pPr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en-US" sz="2800" dirty="0" smtClean="0">
                <a:uFill>
                  <a:solidFill>
                    <a:srgbClr val="7030A0"/>
                  </a:solidFill>
                </a:uFill>
              </a:rPr>
              <a:t>Finally, since </a:t>
            </a:r>
            <a:r>
              <a:rPr lang="el-GR" sz="2800" dirty="0" smtClean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</a:rPr>
              <a:t>α</a:t>
            </a:r>
            <a:r>
              <a:rPr lang="en-US" sz="2800" dirty="0" smtClean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</a:rPr>
              <a:t>(H) =</a:t>
            </a:r>
            <a:r>
              <a:rPr lang="el-GR" sz="2800" dirty="0" smtClean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</a:rPr>
              <a:t> α</a:t>
            </a:r>
            <a:r>
              <a:rPr lang="en-US" sz="2800" dirty="0" smtClean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</a:rPr>
              <a:t>(G)</a:t>
            </a:r>
            <a:r>
              <a:rPr lang="el-GR" sz="2800" dirty="0" smtClean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</a:rPr>
              <a:t>+</a:t>
            </a:r>
            <a:r>
              <a:rPr lang="el-GR" sz="2800" dirty="0" smtClean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</a:rPr>
              <a:t>m</a:t>
            </a:r>
            <a:r>
              <a:rPr lang="en-US" sz="2800" dirty="0" smtClean="0">
                <a:solidFill>
                  <a:schemeClr val="tx2"/>
                </a:solidFill>
                <a:uFill>
                  <a:solidFill>
                    <a:srgbClr val="7030A0"/>
                  </a:solidFill>
                </a:uFill>
              </a:rPr>
              <a:t>, </a:t>
            </a:r>
            <a:r>
              <a:rPr lang="en-US" sz="2800" dirty="0" smtClean="0">
                <a:uFill>
                  <a:solidFill>
                    <a:srgbClr val="7030A0"/>
                  </a:solidFill>
                </a:uFill>
              </a:rPr>
              <a:t>a deterministic </a:t>
            </a:r>
          </a:p>
          <a:p>
            <a:pPr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en-US" sz="2800" dirty="0" smtClean="0">
                <a:uFill>
                  <a:solidFill>
                    <a:srgbClr val="7030A0"/>
                  </a:solidFill>
                </a:uFill>
              </a:rPr>
              <a:t>polynomial time algorithm which solves for </a:t>
            </a:r>
            <a:r>
              <a:rPr lang="el-GR" sz="2800" dirty="0" smtClean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</a:rPr>
              <a:t>α</a:t>
            </a:r>
            <a:r>
              <a:rPr lang="en-US" sz="2800" dirty="0" smtClean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</a:rPr>
              <a:t>(H) </a:t>
            </a:r>
          </a:p>
          <a:p>
            <a:pPr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en-US" sz="2800" dirty="0" smtClean="0">
                <a:uFill>
                  <a:solidFill>
                    <a:srgbClr val="7030A0"/>
                  </a:solidFill>
                </a:uFill>
              </a:rPr>
              <a:t>yields a solution to </a:t>
            </a:r>
            <a:r>
              <a:rPr lang="el-GR" sz="2800" dirty="0" smtClean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</a:rPr>
              <a:t>α</a:t>
            </a:r>
            <a:r>
              <a:rPr lang="en-US" sz="2800" dirty="0" smtClean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</a:rPr>
              <a:t>(G).</a:t>
            </a:r>
          </a:p>
        </p:txBody>
      </p:sp>
      <p:grpSp>
        <p:nvGrpSpPr>
          <p:cNvPr id="38916" name="16 - Ομάδα"/>
          <p:cNvGrpSpPr>
            <a:grpSpLocks/>
          </p:cNvGrpSpPr>
          <p:nvPr/>
        </p:nvGrpSpPr>
        <p:grpSpPr bwMode="auto">
          <a:xfrm>
            <a:off x="6461125" y="2209800"/>
            <a:ext cx="1081088" cy="1020763"/>
            <a:chOff x="5913120" y="2209800"/>
            <a:chExt cx="1082040" cy="1021080"/>
          </a:xfrm>
        </p:grpSpPr>
        <p:sp>
          <p:nvSpPr>
            <p:cNvPr id="38919" name="6 - Ισοσκελές τρίγωνο"/>
            <p:cNvSpPr>
              <a:spLocks noChangeArrowheads="1"/>
            </p:cNvSpPr>
            <p:nvPr/>
          </p:nvSpPr>
          <p:spPr bwMode="auto">
            <a:xfrm>
              <a:off x="5958840" y="2225040"/>
              <a:ext cx="1021080" cy="944880"/>
            </a:xfrm>
            <a:prstGeom prst="triangle">
              <a:avLst>
                <a:gd name="adj" fmla="val 50000"/>
              </a:avLst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8920" name="7 - Έλλειψη"/>
            <p:cNvSpPr>
              <a:spLocks noChangeArrowheads="1"/>
            </p:cNvSpPr>
            <p:nvPr/>
          </p:nvSpPr>
          <p:spPr bwMode="auto">
            <a:xfrm>
              <a:off x="6400800" y="2209800"/>
              <a:ext cx="121920" cy="12192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8921" name="8 - Έλλειψη"/>
            <p:cNvSpPr>
              <a:spLocks noChangeArrowheads="1"/>
            </p:cNvSpPr>
            <p:nvPr/>
          </p:nvSpPr>
          <p:spPr bwMode="auto">
            <a:xfrm>
              <a:off x="5913120" y="3078480"/>
              <a:ext cx="121920" cy="12192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8922" name="9 - Έλλειψη"/>
            <p:cNvSpPr>
              <a:spLocks noChangeArrowheads="1"/>
            </p:cNvSpPr>
            <p:nvPr/>
          </p:nvSpPr>
          <p:spPr bwMode="auto">
            <a:xfrm>
              <a:off x="6873240" y="3078480"/>
              <a:ext cx="121920" cy="12192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8923" name="10 - Έλλειψη"/>
            <p:cNvSpPr>
              <a:spLocks noChangeArrowheads="1"/>
            </p:cNvSpPr>
            <p:nvPr/>
          </p:nvSpPr>
          <p:spPr bwMode="auto">
            <a:xfrm>
              <a:off x="6614160" y="2514600"/>
              <a:ext cx="121920" cy="12192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8924" name="11 - Έλλειψη"/>
            <p:cNvSpPr>
              <a:spLocks noChangeArrowheads="1"/>
            </p:cNvSpPr>
            <p:nvPr/>
          </p:nvSpPr>
          <p:spPr bwMode="auto">
            <a:xfrm>
              <a:off x="6751320" y="2819400"/>
              <a:ext cx="121920" cy="12192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8925" name="12 - Έλλειψη"/>
            <p:cNvSpPr>
              <a:spLocks noChangeArrowheads="1"/>
            </p:cNvSpPr>
            <p:nvPr/>
          </p:nvSpPr>
          <p:spPr bwMode="auto">
            <a:xfrm>
              <a:off x="6233160" y="2499360"/>
              <a:ext cx="121920" cy="12192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8926" name="13 - Έλλειψη"/>
            <p:cNvSpPr>
              <a:spLocks noChangeArrowheads="1"/>
            </p:cNvSpPr>
            <p:nvPr/>
          </p:nvSpPr>
          <p:spPr bwMode="auto">
            <a:xfrm>
              <a:off x="6065520" y="2804160"/>
              <a:ext cx="121920" cy="12192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8927" name="14 - Έλλειψη"/>
            <p:cNvSpPr>
              <a:spLocks noChangeArrowheads="1"/>
            </p:cNvSpPr>
            <p:nvPr/>
          </p:nvSpPr>
          <p:spPr bwMode="auto">
            <a:xfrm>
              <a:off x="6553200" y="3108960"/>
              <a:ext cx="121920" cy="12192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38928" name="15 - Έλλειψη"/>
            <p:cNvSpPr>
              <a:spLocks noChangeArrowheads="1"/>
            </p:cNvSpPr>
            <p:nvPr/>
          </p:nvSpPr>
          <p:spPr bwMode="auto">
            <a:xfrm>
              <a:off x="6278880" y="3108960"/>
              <a:ext cx="121920" cy="121920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l-GR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7477125" y="2432050"/>
            <a:ext cx="40798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030A0"/>
                </a:solidFill>
                <a:uFill>
                  <a:solidFill>
                    <a:srgbClr val="7030A0"/>
                  </a:solidFill>
                </a:uFill>
                <a:latin typeface="+mn-lt"/>
              </a:rPr>
              <a:t>H</a:t>
            </a:r>
            <a:endParaRPr lang="en-US" dirty="0">
              <a:latin typeface="+mn-lt"/>
            </a:endParaRPr>
          </a:p>
        </p:txBody>
      </p:sp>
      <p:pic>
        <p:nvPicPr>
          <p:cNvPr id="17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60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21" name="1 - Τίτλος"/>
          <p:cNvSpPr>
            <a:spLocks noGrp="1"/>
          </p:cNvSpPr>
          <p:nvPr>
            <p:ph type="title"/>
          </p:nvPr>
        </p:nvSpPr>
        <p:spPr>
          <a:xfrm>
            <a:off x="1383632" y="365792"/>
            <a:ext cx="7760368" cy="885491"/>
          </a:xfrm>
        </p:spPr>
        <p:txBody>
          <a:bodyPr anchor="ctr">
            <a:noAutofit/>
          </a:bodyPr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The Design of Efficient Algorithms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2 - Θέση περιεχομένου"/>
          <p:cNvSpPr>
            <a:spLocks noGrp="1"/>
          </p:cNvSpPr>
          <p:nvPr>
            <p:ph idx="1"/>
          </p:nvPr>
        </p:nvSpPr>
        <p:spPr>
          <a:xfrm>
            <a:off x="811212" y="1646238"/>
            <a:ext cx="7610893" cy="48768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800" dirty="0" smtClean="0"/>
              <a:t>Since it is well known that </a:t>
            </a:r>
            <a:r>
              <a:rPr lang="en-US" sz="2800" dirty="0" smtClean="0">
                <a:solidFill>
                  <a:srgbClr val="7030A0"/>
                </a:solidFill>
              </a:rPr>
              <a:t>S</a:t>
            </a:r>
            <a:r>
              <a:rPr lang="en-US" sz="2400" dirty="0" smtClean="0">
                <a:solidFill>
                  <a:srgbClr val="7030A0"/>
                </a:solidFill>
              </a:rPr>
              <a:t>TABLE</a:t>
            </a:r>
            <a:r>
              <a:rPr lang="en-US" sz="2800" dirty="0" smtClean="0">
                <a:solidFill>
                  <a:srgbClr val="7030A0"/>
                </a:solidFill>
              </a:rPr>
              <a:t> S</a:t>
            </a:r>
            <a:r>
              <a:rPr lang="en-US" sz="2400" dirty="0" smtClean="0">
                <a:solidFill>
                  <a:srgbClr val="7030A0"/>
                </a:solidFill>
              </a:rPr>
              <a:t>ET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smtClean="0"/>
              <a:t>is `    </a:t>
            </a:r>
            <a:r>
              <a:rPr lang="en-US" sz="2800" dirty="0" smtClean="0">
                <a:solidFill>
                  <a:schemeClr val="tx2"/>
                </a:solidFill>
              </a:rPr>
              <a:t>NP-complete</a:t>
            </a:r>
            <a:r>
              <a:rPr lang="en-US" sz="2800" dirty="0" smtClean="0"/>
              <a:t>, we obtain the following lesser known result.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sz="1200" dirty="0" smtClean="0"/>
              <a:t>   </a:t>
            </a:r>
            <a:endParaRPr lang="el-GR" dirty="0" smtClean="0"/>
          </a:p>
          <a:p>
            <a:pPr>
              <a:buFont typeface="Wingdings" pitchFamily="2" charset="2"/>
              <a:buNone/>
            </a:pPr>
            <a:r>
              <a:rPr lang="el-GR" dirty="0" smtClean="0">
                <a:solidFill>
                  <a:srgbClr val="7030A0"/>
                </a:solidFill>
              </a:rPr>
              <a:t>	</a:t>
            </a:r>
            <a:r>
              <a:rPr lang="en-US" sz="2800" dirty="0" smtClean="0">
                <a:solidFill>
                  <a:srgbClr val="7030A0"/>
                </a:solidFill>
              </a:rPr>
              <a:t>Corollary: 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	S</a:t>
            </a:r>
            <a:r>
              <a:rPr lang="en-US" sz="2400" dirty="0" smtClean="0">
                <a:solidFill>
                  <a:srgbClr val="7030A0"/>
                </a:solidFill>
              </a:rPr>
              <a:t>TABLE</a:t>
            </a:r>
            <a:r>
              <a:rPr lang="en-US" sz="2800" dirty="0" smtClean="0">
                <a:solidFill>
                  <a:srgbClr val="7030A0"/>
                </a:solidFill>
              </a:rPr>
              <a:t> S</a:t>
            </a:r>
            <a:r>
              <a:rPr lang="en-US" sz="2400" dirty="0" smtClean="0">
                <a:solidFill>
                  <a:srgbClr val="7030A0"/>
                </a:solidFill>
              </a:rPr>
              <a:t>ET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ON</a:t>
            </a:r>
            <a:r>
              <a:rPr lang="en-US" sz="2800" dirty="0" smtClean="0">
                <a:solidFill>
                  <a:srgbClr val="7030A0"/>
                </a:solidFill>
              </a:rPr>
              <a:t> T</a:t>
            </a:r>
            <a:r>
              <a:rPr lang="en-US" sz="2400" dirty="0" smtClean="0">
                <a:solidFill>
                  <a:srgbClr val="7030A0"/>
                </a:solidFill>
              </a:rPr>
              <a:t>RIANGLE</a:t>
            </a:r>
            <a:r>
              <a:rPr lang="en-US" sz="2800" dirty="0" smtClean="0">
                <a:solidFill>
                  <a:srgbClr val="7030A0"/>
                </a:solidFill>
              </a:rPr>
              <a:t>-</a:t>
            </a:r>
            <a:r>
              <a:rPr lang="en-US" sz="2400" dirty="0" smtClean="0">
                <a:solidFill>
                  <a:srgbClr val="7030A0"/>
                </a:solidFill>
              </a:rPr>
              <a:t>FREE</a:t>
            </a:r>
            <a:r>
              <a:rPr lang="en-US" sz="2800" dirty="0" smtClean="0">
                <a:solidFill>
                  <a:srgbClr val="7030A0"/>
                </a:solidFill>
              </a:rPr>
              <a:t> G</a:t>
            </a:r>
            <a:r>
              <a:rPr lang="en-US" sz="2400" dirty="0" smtClean="0">
                <a:solidFill>
                  <a:srgbClr val="7030A0"/>
                </a:solidFill>
              </a:rPr>
              <a:t>RAPHS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is NP-complete</a:t>
            </a:r>
            <a:r>
              <a:rPr lang="en-US" sz="2800" dirty="0" smtClean="0">
                <a:solidFill>
                  <a:srgbClr val="7030A0"/>
                </a:solidFill>
              </a:rPr>
              <a:t>.</a:t>
            </a:r>
            <a:endParaRPr lang="en-US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None/>
            </a:pPr>
            <a:endParaRPr lang="en-US" sz="1400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7030A0"/>
                </a:solidFill>
              </a:rPr>
              <a:t>Theorem (</a:t>
            </a:r>
            <a:r>
              <a:rPr lang="en-US" sz="2800" dirty="0" err="1" smtClean="0">
                <a:solidFill>
                  <a:srgbClr val="7030A0"/>
                </a:solidFill>
              </a:rPr>
              <a:t>Poljak</a:t>
            </a:r>
            <a:r>
              <a:rPr lang="en-US" sz="2800" dirty="0" smtClean="0">
                <a:solidFill>
                  <a:srgbClr val="7030A0"/>
                </a:solidFill>
              </a:rPr>
              <a:t>(1974)):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          </a:t>
            </a:r>
            <a:r>
              <a:rPr lang="en-US" sz="2800" dirty="0" smtClean="0">
                <a:solidFill>
                  <a:schemeClr val="tx2"/>
                </a:solidFill>
              </a:rPr>
              <a:t>S</a:t>
            </a:r>
            <a:r>
              <a:rPr lang="en-US" sz="2400" dirty="0" smtClean="0">
                <a:solidFill>
                  <a:schemeClr val="tx2"/>
                </a:solidFill>
              </a:rPr>
              <a:t>TABLE</a:t>
            </a:r>
            <a:r>
              <a:rPr lang="en-US" sz="2800" dirty="0" smtClean="0">
                <a:solidFill>
                  <a:schemeClr val="tx2"/>
                </a:solidFill>
              </a:rPr>
              <a:t> S</a:t>
            </a:r>
            <a:r>
              <a:rPr lang="en-US" sz="2400" dirty="0" smtClean="0">
                <a:solidFill>
                  <a:schemeClr val="tx2"/>
                </a:solidFill>
              </a:rPr>
              <a:t>ET</a:t>
            </a:r>
            <a:r>
              <a:rPr lang="en-US" sz="2800" dirty="0" smtClean="0">
                <a:solidFill>
                  <a:schemeClr val="tx2"/>
                </a:solidFill>
              </a:rPr>
              <a:t> ≤ G</a:t>
            </a:r>
            <a:r>
              <a:rPr lang="en-US" sz="2400" dirty="0" smtClean="0">
                <a:solidFill>
                  <a:schemeClr val="tx2"/>
                </a:solidFill>
              </a:rPr>
              <a:t>RAPH</a:t>
            </a:r>
            <a:r>
              <a:rPr lang="en-US" sz="2800" dirty="0" smtClean="0">
                <a:solidFill>
                  <a:schemeClr val="tx2"/>
                </a:solidFill>
              </a:rPr>
              <a:t> C</a:t>
            </a:r>
            <a:r>
              <a:rPr lang="en-US" sz="2400" dirty="0" smtClean="0">
                <a:solidFill>
                  <a:schemeClr val="tx2"/>
                </a:solidFill>
              </a:rPr>
              <a:t>OLORING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None/>
            </a:pPr>
            <a:endParaRPr lang="en-US" dirty="0" smtClean="0">
              <a:solidFill>
                <a:srgbClr val="7030A0"/>
              </a:solidFill>
            </a:endParaRPr>
          </a:p>
        </p:txBody>
      </p:sp>
      <p:pic>
        <p:nvPicPr>
          <p:cNvPr id="5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61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9" name="1 - Τίτλος"/>
          <p:cNvSpPr>
            <a:spLocks noGrp="1"/>
          </p:cNvSpPr>
          <p:nvPr>
            <p:ph type="title"/>
          </p:nvPr>
        </p:nvSpPr>
        <p:spPr>
          <a:xfrm>
            <a:off x="1383632" y="365792"/>
            <a:ext cx="7760368" cy="885491"/>
          </a:xfrm>
        </p:spPr>
        <p:txBody>
          <a:bodyPr anchor="ctr">
            <a:noAutofit/>
          </a:bodyPr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The Design of Efficient Algorithms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2275" y="1576388"/>
            <a:ext cx="8458200" cy="5053012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 smtClean="0">
                <a:solidFill>
                  <a:schemeClr val="tx2"/>
                </a:solidFill>
              </a:rPr>
              <a:t>Some NP-complete Problems</a:t>
            </a:r>
          </a:p>
          <a:p>
            <a:pPr>
              <a:spcBef>
                <a:spcPts val="0"/>
              </a:spcBef>
              <a:defRPr/>
            </a:pPr>
            <a:endParaRPr lang="en-US" sz="1050" dirty="0" smtClean="0">
              <a:solidFill>
                <a:schemeClr val="tx2"/>
              </a:solidFill>
            </a:endParaRPr>
          </a:p>
          <a:p>
            <a:pPr lvl="1">
              <a:spcBef>
                <a:spcPts val="600"/>
              </a:spcBef>
              <a:defRPr/>
            </a:pPr>
            <a:r>
              <a:rPr lang="en-US" b="1" kern="1200" dirty="0" smtClean="0">
                <a:solidFill>
                  <a:srgbClr val="C00000"/>
                </a:solidFill>
                <a:latin typeface="Garamond" pitchFamily="18" charset="0"/>
                <a:ea typeface="+mj-ea"/>
                <a:cs typeface="+mj-cs"/>
              </a:rPr>
              <a:t>Graph coloring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9900"/>
                </a:solidFill>
              </a:rPr>
              <a:t>instance: </a:t>
            </a:r>
            <a:r>
              <a:rPr lang="en-US" dirty="0" smtClean="0">
                <a:solidFill>
                  <a:schemeClr val="tx2"/>
                </a:solidFill>
              </a:rPr>
              <a:t>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9900"/>
                </a:solidFill>
              </a:rPr>
              <a:t>question: </a:t>
            </a:r>
            <a:r>
              <a:rPr lang="en-US" dirty="0" smtClean="0">
                <a:solidFill>
                  <a:schemeClr val="tx2"/>
                </a:solidFill>
              </a:rPr>
              <a:t>What is </a:t>
            </a:r>
            <a:r>
              <a:rPr lang="el-GR" dirty="0" smtClean="0">
                <a:solidFill>
                  <a:schemeClr val="tx2"/>
                </a:solidFill>
              </a:rPr>
              <a:t>χ</a:t>
            </a:r>
            <a:r>
              <a:rPr lang="en-US" dirty="0" smtClean="0">
                <a:solidFill>
                  <a:schemeClr val="tx2"/>
                </a:solidFill>
              </a:rPr>
              <a:t>(G)?</a:t>
            </a:r>
          </a:p>
          <a:p>
            <a:pPr lvl="1">
              <a:spcBef>
                <a:spcPts val="600"/>
              </a:spcBef>
              <a:defRPr/>
            </a:pPr>
            <a:endParaRPr lang="en-US" sz="1100" dirty="0" smtClean="0">
              <a:solidFill>
                <a:schemeClr val="tx2"/>
              </a:solidFill>
            </a:endParaRPr>
          </a:p>
          <a:p>
            <a:pPr lvl="1">
              <a:spcBef>
                <a:spcPts val="600"/>
              </a:spcBef>
              <a:defRPr/>
            </a:pPr>
            <a:r>
              <a:rPr lang="en-US" b="1" kern="1200" dirty="0" smtClean="0">
                <a:solidFill>
                  <a:srgbClr val="C00000"/>
                </a:solidFill>
                <a:latin typeface="Garamond" pitchFamily="18" charset="0"/>
                <a:ea typeface="+mj-ea"/>
                <a:cs typeface="+mj-cs"/>
              </a:rPr>
              <a:t>Clique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9900"/>
                </a:solidFill>
              </a:rPr>
              <a:t>instance : </a:t>
            </a:r>
            <a:r>
              <a:rPr lang="en-US" dirty="0" smtClean="0">
                <a:solidFill>
                  <a:schemeClr val="tx2"/>
                </a:solidFill>
              </a:rPr>
              <a:t>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9900"/>
                </a:solidFill>
              </a:rPr>
              <a:t>question: </a:t>
            </a:r>
            <a:r>
              <a:rPr lang="en-US" dirty="0" smtClean="0">
                <a:solidFill>
                  <a:schemeClr val="tx2"/>
                </a:solidFill>
              </a:rPr>
              <a:t>What is </a:t>
            </a:r>
            <a:r>
              <a:rPr lang="el-GR" dirty="0" smtClean="0">
                <a:solidFill>
                  <a:schemeClr val="tx2"/>
                </a:solidFill>
              </a:rPr>
              <a:t>ω</a:t>
            </a:r>
            <a:r>
              <a:rPr lang="en-US" dirty="0" smtClean="0">
                <a:solidFill>
                  <a:schemeClr val="tx2"/>
                </a:solidFill>
              </a:rPr>
              <a:t>(G)?</a:t>
            </a:r>
          </a:p>
          <a:p>
            <a:pPr lvl="1">
              <a:spcBef>
                <a:spcPts val="600"/>
              </a:spcBef>
              <a:defRPr/>
            </a:pPr>
            <a:endParaRPr lang="en-US" dirty="0" smtClean="0"/>
          </a:p>
          <a:p>
            <a:pPr lvl="1">
              <a:spcBef>
                <a:spcPts val="600"/>
              </a:spcBef>
              <a:buClr>
                <a:schemeClr val="tx2">
                  <a:lumMod val="75000"/>
                </a:schemeClr>
              </a:buClr>
              <a:defRPr/>
            </a:pPr>
            <a:r>
              <a:rPr lang="en-US" dirty="0" smtClean="0">
                <a:solidFill>
                  <a:schemeClr val="tx2"/>
                </a:solidFill>
              </a:rPr>
              <a:t>Perfect graphs  </a:t>
            </a:r>
            <a:r>
              <a:rPr lang="en-US" b="1" dirty="0" smtClean="0">
                <a:solidFill>
                  <a:schemeClr val="tx2"/>
                </a:solidFill>
                <a:sym typeface="Symbol"/>
              </a:rPr>
              <a:t></a:t>
            </a:r>
            <a:r>
              <a:rPr lang="en-US" dirty="0" smtClean="0">
                <a:solidFill>
                  <a:schemeClr val="tx2"/>
                </a:solidFill>
              </a:rPr>
              <a:t>  </a:t>
            </a:r>
            <a:r>
              <a:rPr lang="en-US" dirty="0" smtClean="0">
                <a:solidFill>
                  <a:srgbClr val="C00000"/>
                </a:solidFill>
              </a:rPr>
              <a:t>Optimization Problems?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4931120" y="2297867"/>
            <a:ext cx="3978275" cy="38779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1" algn="l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n-US" dirty="0"/>
              <a:t> </a:t>
            </a:r>
            <a:r>
              <a:rPr lang="en-US" sz="2800" b="1" dirty="0">
                <a:solidFill>
                  <a:srgbClr val="C00000"/>
                </a:solidFill>
                <a:latin typeface="Garamond" pitchFamily="18" charset="0"/>
                <a:ea typeface="+mj-ea"/>
                <a:cs typeface="+mj-cs"/>
              </a:rPr>
              <a:t>Stable set</a:t>
            </a:r>
            <a:r>
              <a:rPr lang="en-US" sz="2800" dirty="0">
                <a:latin typeface="+mn-lt"/>
              </a:rPr>
              <a:t/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   </a:t>
            </a:r>
            <a:r>
              <a:rPr lang="en-US" sz="2800" dirty="0">
                <a:solidFill>
                  <a:srgbClr val="009900"/>
                </a:solidFill>
                <a:latin typeface="+mn-lt"/>
              </a:rPr>
              <a:t>instance : </a:t>
            </a:r>
            <a:r>
              <a:rPr lang="en-US" sz="2800" dirty="0">
                <a:solidFill>
                  <a:schemeClr val="tx2"/>
                </a:solidFill>
                <a:latin typeface="+mn-lt"/>
              </a:rPr>
              <a:t>G</a:t>
            </a:r>
            <a:r>
              <a:rPr lang="en-US" sz="2800" dirty="0">
                <a:latin typeface="+mn-lt"/>
              </a:rPr>
              <a:t/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   </a:t>
            </a:r>
            <a:r>
              <a:rPr lang="en-US" sz="2800" dirty="0">
                <a:solidFill>
                  <a:srgbClr val="009900"/>
                </a:solidFill>
                <a:latin typeface="+mn-lt"/>
              </a:rPr>
              <a:t>question: </a:t>
            </a:r>
            <a:r>
              <a:rPr lang="en-US" sz="2800" dirty="0">
                <a:solidFill>
                  <a:schemeClr val="tx2"/>
                </a:solidFill>
                <a:latin typeface="+mn-lt"/>
              </a:rPr>
              <a:t>What is </a:t>
            </a:r>
            <a:r>
              <a:rPr lang="el-GR" sz="2800" dirty="0">
                <a:solidFill>
                  <a:schemeClr val="tx2"/>
                </a:solidFill>
                <a:latin typeface="+mn-lt"/>
              </a:rPr>
              <a:t>α</a:t>
            </a:r>
            <a:r>
              <a:rPr lang="en-US" sz="2800" dirty="0">
                <a:solidFill>
                  <a:schemeClr val="tx2"/>
                </a:solidFill>
                <a:latin typeface="+mn-lt"/>
              </a:rPr>
              <a:t>(G</a:t>
            </a:r>
            <a:r>
              <a:rPr lang="en-US" sz="2800" dirty="0" smtClean="0">
                <a:solidFill>
                  <a:schemeClr val="tx2"/>
                </a:solidFill>
                <a:latin typeface="+mn-lt"/>
              </a:rPr>
              <a:t>)?</a:t>
            </a:r>
          </a:p>
          <a:p>
            <a:pPr marL="0" lvl="1" algn="l">
              <a:spcBef>
                <a:spcPts val="600"/>
              </a:spcBef>
              <a:buClr>
                <a:srgbClr val="FF0000"/>
              </a:buClr>
              <a:buFont typeface="Wingdings" pitchFamily="2" charset="2"/>
              <a:buChar char="§"/>
              <a:defRPr/>
            </a:pPr>
            <a:endParaRPr lang="en-US" sz="1050" dirty="0">
              <a:solidFill>
                <a:schemeClr val="tx2"/>
              </a:solidFill>
              <a:latin typeface="+mn-lt"/>
            </a:endParaRPr>
          </a:p>
          <a:p>
            <a:pPr marL="0" lvl="1" algn="l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Garamond" pitchFamily="18" charset="0"/>
                <a:ea typeface="+mj-ea"/>
                <a:cs typeface="+mj-cs"/>
              </a:rPr>
              <a:t>Clique cover</a:t>
            </a:r>
            <a:r>
              <a:rPr lang="en-US" sz="2800" dirty="0">
                <a:latin typeface="+mn-lt"/>
              </a:rPr>
              <a:t/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   </a:t>
            </a:r>
            <a:r>
              <a:rPr lang="en-US" sz="2800" dirty="0">
                <a:solidFill>
                  <a:srgbClr val="009900"/>
                </a:solidFill>
                <a:latin typeface="+mn-lt"/>
              </a:rPr>
              <a:t>instance : </a:t>
            </a:r>
            <a:r>
              <a:rPr lang="en-US" sz="2800" dirty="0">
                <a:solidFill>
                  <a:schemeClr val="tx2"/>
                </a:solidFill>
                <a:latin typeface="+mn-lt"/>
              </a:rPr>
              <a:t>G</a:t>
            </a:r>
            <a:r>
              <a:rPr lang="en-US" sz="2800" dirty="0">
                <a:latin typeface="+mn-lt"/>
              </a:rPr>
              <a:t/>
            </a:r>
            <a:br>
              <a:rPr lang="en-US" sz="2800" dirty="0">
                <a:latin typeface="+mn-lt"/>
              </a:rPr>
            </a:br>
            <a:r>
              <a:rPr lang="en-US" sz="2800" dirty="0">
                <a:latin typeface="+mn-lt"/>
              </a:rPr>
              <a:t>   </a:t>
            </a:r>
            <a:r>
              <a:rPr lang="en-US" sz="2800" dirty="0">
                <a:solidFill>
                  <a:srgbClr val="009900"/>
                </a:solidFill>
                <a:latin typeface="+mn-lt"/>
              </a:rPr>
              <a:t>question: </a:t>
            </a:r>
            <a:r>
              <a:rPr lang="en-US" sz="2800" dirty="0">
                <a:solidFill>
                  <a:schemeClr val="tx2"/>
                </a:solidFill>
                <a:latin typeface="+mn-lt"/>
              </a:rPr>
              <a:t>What is </a:t>
            </a:r>
            <a:r>
              <a:rPr lang="el-GR" sz="2800" dirty="0">
                <a:solidFill>
                  <a:schemeClr val="tx2"/>
                </a:solidFill>
                <a:latin typeface="+mn-lt"/>
              </a:rPr>
              <a:t>κ</a:t>
            </a:r>
            <a:r>
              <a:rPr lang="en-US" sz="2800" dirty="0">
                <a:solidFill>
                  <a:schemeClr val="tx2"/>
                </a:solidFill>
                <a:latin typeface="+mn-lt"/>
              </a:rPr>
              <a:t>(G)?</a:t>
            </a:r>
          </a:p>
          <a:p>
            <a:pPr marL="0" lvl="1" algn="l">
              <a:buFont typeface="Wingdings" pitchFamily="2" charset="2"/>
              <a:buChar char="§"/>
              <a:defRPr/>
            </a:pPr>
            <a:endParaRPr lang="el-GR" sz="2800" dirty="0">
              <a:latin typeface="+mn-lt"/>
            </a:endParaRPr>
          </a:p>
          <a:p>
            <a:pPr>
              <a:defRPr/>
            </a:pPr>
            <a:endParaRPr lang="el-GR" dirty="0"/>
          </a:p>
        </p:txBody>
      </p:sp>
      <p:pic>
        <p:nvPicPr>
          <p:cNvPr id="7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62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11" name="1 - Τίτλος"/>
          <p:cNvSpPr>
            <a:spLocks noGrp="1"/>
          </p:cNvSpPr>
          <p:nvPr>
            <p:ph type="title"/>
          </p:nvPr>
        </p:nvSpPr>
        <p:spPr>
          <a:xfrm>
            <a:off x="1383632" y="365792"/>
            <a:ext cx="7760368" cy="885491"/>
          </a:xfrm>
        </p:spPr>
        <p:txBody>
          <a:bodyPr anchor="ctr">
            <a:noAutofit/>
          </a:bodyPr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The Design of Efficient Algorithms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1642249"/>
            <a:ext cx="7958138" cy="4653455"/>
          </a:xfrm>
        </p:spPr>
        <p:txBody>
          <a:bodyPr/>
          <a:lstStyle/>
          <a:p>
            <a:pPr eaLnBrk="1" hangingPunct="1">
              <a:buNone/>
            </a:pPr>
            <a:r>
              <a:rPr lang="el-GR" sz="2400" kern="1200" dirty="0" smtClean="0">
                <a:solidFill>
                  <a:srgbClr val="C00000"/>
                </a:solidFill>
                <a:latin typeface="Tahoma" pitchFamily="34" charset="0"/>
              </a:rPr>
              <a:t>	</a:t>
            </a:r>
          </a:p>
          <a:p>
            <a:pPr eaLnBrk="1" hangingPunct="1">
              <a:buNone/>
            </a:pPr>
            <a:r>
              <a:rPr lang="el-GR" sz="2400" kern="1200" dirty="0" smtClean="0">
                <a:solidFill>
                  <a:srgbClr val="C00000"/>
                </a:solidFill>
                <a:latin typeface="Tahoma" pitchFamily="34" charset="0"/>
              </a:rPr>
              <a:t>		</a:t>
            </a:r>
            <a:r>
              <a:rPr lang="en-US" sz="5400" dirty="0" smtClean="0">
                <a:solidFill>
                  <a:srgbClr val="002060"/>
                </a:solidFill>
                <a:latin typeface="Monotype Corsiva" pitchFamily="66" charset="0"/>
              </a:rPr>
              <a:t>Classes of Perfect Graphs</a:t>
            </a:r>
            <a:endParaRPr lang="en-US" sz="20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endParaRPr lang="en-US" sz="2000" kern="1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r>
              <a:rPr lang="el-GR" sz="2000" dirty="0" smtClean="0">
                <a:solidFill>
                  <a:srgbClr val="002060"/>
                </a:solidFill>
                <a:latin typeface="Monotype Corsiva" pitchFamily="66" charset="0"/>
              </a:rPr>
              <a:t>		</a:t>
            </a:r>
          </a:p>
          <a:p>
            <a:pPr eaLnBrk="1" hangingPunct="1">
              <a:buNone/>
            </a:pPr>
            <a:r>
              <a:rPr lang="el-GR" sz="2000" dirty="0" smtClean="0">
                <a:solidFill>
                  <a:srgbClr val="002060"/>
                </a:solidFill>
                <a:latin typeface="Monotype Corsiva" pitchFamily="66" charset="0"/>
              </a:rPr>
              <a:t>			</a:t>
            </a:r>
            <a:r>
              <a:rPr lang="en-US" sz="5400" dirty="0" smtClean="0">
                <a:solidFill>
                  <a:srgbClr val="002060"/>
                </a:solidFill>
                <a:latin typeface="Monotype Corsiva" pitchFamily="66" charset="0"/>
              </a:rPr>
              <a:t>Optimization Problems</a:t>
            </a:r>
            <a:endParaRPr lang="en-GB" sz="4800" kern="1200" dirty="0" smtClean="0">
              <a:solidFill>
                <a:srgbClr val="C00000"/>
              </a:solidFill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01418" y="1828819"/>
            <a:ext cx="221839" cy="11756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798787" y="4095665"/>
            <a:ext cx="213584" cy="5150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2366931" y="4261750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2051247" y="4269632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10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0DB2D08D-215C-4936-A661-3CD9FE57680A}" type="slidenum">
              <a:rPr lang="el-GR" altLang="el-GR" sz="1200" smtClean="0">
                <a:latin typeface="Cambria" pitchFamily="18" charset="0"/>
              </a:rPr>
              <a:pPr/>
              <a:t>63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17" name="Oval 9"/>
          <p:cNvSpPr>
            <a:spLocks noChangeArrowheads="1"/>
          </p:cNvSpPr>
          <p:nvPr/>
        </p:nvSpPr>
        <p:spPr bwMode="auto">
          <a:xfrm>
            <a:off x="1553942" y="2545106"/>
            <a:ext cx="160337" cy="171450"/>
          </a:xfrm>
          <a:prstGeom prst="ellipse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" name="1 - Τίτλος"/>
          <p:cNvSpPr txBox="1">
            <a:spLocks/>
          </p:cNvSpPr>
          <p:nvPr/>
        </p:nvSpPr>
        <p:spPr bwMode="auto">
          <a:xfrm>
            <a:off x="1383632" y="365792"/>
            <a:ext cx="7760368" cy="885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Algorithmic Graph Theory</a:t>
            </a:r>
            <a:endParaRPr kumimoji="0" lang="el-G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1641475"/>
            <a:ext cx="7958138" cy="46545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000" kern="1200" dirty="0" smtClean="0">
                <a:solidFill>
                  <a:srgbClr val="C00000"/>
                </a:solidFill>
                <a:latin typeface="Tahoma" pitchFamily="34" charset="0"/>
              </a:rPr>
              <a:t>	</a:t>
            </a:r>
            <a:r>
              <a:rPr lang="el-GR" sz="2000" kern="1200" dirty="0" err="1" smtClean="0">
                <a:solidFill>
                  <a:srgbClr val="C00000"/>
                </a:solidFill>
                <a:latin typeface="Tahoma" pitchFamily="34" charset="0"/>
              </a:rPr>
              <a:t>Πολυωνυμικοί</a:t>
            </a:r>
            <a:r>
              <a:rPr lang="el-GR" sz="2000" kern="1200" dirty="0" smtClean="0">
                <a:solidFill>
                  <a:srgbClr val="C00000"/>
                </a:solidFill>
                <a:latin typeface="Tahoma" pitchFamily="34" charset="0"/>
              </a:rPr>
              <a:t> Αλγόριθμοι Προβλημάτων </a:t>
            </a:r>
            <a:endParaRPr lang="en-US" sz="2000" kern="1200" dirty="0" smtClean="0">
              <a:solidFill>
                <a:srgbClr val="C00000"/>
              </a:solidFill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1050" kern="1200" dirty="0" smtClean="0">
              <a:solidFill>
                <a:srgbClr val="C00000"/>
              </a:solidFill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kern="1200" dirty="0" smtClean="0">
                <a:solidFill>
                  <a:srgbClr val="C00000"/>
                </a:solidFill>
                <a:latin typeface="Tahoma" pitchFamily="34" charset="0"/>
              </a:rPr>
              <a:t>		</a:t>
            </a:r>
            <a:r>
              <a:rPr lang="el-GR" sz="2800" b="1" kern="1200" dirty="0" smtClean="0">
                <a:solidFill>
                  <a:srgbClr val="002060"/>
                </a:solidFill>
                <a:latin typeface="Cambria" pitchFamily="18" charset="0"/>
              </a:rPr>
              <a:t>Αναγνώρισης </a:t>
            </a:r>
            <a:endParaRPr lang="en-US" sz="2800" b="1" kern="12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kern="1200" dirty="0" smtClean="0">
                <a:solidFill>
                  <a:srgbClr val="C00000"/>
                </a:solidFill>
                <a:latin typeface="Cambria" pitchFamily="18" charset="0"/>
              </a:rPr>
              <a:t>					</a:t>
            </a:r>
            <a:r>
              <a:rPr lang="el-GR" sz="2800" b="1" kern="1200" dirty="0" smtClean="0">
                <a:solidFill>
                  <a:srgbClr val="002060"/>
                </a:solidFill>
                <a:latin typeface="Cambria" pitchFamily="18" charset="0"/>
              </a:rPr>
              <a:t>Βελτιστοποίησης</a:t>
            </a:r>
            <a:endParaRPr lang="el-GR" sz="2000" b="1" kern="1200" dirty="0" smtClean="0">
              <a:solidFill>
                <a:srgbClr val="002060"/>
              </a:solidFill>
              <a:latin typeface="Cambria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1100" kern="1200" dirty="0" smtClean="0">
              <a:solidFill>
                <a:srgbClr val="C00000"/>
              </a:solidFill>
              <a:latin typeface="Tahoma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4598988" y="3415711"/>
            <a:ext cx="2473325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1800" dirty="0">
                <a:solidFill>
                  <a:srgbClr val="C00000"/>
                </a:solidFill>
              </a:rPr>
              <a:t>	</a:t>
            </a:r>
            <a:r>
              <a:rPr lang="en-US" sz="1800" dirty="0">
                <a:solidFill>
                  <a:srgbClr val="002060"/>
                </a:solidFill>
              </a:rPr>
              <a:t>Coloring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1800" dirty="0">
                <a:solidFill>
                  <a:srgbClr val="002060"/>
                </a:solidFill>
              </a:rPr>
              <a:t>	Max Clique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1800" dirty="0">
                <a:solidFill>
                  <a:srgbClr val="002060"/>
                </a:solidFill>
              </a:rPr>
              <a:t>	Max Stable Set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1800" dirty="0">
                <a:solidFill>
                  <a:srgbClr val="002060"/>
                </a:solidFill>
              </a:rPr>
              <a:t>	Clique Cover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1800" dirty="0">
                <a:solidFill>
                  <a:srgbClr val="002060"/>
                </a:solidFill>
              </a:rPr>
              <a:t>	Matching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1800" dirty="0">
                <a:solidFill>
                  <a:srgbClr val="002060"/>
                </a:solidFill>
              </a:rPr>
              <a:t>	Hamiltonian Path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en-US" sz="1800" dirty="0">
                <a:solidFill>
                  <a:srgbClr val="002060"/>
                </a:solidFill>
              </a:rPr>
              <a:t>	Hamiltonian Cycle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1800" dirty="0">
                <a:solidFill>
                  <a:srgbClr val="002060"/>
                </a:solidFill>
              </a:rPr>
              <a:t>	…</a:t>
            </a:r>
            <a:endParaRPr lang="el-GR" sz="1800" dirty="0">
              <a:solidFill>
                <a:srgbClr val="002060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l-GR" sz="1000" kern="0" dirty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l-GR" sz="2000" dirty="0">
                <a:solidFill>
                  <a:srgbClr val="C00000"/>
                </a:solidFill>
              </a:rPr>
              <a:t>	</a:t>
            </a:r>
            <a:endParaRPr lang="en-GB" sz="2000" dirty="0">
              <a:solidFill>
                <a:srgbClr val="C00000"/>
              </a:solidFill>
            </a:endParaRP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4719638" y="3498261"/>
            <a:ext cx="136525" cy="1381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" name="Oval 9"/>
          <p:cNvSpPr>
            <a:spLocks noChangeArrowheads="1"/>
          </p:cNvSpPr>
          <p:nvPr/>
        </p:nvSpPr>
        <p:spPr bwMode="auto">
          <a:xfrm>
            <a:off x="4724400" y="3830048"/>
            <a:ext cx="136525" cy="1365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" name="Oval 9"/>
          <p:cNvSpPr>
            <a:spLocks noChangeArrowheads="1"/>
          </p:cNvSpPr>
          <p:nvPr/>
        </p:nvSpPr>
        <p:spPr bwMode="auto">
          <a:xfrm>
            <a:off x="4729163" y="4160248"/>
            <a:ext cx="136525" cy="1381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Oval 9"/>
          <p:cNvSpPr>
            <a:spLocks noChangeArrowheads="1"/>
          </p:cNvSpPr>
          <p:nvPr/>
        </p:nvSpPr>
        <p:spPr bwMode="auto">
          <a:xfrm>
            <a:off x="4740275" y="4507911"/>
            <a:ext cx="136525" cy="1365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9"/>
          <p:cNvSpPr>
            <a:spLocks noChangeArrowheads="1"/>
          </p:cNvSpPr>
          <p:nvPr/>
        </p:nvSpPr>
        <p:spPr bwMode="auto">
          <a:xfrm>
            <a:off x="4745038" y="4828586"/>
            <a:ext cx="136525" cy="1365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" name="Oval 9"/>
          <p:cNvSpPr>
            <a:spLocks noChangeArrowheads="1"/>
          </p:cNvSpPr>
          <p:nvPr/>
        </p:nvSpPr>
        <p:spPr bwMode="auto">
          <a:xfrm>
            <a:off x="4751388" y="5158786"/>
            <a:ext cx="134937" cy="1381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Oval 9"/>
          <p:cNvSpPr>
            <a:spLocks noChangeArrowheads="1"/>
          </p:cNvSpPr>
          <p:nvPr/>
        </p:nvSpPr>
        <p:spPr bwMode="auto">
          <a:xfrm>
            <a:off x="4756150" y="5490573"/>
            <a:ext cx="136525" cy="1365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6" name="Oval 9"/>
          <p:cNvSpPr>
            <a:spLocks noChangeArrowheads="1"/>
          </p:cNvSpPr>
          <p:nvPr/>
        </p:nvSpPr>
        <p:spPr bwMode="auto">
          <a:xfrm>
            <a:off x="4767263" y="5836648"/>
            <a:ext cx="134937" cy="1381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42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64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801688" y="1828800"/>
            <a:ext cx="220996" cy="39102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 bwMode="auto">
          <a:xfrm>
            <a:off x="1808079" y="2818226"/>
            <a:ext cx="231775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1800" dirty="0">
                <a:solidFill>
                  <a:srgbClr val="C00000"/>
                </a:solidFill>
              </a:rPr>
              <a:t>	</a:t>
            </a:r>
            <a:r>
              <a:rPr lang="en-US" sz="1800" dirty="0">
                <a:solidFill>
                  <a:srgbClr val="002060"/>
                </a:solidFill>
              </a:rPr>
              <a:t>Triangulated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1800" dirty="0">
                <a:solidFill>
                  <a:srgbClr val="002060"/>
                </a:solidFill>
              </a:rPr>
              <a:t>	Comparability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1800" dirty="0">
                <a:solidFill>
                  <a:srgbClr val="002060"/>
                </a:solidFill>
              </a:rPr>
              <a:t>	Interval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1800" dirty="0">
                <a:solidFill>
                  <a:srgbClr val="002060"/>
                </a:solidFill>
              </a:rPr>
              <a:t>	Permutation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1800" dirty="0">
                <a:solidFill>
                  <a:srgbClr val="002060"/>
                </a:solidFill>
              </a:rPr>
              <a:t>	Split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1800" dirty="0">
                <a:solidFill>
                  <a:srgbClr val="002060"/>
                </a:solidFill>
              </a:rPr>
              <a:t>	</a:t>
            </a:r>
            <a:r>
              <a:rPr lang="en-US" sz="1800" dirty="0" err="1">
                <a:solidFill>
                  <a:srgbClr val="002060"/>
                </a:solidFill>
              </a:rPr>
              <a:t>Cographs</a:t>
            </a:r>
            <a:endParaRPr lang="en-US" sz="1800" dirty="0">
              <a:solidFill>
                <a:srgbClr val="002060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1800" dirty="0">
                <a:solidFill>
                  <a:srgbClr val="002060"/>
                </a:solidFill>
              </a:rPr>
              <a:t>	Threshold graphs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1800" dirty="0">
                <a:solidFill>
                  <a:srgbClr val="002060"/>
                </a:solidFill>
              </a:rPr>
              <a:t>	QT graphs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sz="1800" dirty="0">
                <a:solidFill>
                  <a:srgbClr val="002060"/>
                </a:solidFill>
              </a:rPr>
              <a:t>	…</a:t>
            </a:r>
            <a:endParaRPr lang="el-GR" sz="1800" dirty="0">
              <a:solidFill>
                <a:srgbClr val="002060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l-GR" sz="1000" kern="0" dirty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l-GR" sz="2000" dirty="0">
                <a:solidFill>
                  <a:srgbClr val="C00000"/>
                </a:solidFill>
              </a:rPr>
              <a:t>	</a:t>
            </a:r>
            <a:endParaRPr lang="en-GB" sz="2000" dirty="0">
              <a:solidFill>
                <a:srgbClr val="C00000"/>
              </a:solidFill>
            </a:endParaRPr>
          </a:p>
        </p:txBody>
      </p:sp>
      <p:sp>
        <p:nvSpPr>
          <p:cNvPr id="46" name="Oval 9"/>
          <p:cNvSpPr>
            <a:spLocks noChangeArrowheads="1"/>
          </p:cNvSpPr>
          <p:nvPr/>
        </p:nvSpPr>
        <p:spPr bwMode="auto">
          <a:xfrm>
            <a:off x="1930317" y="2900776"/>
            <a:ext cx="134937" cy="1381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7" name="Oval 9"/>
          <p:cNvSpPr>
            <a:spLocks noChangeArrowheads="1"/>
          </p:cNvSpPr>
          <p:nvPr/>
        </p:nvSpPr>
        <p:spPr bwMode="auto">
          <a:xfrm>
            <a:off x="1935079" y="3232564"/>
            <a:ext cx="136525" cy="1381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" name="Oval 9"/>
          <p:cNvSpPr>
            <a:spLocks noChangeArrowheads="1"/>
          </p:cNvSpPr>
          <p:nvPr/>
        </p:nvSpPr>
        <p:spPr bwMode="auto">
          <a:xfrm>
            <a:off x="1939842" y="3562764"/>
            <a:ext cx="136525" cy="1381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9" name="Oval 9"/>
          <p:cNvSpPr>
            <a:spLocks noChangeArrowheads="1"/>
          </p:cNvSpPr>
          <p:nvPr/>
        </p:nvSpPr>
        <p:spPr bwMode="auto">
          <a:xfrm>
            <a:off x="1950954" y="3910426"/>
            <a:ext cx="136525" cy="1381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" name="Oval 9"/>
          <p:cNvSpPr>
            <a:spLocks noChangeArrowheads="1"/>
          </p:cNvSpPr>
          <p:nvPr/>
        </p:nvSpPr>
        <p:spPr bwMode="auto">
          <a:xfrm>
            <a:off x="1955717" y="4231101"/>
            <a:ext cx="136525" cy="136525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1" name="Oval 9"/>
          <p:cNvSpPr>
            <a:spLocks noChangeArrowheads="1"/>
          </p:cNvSpPr>
          <p:nvPr/>
        </p:nvSpPr>
        <p:spPr bwMode="auto">
          <a:xfrm>
            <a:off x="1962067" y="4561301"/>
            <a:ext cx="134937" cy="1381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" name="Oval 9"/>
          <p:cNvSpPr>
            <a:spLocks noChangeArrowheads="1"/>
          </p:cNvSpPr>
          <p:nvPr/>
        </p:nvSpPr>
        <p:spPr bwMode="auto">
          <a:xfrm>
            <a:off x="1966829" y="4893089"/>
            <a:ext cx="136525" cy="1381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3" name="Oval 9"/>
          <p:cNvSpPr>
            <a:spLocks noChangeArrowheads="1"/>
          </p:cNvSpPr>
          <p:nvPr/>
        </p:nvSpPr>
        <p:spPr bwMode="auto">
          <a:xfrm>
            <a:off x="1976354" y="5239164"/>
            <a:ext cx="136525" cy="138112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" name="Oval 9"/>
          <p:cNvSpPr>
            <a:spLocks noChangeArrowheads="1"/>
          </p:cNvSpPr>
          <p:nvPr/>
        </p:nvSpPr>
        <p:spPr bwMode="auto">
          <a:xfrm>
            <a:off x="1992229" y="5609051"/>
            <a:ext cx="136525" cy="138113"/>
          </a:xfrm>
          <a:prstGeom prst="ellipse">
            <a:avLst/>
          </a:prstGeom>
          <a:solidFill>
            <a:srgbClr val="CC33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" name="1 - Τίτλος"/>
          <p:cNvSpPr>
            <a:spLocks noGrp="1"/>
          </p:cNvSpPr>
          <p:nvPr>
            <p:ph type="title"/>
          </p:nvPr>
        </p:nvSpPr>
        <p:spPr>
          <a:xfrm>
            <a:off x="1383632" y="353760"/>
            <a:ext cx="7760368" cy="897523"/>
          </a:xfrm>
        </p:spPr>
        <p:txBody>
          <a:bodyPr anchor="ctr">
            <a:noAutofit/>
          </a:bodyPr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Perfect Graphs – Optimization Problems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cxnSp>
        <p:nvCxnSpPr>
          <p:cNvPr id="29" name="28 - Ευθεία γραμμή σύνδεσης"/>
          <p:cNvCxnSpPr/>
          <p:nvPr/>
        </p:nvCxnSpPr>
        <p:spPr bwMode="auto">
          <a:xfrm>
            <a:off x="8763747" y="2933321"/>
            <a:ext cx="9054" cy="364854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29 - Ευθεία γραμμή σύνδεσης"/>
          <p:cNvCxnSpPr/>
          <p:nvPr/>
        </p:nvCxnSpPr>
        <p:spPr bwMode="auto">
          <a:xfrm flipV="1">
            <a:off x="4716856" y="6426450"/>
            <a:ext cx="4235506" cy="151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7"/>
          <p:cNvSpPr/>
          <p:nvPr/>
        </p:nvSpPr>
        <p:spPr>
          <a:xfrm>
            <a:off x="8702353" y="6372831"/>
            <a:ext cx="138113" cy="96837"/>
          </a:xfrm>
          <a:prstGeom prst="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45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08050" y="1773238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defRPr/>
            </a:pPr>
            <a:endParaRPr lang="en-US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Let A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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V</a:t>
            </a:r>
            <a:r>
              <a:rPr lang="en-US" sz="2400" dirty="0" smtClean="0"/>
              <a:t>. We define the </a:t>
            </a:r>
            <a:r>
              <a:rPr lang="en-US" sz="2400" dirty="0" smtClean="0">
                <a:solidFill>
                  <a:srgbClr val="FF0000"/>
                </a:solidFill>
              </a:rPr>
              <a:t>subgraph induced </a:t>
            </a:r>
            <a:r>
              <a:rPr lang="en-US" sz="2400" dirty="0" smtClean="0"/>
              <a:t>by A to be  </a:t>
            </a:r>
            <a:r>
              <a:rPr lang="en-US" sz="2400" dirty="0" smtClean="0">
                <a:solidFill>
                  <a:srgbClr val="FF0000"/>
                </a:solidFill>
              </a:rPr>
              <a:t>G</a:t>
            </a:r>
            <a:r>
              <a:rPr lang="en-US" sz="2400" baseline="-250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>
                <a:solidFill>
                  <a:srgbClr val="FF0000"/>
                </a:solidFill>
              </a:rPr>
              <a:t> = (A, E</a:t>
            </a:r>
            <a:r>
              <a:rPr lang="en-US" sz="2400" baseline="-250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>
                <a:solidFill>
                  <a:srgbClr val="FF0000"/>
                </a:solidFill>
              </a:rPr>
              <a:t>), </a:t>
            </a:r>
            <a:r>
              <a:rPr lang="en-US" sz="2400" dirty="0" smtClean="0"/>
              <a:t>where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en-US" sz="2400" baseline="-25000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= {(x, y)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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E</a:t>
            </a:r>
            <a:r>
              <a:rPr lang="en-US" sz="2400" baseline="-250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| x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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 and y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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A}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Not every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subgraph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G</a:t>
            </a:r>
            <a:r>
              <a:rPr lang="en-US" sz="2400" baseline="-250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of  </a:t>
            </a:r>
            <a:r>
              <a:rPr lang="en-US" sz="2400" dirty="0" smtClean="0">
                <a:solidFill>
                  <a:srgbClr val="FF0000"/>
                </a:solidFill>
              </a:rPr>
              <a:t>G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is </a:t>
            </a:r>
          </a:p>
          <a:p>
            <a:pPr eaLnBrk="1" hangingPunct="1">
              <a:buNone/>
              <a:defRPr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	an induced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subgraph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of G.</a:t>
            </a:r>
          </a:p>
          <a:p>
            <a:pPr eaLnBrk="1" hangingPunct="1">
              <a:defRPr/>
            </a:pPr>
            <a:endParaRPr lang="el-GR" dirty="0" smtClean="0"/>
          </a:p>
        </p:txBody>
      </p:sp>
      <p:sp>
        <p:nvSpPr>
          <p:cNvPr id="6" name="Rectangle 35"/>
          <p:cNvSpPr>
            <a:spLocks noChangeArrowheads="1"/>
          </p:cNvSpPr>
          <p:nvPr/>
        </p:nvSpPr>
        <p:spPr bwMode="auto">
          <a:xfrm>
            <a:off x="5946597" y="4569612"/>
            <a:ext cx="685800" cy="609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7" name="AutoShape 34"/>
          <p:cNvSpPr>
            <a:spLocks noChangeArrowheads="1"/>
          </p:cNvSpPr>
          <p:nvPr/>
        </p:nvSpPr>
        <p:spPr bwMode="auto">
          <a:xfrm>
            <a:off x="6146622" y="3798087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AutoShape 33"/>
          <p:cNvCxnSpPr>
            <a:cxnSpLocks noChangeShapeType="1"/>
          </p:cNvCxnSpPr>
          <p:nvPr/>
        </p:nvCxnSpPr>
        <p:spPr bwMode="auto">
          <a:xfrm>
            <a:off x="6318072" y="4074312"/>
            <a:ext cx="314325" cy="4095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9" name="AutoShape 32"/>
          <p:cNvCxnSpPr>
            <a:cxnSpLocks noChangeShapeType="1"/>
          </p:cNvCxnSpPr>
          <p:nvPr/>
        </p:nvCxnSpPr>
        <p:spPr bwMode="auto">
          <a:xfrm>
            <a:off x="5994222" y="5255412"/>
            <a:ext cx="276225" cy="3333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0" name="AutoShape 31"/>
          <p:cNvSpPr>
            <a:spLocks noChangeArrowheads="1"/>
          </p:cNvSpPr>
          <p:nvPr/>
        </p:nvSpPr>
        <p:spPr bwMode="auto">
          <a:xfrm>
            <a:off x="6505397" y="4374349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30"/>
          <p:cNvSpPr>
            <a:spLocks noChangeArrowheads="1"/>
          </p:cNvSpPr>
          <p:nvPr/>
        </p:nvSpPr>
        <p:spPr bwMode="auto">
          <a:xfrm>
            <a:off x="5810072" y="4374349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29"/>
          <p:cNvSpPr>
            <a:spLocks noChangeArrowheads="1"/>
          </p:cNvSpPr>
          <p:nvPr/>
        </p:nvSpPr>
        <p:spPr bwMode="auto">
          <a:xfrm>
            <a:off x="6175197" y="5536399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28"/>
          <p:cNvSpPr>
            <a:spLocks noChangeArrowheads="1"/>
          </p:cNvSpPr>
          <p:nvPr/>
        </p:nvSpPr>
        <p:spPr bwMode="auto">
          <a:xfrm>
            <a:off x="6505397" y="5060149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27"/>
          <p:cNvSpPr>
            <a:spLocks noChangeArrowheads="1"/>
          </p:cNvSpPr>
          <p:nvPr/>
        </p:nvSpPr>
        <p:spPr bwMode="auto">
          <a:xfrm>
            <a:off x="5822772" y="5060149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7740024" y="3829837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AutoShape 2"/>
          <p:cNvCxnSpPr>
            <a:cxnSpLocks noChangeShapeType="1"/>
          </p:cNvCxnSpPr>
          <p:nvPr/>
        </p:nvCxnSpPr>
        <p:spPr bwMode="auto">
          <a:xfrm>
            <a:off x="7911474" y="4106062"/>
            <a:ext cx="314325" cy="4095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7" name="AutoShape 26"/>
          <p:cNvCxnSpPr>
            <a:cxnSpLocks noChangeShapeType="1"/>
          </p:cNvCxnSpPr>
          <p:nvPr/>
        </p:nvCxnSpPr>
        <p:spPr bwMode="auto">
          <a:xfrm>
            <a:off x="7640011" y="5034749"/>
            <a:ext cx="276225" cy="3333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8" name="AutoShape 1"/>
          <p:cNvSpPr>
            <a:spLocks noChangeArrowheads="1"/>
          </p:cNvSpPr>
          <p:nvPr/>
        </p:nvSpPr>
        <p:spPr bwMode="auto">
          <a:xfrm>
            <a:off x="8098799" y="4406099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25"/>
          <p:cNvSpPr>
            <a:spLocks noChangeArrowheads="1"/>
          </p:cNvSpPr>
          <p:nvPr/>
        </p:nvSpPr>
        <p:spPr bwMode="auto">
          <a:xfrm>
            <a:off x="7820986" y="5315737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24"/>
          <p:cNvSpPr>
            <a:spLocks noChangeArrowheads="1"/>
          </p:cNvSpPr>
          <p:nvPr/>
        </p:nvSpPr>
        <p:spPr bwMode="auto">
          <a:xfrm>
            <a:off x="7468561" y="4839487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23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7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21" name="TextBox 5"/>
          <p:cNvSpPr txBox="1">
            <a:spLocks noChangeArrowheads="1"/>
          </p:cNvSpPr>
          <p:nvPr/>
        </p:nvSpPr>
        <p:spPr bwMode="auto">
          <a:xfrm>
            <a:off x="1104900" y="1714830"/>
            <a:ext cx="73739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009900"/>
                </a:solidFill>
                <a:latin typeface="+mn-lt"/>
              </a:rPr>
              <a:t>Induced </a:t>
            </a:r>
            <a:r>
              <a:rPr lang="en-US" sz="3200" dirty="0" err="1" smtClean="0">
                <a:solidFill>
                  <a:srgbClr val="009900"/>
                </a:solidFill>
                <a:latin typeface="+mn-lt"/>
              </a:rPr>
              <a:t>Subgraphs</a:t>
            </a:r>
            <a:endParaRPr lang="en-US" sz="3200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85800" y="2008188"/>
            <a:ext cx="228600" cy="1254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27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Graph Theoretic 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Foundations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5"/>
          <p:cNvSpPr>
            <a:spLocks noChangeArrowheads="1"/>
          </p:cNvSpPr>
          <p:nvPr/>
        </p:nvSpPr>
        <p:spPr bwMode="auto">
          <a:xfrm>
            <a:off x="1482725" y="3582988"/>
            <a:ext cx="685800" cy="609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47138" name="AutoShape 34"/>
          <p:cNvSpPr>
            <a:spLocks noChangeArrowheads="1"/>
          </p:cNvSpPr>
          <p:nvPr/>
        </p:nvSpPr>
        <p:spPr bwMode="auto">
          <a:xfrm>
            <a:off x="1682750" y="2811463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532" name="AutoShape 33"/>
          <p:cNvCxnSpPr>
            <a:cxnSpLocks noChangeShapeType="1"/>
          </p:cNvCxnSpPr>
          <p:nvPr/>
        </p:nvCxnSpPr>
        <p:spPr bwMode="auto">
          <a:xfrm>
            <a:off x="1854200" y="3087688"/>
            <a:ext cx="314325" cy="4095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2533" name="AutoShape 32"/>
          <p:cNvCxnSpPr>
            <a:cxnSpLocks noChangeShapeType="1"/>
          </p:cNvCxnSpPr>
          <p:nvPr/>
        </p:nvCxnSpPr>
        <p:spPr bwMode="auto">
          <a:xfrm>
            <a:off x="1530350" y="4268788"/>
            <a:ext cx="276225" cy="3333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47135" name="AutoShape 31"/>
          <p:cNvSpPr>
            <a:spLocks noChangeArrowheads="1"/>
          </p:cNvSpPr>
          <p:nvPr/>
        </p:nvSpPr>
        <p:spPr bwMode="auto">
          <a:xfrm>
            <a:off x="2041525" y="3387725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134" name="AutoShape 30"/>
          <p:cNvSpPr>
            <a:spLocks noChangeArrowheads="1"/>
          </p:cNvSpPr>
          <p:nvPr/>
        </p:nvSpPr>
        <p:spPr bwMode="auto">
          <a:xfrm>
            <a:off x="1346200" y="3387725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133" name="AutoShape 29"/>
          <p:cNvSpPr>
            <a:spLocks noChangeArrowheads="1"/>
          </p:cNvSpPr>
          <p:nvPr/>
        </p:nvSpPr>
        <p:spPr bwMode="auto">
          <a:xfrm>
            <a:off x="1711325" y="4549775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7132" name="AutoShape 28"/>
          <p:cNvSpPr>
            <a:spLocks noChangeArrowheads="1"/>
          </p:cNvSpPr>
          <p:nvPr/>
        </p:nvSpPr>
        <p:spPr bwMode="auto">
          <a:xfrm>
            <a:off x="2041525" y="4073525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131" name="AutoShape 27"/>
          <p:cNvSpPr>
            <a:spLocks noChangeArrowheads="1"/>
          </p:cNvSpPr>
          <p:nvPr/>
        </p:nvSpPr>
        <p:spPr bwMode="auto">
          <a:xfrm>
            <a:off x="1358900" y="4073525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7107" name="AutoShape 3"/>
          <p:cNvSpPr>
            <a:spLocks noChangeArrowheads="1"/>
          </p:cNvSpPr>
          <p:nvPr/>
        </p:nvSpPr>
        <p:spPr bwMode="auto">
          <a:xfrm>
            <a:off x="4091117" y="2843213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540" name="AutoShape 2"/>
          <p:cNvCxnSpPr>
            <a:cxnSpLocks noChangeShapeType="1"/>
          </p:cNvCxnSpPr>
          <p:nvPr/>
        </p:nvCxnSpPr>
        <p:spPr bwMode="auto">
          <a:xfrm>
            <a:off x="4262567" y="3119438"/>
            <a:ext cx="314325" cy="4095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2541" name="AutoShape 26"/>
          <p:cNvCxnSpPr>
            <a:cxnSpLocks noChangeShapeType="1"/>
          </p:cNvCxnSpPr>
          <p:nvPr/>
        </p:nvCxnSpPr>
        <p:spPr bwMode="auto">
          <a:xfrm>
            <a:off x="3991104" y="4048125"/>
            <a:ext cx="276225" cy="3333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47105" name="AutoShape 1"/>
          <p:cNvSpPr>
            <a:spLocks noChangeArrowheads="1"/>
          </p:cNvSpPr>
          <p:nvPr/>
        </p:nvSpPr>
        <p:spPr bwMode="auto">
          <a:xfrm>
            <a:off x="4449892" y="3419475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7129" name="AutoShape 25"/>
          <p:cNvSpPr>
            <a:spLocks noChangeArrowheads="1"/>
          </p:cNvSpPr>
          <p:nvPr/>
        </p:nvSpPr>
        <p:spPr bwMode="auto">
          <a:xfrm>
            <a:off x="4172079" y="4329113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7128" name="AutoShape 24"/>
          <p:cNvSpPr>
            <a:spLocks noChangeArrowheads="1"/>
          </p:cNvSpPr>
          <p:nvPr/>
        </p:nvSpPr>
        <p:spPr bwMode="auto">
          <a:xfrm>
            <a:off x="3819654" y="3852863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556" name="AutoShape 23"/>
          <p:cNvCxnSpPr>
            <a:cxnSpLocks noChangeShapeType="1"/>
          </p:cNvCxnSpPr>
          <p:nvPr/>
        </p:nvCxnSpPr>
        <p:spPr bwMode="auto">
          <a:xfrm>
            <a:off x="5830853" y="3743325"/>
            <a:ext cx="276225" cy="3333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47126" name="AutoShape 22"/>
          <p:cNvSpPr>
            <a:spLocks noChangeArrowheads="1"/>
          </p:cNvSpPr>
          <p:nvPr/>
        </p:nvSpPr>
        <p:spPr bwMode="auto">
          <a:xfrm>
            <a:off x="6342028" y="2862263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7125" name="AutoShape 21"/>
          <p:cNvSpPr>
            <a:spLocks noChangeArrowheads="1"/>
          </p:cNvSpPr>
          <p:nvPr/>
        </p:nvSpPr>
        <p:spPr bwMode="auto">
          <a:xfrm>
            <a:off x="5646703" y="2862263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7124" name="AutoShape 20"/>
          <p:cNvSpPr>
            <a:spLocks noChangeArrowheads="1"/>
          </p:cNvSpPr>
          <p:nvPr/>
        </p:nvSpPr>
        <p:spPr bwMode="auto">
          <a:xfrm>
            <a:off x="6011828" y="4024313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7123" name="AutoShape 19"/>
          <p:cNvSpPr>
            <a:spLocks noChangeArrowheads="1"/>
          </p:cNvSpPr>
          <p:nvPr/>
        </p:nvSpPr>
        <p:spPr bwMode="auto">
          <a:xfrm>
            <a:off x="6342028" y="3548063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7122" name="AutoShape 18"/>
          <p:cNvSpPr>
            <a:spLocks noChangeArrowheads="1"/>
          </p:cNvSpPr>
          <p:nvPr/>
        </p:nvSpPr>
        <p:spPr bwMode="auto">
          <a:xfrm>
            <a:off x="5659403" y="3548063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562" name="AutoShape 17"/>
          <p:cNvCxnSpPr>
            <a:cxnSpLocks noChangeShapeType="1"/>
          </p:cNvCxnSpPr>
          <p:nvPr/>
        </p:nvCxnSpPr>
        <p:spPr bwMode="auto">
          <a:xfrm>
            <a:off x="5783228" y="3148013"/>
            <a:ext cx="0" cy="400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2563" name="AutoShape 16"/>
          <p:cNvCxnSpPr>
            <a:cxnSpLocks noChangeShapeType="1"/>
          </p:cNvCxnSpPr>
          <p:nvPr/>
        </p:nvCxnSpPr>
        <p:spPr bwMode="auto">
          <a:xfrm flipH="1">
            <a:off x="5926103" y="3028950"/>
            <a:ext cx="4159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2564" name="AutoShape 15"/>
          <p:cNvCxnSpPr>
            <a:cxnSpLocks noChangeShapeType="1"/>
          </p:cNvCxnSpPr>
          <p:nvPr/>
        </p:nvCxnSpPr>
        <p:spPr bwMode="auto">
          <a:xfrm>
            <a:off x="5926103" y="3700463"/>
            <a:ext cx="4159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22565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 bwMode="auto">
          <a:xfrm>
            <a:off x="685800" y="2008188"/>
            <a:ext cx="228600" cy="1254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44" name="TextBox 5"/>
          <p:cNvSpPr txBox="1">
            <a:spLocks noChangeArrowheads="1"/>
          </p:cNvSpPr>
          <p:nvPr/>
        </p:nvSpPr>
        <p:spPr bwMode="auto">
          <a:xfrm>
            <a:off x="1139825" y="5108575"/>
            <a:ext cx="79152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US" dirty="0">
                <a:solidFill>
                  <a:srgbClr val="002060"/>
                </a:solidFill>
                <a:latin typeface="+mn-lt"/>
                <a:cs typeface="+mn-cs"/>
              </a:rPr>
              <a:t>G = (V, E)            </a:t>
            </a:r>
            <a:r>
              <a:rPr lang="en-US" dirty="0" smtClean="0">
                <a:solidFill>
                  <a:srgbClr val="002060"/>
                </a:solidFill>
                <a:latin typeface="+mn-lt"/>
                <a:cs typeface="+mn-cs"/>
              </a:rPr>
              <a:t>   V</a:t>
            </a:r>
            <a:r>
              <a:rPr lang="en-US" dirty="0">
                <a:solidFill>
                  <a:srgbClr val="002060"/>
                </a:solidFill>
                <a:latin typeface="+mj-lt"/>
                <a:cs typeface="+mn-cs"/>
              </a:rPr>
              <a:t>’</a:t>
            </a:r>
            <a:r>
              <a:rPr lang="en-US" dirty="0">
                <a:solidFill>
                  <a:srgbClr val="002060"/>
                </a:solidFill>
                <a:latin typeface="+mn-lt"/>
                <a:cs typeface="+mn-cs"/>
              </a:rPr>
              <a:t>= {1, 3, 4, 6} </a:t>
            </a:r>
            <a:r>
              <a:rPr lang="el-GR" dirty="0">
                <a:solidFill>
                  <a:srgbClr val="002060"/>
                </a:solidFill>
                <a:latin typeface="+mn-lt"/>
                <a:cs typeface="+mn-cs"/>
              </a:rPr>
              <a:t>       </a:t>
            </a:r>
            <a:r>
              <a:rPr lang="en-US" dirty="0">
                <a:solidFill>
                  <a:srgbClr val="002060"/>
                </a:solidFill>
                <a:latin typeface="+mn-lt"/>
                <a:cs typeface="+mn-cs"/>
              </a:rPr>
              <a:t>V</a:t>
            </a:r>
            <a:r>
              <a:rPr lang="en-US" dirty="0">
                <a:solidFill>
                  <a:srgbClr val="002060"/>
                </a:solidFill>
                <a:cs typeface="+mn-cs"/>
              </a:rPr>
              <a:t>’</a:t>
            </a:r>
            <a:r>
              <a:rPr lang="en-US" dirty="0">
                <a:solidFill>
                  <a:srgbClr val="002060"/>
                </a:solidFill>
                <a:latin typeface="+mn-lt"/>
                <a:cs typeface="+mn-cs"/>
              </a:rPr>
              <a:t> </a:t>
            </a:r>
            <a:r>
              <a:rPr lang="el-GR" dirty="0">
                <a:solidFill>
                  <a:srgbClr val="002060"/>
                </a:solidFill>
                <a:latin typeface="+mn-lt"/>
                <a:cs typeface="+mn-cs"/>
              </a:rPr>
              <a:t>                  </a:t>
            </a:r>
            <a:r>
              <a:rPr lang="en-US" dirty="0">
                <a:solidFill>
                  <a:srgbClr val="002060"/>
                </a:solidFill>
                <a:latin typeface="+mn-lt"/>
                <a:cs typeface="+mn-cs"/>
              </a:rPr>
              <a:t>V</a:t>
            </a:r>
            <a:r>
              <a:rPr lang="en-US" dirty="0">
                <a:solidFill>
                  <a:srgbClr val="002060"/>
                </a:solidFill>
                <a:cs typeface="+mn-cs"/>
              </a:rPr>
              <a:t>’</a:t>
            </a:r>
            <a:endParaRPr lang="en-US" dirty="0">
              <a:solidFill>
                <a:srgbClr val="002060"/>
              </a:solidFill>
              <a:latin typeface="+mn-lt"/>
              <a:cs typeface="+mn-cs"/>
            </a:endParaRPr>
          </a:p>
          <a:p>
            <a:pPr algn="l">
              <a:defRPr/>
            </a:pPr>
            <a:endParaRPr lang="en-US" dirty="0">
              <a:solidFill>
                <a:srgbClr val="002060"/>
              </a:solidFill>
              <a:latin typeface="+mn-lt"/>
              <a:cs typeface="+mn-cs"/>
            </a:endParaRPr>
          </a:p>
          <a:p>
            <a:pPr algn="l">
              <a:defRPr/>
            </a:pPr>
            <a:r>
              <a:rPr lang="en-US" dirty="0">
                <a:solidFill>
                  <a:srgbClr val="002060"/>
                </a:solidFill>
                <a:latin typeface="+mn-lt"/>
                <a:cs typeface="+mn-cs"/>
              </a:rPr>
              <a:t>                                   </a:t>
            </a:r>
            <a:r>
              <a:rPr lang="en-US" dirty="0" smtClean="0">
                <a:solidFill>
                  <a:srgbClr val="002060"/>
                </a:solidFill>
                <a:latin typeface="+mn-lt"/>
                <a:cs typeface="+mn-cs"/>
              </a:rPr>
              <a:t>  G </a:t>
            </a:r>
            <a:r>
              <a:rPr lang="en-US" dirty="0">
                <a:solidFill>
                  <a:srgbClr val="002060"/>
                </a:solidFill>
                <a:latin typeface="+mn-lt"/>
                <a:cs typeface="+mn-cs"/>
              </a:rPr>
              <a:t>[V</a:t>
            </a:r>
            <a:r>
              <a:rPr lang="en-US" dirty="0">
                <a:solidFill>
                  <a:srgbClr val="002060"/>
                </a:solidFill>
                <a:cs typeface="+mn-cs"/>
              </a:rPr>
              <a:t>’</a:t>
            </a:r>
            <a:r>
              <a:rPr lang="en-US" dirty="0">
                <a:solidFill>
                  <a:srgbClr val="002060"/>
                </a:solidFill>
                <a:latin typeface="+mn-lt"/>
                <a:cs typeface="+mn-cs"/>
              </a:rPr>
              <a:t>]</a:t>
            </a:r>
            <a:r>
              <a:rPr lang="el-GR" dirty="0">
                <a:solidFill>
                  <a:srgbClr val="002060"/>
                </a:solidFill>
                <a:latin typeface="+mn-lt"/>
                <a:cs typeface="+mn-cs"/>
              </a:rPr>
              <a:t>                 </a:t>
            </a:r>
            <a:r>
              <a:rPr lang="el-GR" b="1" dirty="0">
                <a:solidFill>
                  <a:srgbClr val="002060"/>
                </a:solidFill>
                <a:latin typeface="+mn-lt"/>
                <a:cs typeface="+mn-cs"/>
              </a:rPr>
              <a:t>?</a:t>
            </a:r>
            <a:r>
              <a:rPr lang="el-GR" dirty="0">
                <a:solidFill>
                  <a:srgbClr val="002060"/>
                </a:solidFill>
                <a:latin typeface="+mn-lt"/>
                <a:cs typeface="+mn-cs"/>
              </a:rPr>
              <a:t>                     </a:t>
            </a:r>
            <a:r>
              <a:rPr lang="el-GR" b="1" dirty="0">
                <a:solidFill>
                  <a:srgbClr val="002060"/>
                </a:solidFill>
                <a:latin typeface="+mn-lt"/>
                <a:cs typeface="+mn-cs"/>
              </a:rPr>
              <a:t>?</a:t>
            </a:r>
          </a:p>
          <a:p>
            <a:pPr algn="l">
              <a:defRPr/>
            </a:pPr>
            <a:endParaRPr lang="en-US" dirty="0">
              <a:solidFill>
                <a:srgbClr val="002060"/>
              </a:solidFill>
              <a:cs typeface="+mn-cs"/>
            </a:endParaRPr>
          </a:p>
        </p:txBody>
      </p:sp>
      <p:pic>
        <p:nvPicPr>
          <p:cNvPr id="22569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7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8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46" name="TextBox 5"/>
          <p:cNvSpPr txBox="1">
            <a:spLocks noChangeArrowheads="1"/>
          </p:cNvSpPr>
          <p:nvPr/>
        </p:nvSpPr>
        <p:spPr bwMode="auto">
          <a:xfrm>
            <a:off x="1104900" y="1714830"/>
            <a:ext cx="73739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009900"/>
                </a:solidFill>
                <a:latin typeface="+mn-lt"/>
              </a:rPr>
              <a:t>Induced </a:t>
            </a:r>
            <a:r>
              <a:rPr lang="en-US" sz="3200" dirty="0" err="1" smtClean="0">
                <a:solidFill>
                  <a:srgbClr val="009900"/>
                </a:solidFill>
                <a:latin typeface="+mn-lt"/>
              </a:rPr>
              <a:t>Subgraphs</a:t>
            </a:r>
            <a:endParaRPr lang="en-US" sz="3200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45" name="1 - Τίτλος"/>
          <p:cNvSpPr txBox="1">
            <a:spLocks/>
          </p:cNvSpPr>
          <p:nvPr/>
        </p:nvSpPr>
        <p:spPr>
          <a:xfrm>
            <a:off x="1383632" y="364874"/>
            <a:ext cx="7760368" cy="88641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Graph Theoretic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Foundations</a:t>
            </a:r>
            <a:endParaRPr kumimoji="0" lang="el-GR" sz="3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47" name="AutoShape 14"/>
          <p:cNvSpPr>
            <a:spLocks noChangeArrowheads="1"/>
          </p:cNvSpPr>
          <p:nvPr/>
        </p:nvSpPr>
        <p:spPr bwMode="auto">
          <a:xfrm>
            <a:off x="7839839" y="2705100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8" name="AutoShape 13"/>
          <p:cNvCxnSpPr>
            <a:cxnSpLocks noChangeShapeType="1"/>
          </p:cNvCxnSpPr>
          <p:nvPr/>
        </p:nvCxnSpPr>
        <p:spPr bwMode="auto">
          <a:xfrm>
            <a:off x="8011289" y="2981325"/>
            <a:ext cx="314325" cy="4095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9" name="AutoShape 12"/>
          <p:cNvCxnSpPr>
            <a:cxnSpLocks noChangeShapeType="1"/>
          </p:cNvCxnSpPr>
          <p:nvPr/>
        </p:nvCxnSpPr>
        <p:spPr bwMode="auto">
          <a:xfrm>
            <a:off x="7687439" y="4162425"/>
            <a:ext cx="276225" cy="3333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50" name="AutoShape 11"/>
          <p:cNvSpPr>
            <a:spLocks noChangeArrowheads="1"/>
          </p:cNvSpPr>
          <p:nvPr/>
        </p:nvSpPr>
        <p:spPr bwMode="auto">
          <a:xfrm>
            <a:off x="8198614" y="3281363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AutoShape 10"/>
          <p:cNvSpPr>
            <a:spLocks noChangeArrowheads="1"/>
          </p:cNvSpPr>
          <p:nvPr/>
        </p:nvSpPr>
        <p:spPr bwMode="auto">
          <a:xfrm>
            <a:off x="7503289" y="3281363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AutoShape 9"/>
          <p:cNvSpPr>
            <a:spLocks noChangeArrowheads="1"/>
          </p:cNvSpPr>
          <p:nvPr/>
        </p:nvSpPr>
        <p:spPr bwMode="auto">
          <a:xfrm>
            <a:off x="7868414" y="4443413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AutoShape 8"/>
          <p:cNvSpPr>
            <a:spLocks noChangeArrowheads="1"/>
          </p:cNvSpPr>
          <p:nvPr/>
        </p:nvSpPr>
        <p:spPr bwMode="auto">
          <a:xfrm>
            <a:off x="8198614" y="3967163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5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AutoShape 7"/>
          <p:cNvSpPr>
            <a:spLocks noChangeArrowheads="1"/>
          </p:cNvSpPr>
          <p:nvPr/>
        </p:nvSpPr>
        <p:spPr bwMode="auto">
          <a:xfrm>
            <a:off x="7515989" y="3967163"/>
            <a:ext cx="266700" cy="276225"/>
          </a:xfrm>
          <a:prstGeom prst="flowChartConnector">
            <a:avLst/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round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/>
          <a:lstStyle/>
          <a:p>
            <a:pPr>
              <a:defRPr/>
            </a:pPr>
            <a:r>
              <a:rPr lang="en-US" sz="14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4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AutoShape 6"/>
          <p:cNvCxnSpPr>
            <a:cxnSpLocks noChangeShapeType="1"/>
          </p:cNvCxnSpPr>
          <p:nvPr/>
        </p:nvCxnSpPr>
        <p:spPr bwMode="auto">
          <a:xfrm>
            <a:off x="7782689" y="3467100"/>
            <a:ext cx="4159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56" name="AutoShape 5"/>
          <p:cNvCxnSpPr>
            <a:cxnSpLocks noChangeShapeType="1"/>
          </p:cNvCxnSpPr>
          <p:nvPr/>
        </p:nvCxnSpPr>
        <p:spPr bwMode="auto">
          <a:xfrm>
            <a:off x="7782689" y="4100513"/>
            <a:ext cx="4159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57" name="AutoShape 4"/>
          <p:cNvCxnSpPr>
            <a:cxnSpLocks noChangeShapeType="1"/>
          </p:cNvCxnSpPr>
          <p:nvPr/>
        </p:nvCxnSpPr>
        <p:spPr bwMode="auto">
          <a:xfrm>
            <a:off x="8325614" y="3557588"/>
            <a:ext cx="0" cy="400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847725" y="1728788"/>
            <a:ext cx="7772400" cy="4503737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sz="2800" dirty="0" smtClean="0"/>
              <a:t>G = (V, E)  and G′ = (V′, E′) are </a:t>
            </a:r>
            <a:r>
              <a:rPr lang="en-US" sz="2800" dirty="0" smtClean="0">
                <a:solidFill>
                  <a:srgbClr val="FF0000"/>
                </a:solidFill>
              </a:rPr>
              <a:t>isomorphic</a:t>
            </a:r>
            <a:r>
              <a:rPr lang="en-US" sz="2800" dirty="0" smtClean="0"/>
              <a:t>, denoted  </a:t>
            </a:r>
            <a:r>
              <a:rPr lang="en-US" sz="2800" dirty="0" smtClean="0">
                <a:solidFill>
                  <a:srgbClr val="FF0000"/>
                </a:solidFill>
              </a:rPr>
              <a:t>G    </a:t>
            </a:r>
            <a:r>
              <a:rPr lang="en-US" sz="2800" dirty="0" err="1" smtClean="0">
                <a:solidFill>
                  <a:srgbClr val="FF0000"/>
                </a:solidFill>
              </a:rPr>
              <a:t>G</a:t>
            </a:r>
            <a:r>
              <a:rPr lang="en-US" sz="2800" dirty="0" smtClean="0">
                <a:solidFill>
                  <a:srgbClr val="FF0000"/>
                </a:solidFill>
              </a:rPr>
              <a:t>′</a:t>
            </a:r>
            <a:r>
              <a:rPr lang="en-US" sz="2800" dirty="0" smtClean="0"/>
              <a:t>,  if  </a:t>
            </a:r>
            <a:r>
              <a:rPr lang="en-US" sz="2800" dirty="0" smtClean="0">
                <a:sym typeface="Symbol"/>
              </a:rPr>
              <a:t> </a:t>
            </a:r>
            <a:r>
              <a:rPr lang="en-US" sz="2800" dirty="0" smtClean="0"/>
              <a:t>a bijection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f: V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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 V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′: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200" dirty="0" smtClean="0"/>
              <a:t>     </a:t>
            </a:r>
            <a:endParaRPr lang="en-US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	(x,</a:t>
            </a:r>
            <a:r>
              <a:rPr lang="el-GR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y)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</a:t>
            </a:r>
            <a:r>
              <a:rPr lang="el-GR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E 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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  (f(x), f(y))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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′  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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x, y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sym typeface="Symbol"/>
              </a:rPr>
              <a:t>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V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>
              <a:solidFill>
                <a:srgbClr val="009900"/>
              </a:solidFill>
            </a:endParaRPr>
          </a:p>
          <a:p>
            <a:pPr eaLnBrk="1" hangingPunct="1">
              <a:defRPr/>
            </a:pPr>
            <a:endParaRPr lang="en-US" dirty="0" smtClean="0">
              <a:solidFill>
                <a:srgbClr val="009900"/>
              </a:solidFill>
            </a:endParaRPr>
          </a:p>
          <a:p>
            <a:pPr eaLnBrk="1" hangingPunct="1">
              <a:defRPr/>
            </a:pPr>
            <a:endParaRPr lang="el-GR" dirty="0" smtClean="0">
              <a:solidFill>
                <a:srgbClr val="009900"/>
              </a:solidFill>
            </a:endParaRPr>
          </a:p>
        </p:txBody>
      </p:sp>
      <p:grpSp>
        <p:nvGrpSpPr>
          <p:cNvPr id="9221" name="19 - Ομάδα"/>
          <p:cNvGrpSpPr>
            <a:grpSpLocks/>
          </p:cNvGrpSpPr>
          <p:nvPr/>
        </p:nvGrpSpPr>
        <p:grpSpPr bwMode="auto">
          <a:xfrm>
            <a:off x="2923674" y="2913231"/>
            <a:ext cx="214313" cy="185737"/>
            <a:chOff x="3108960" y="4173220"/>
            <a:chExt cx="213360" cy="185420"/>
          </a:xfrm>
        </p:grpSpPr>
        <p:cxnSp>
          <p:nvCxnSpPr>
            <p:cNvPr id="9265" name="12 - Ευθεία γραμμή σύνδεσης"/>
            <p:cNvCxnSpPr>
              <a:cxnSpLocks noChangeShapeType="1"/>
            </p:cNvCxnSpPr>
            <p:nvPr/>
          </p:nvCxnSpPr>
          <p:spPr bwMode="auto">
            <a:xfrm>
              <a:off x="3108960" y="4282440"/>
              <a:ext cx="21336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266" name="16 - Ευθεία γραμμή σύνδεσης"/>
            <p:cNvCxnSpPr>
              <a:cxnSpLocks noChangeShapeType="1"/>
            </p:cNvCxnSpPr>
            <p:nvPr/>
          </p:nvCxnSpPr>
          <p:spPr bwMode="auto">
            <a:xfrm>
              <a:off x="3108960" y="4358640"/>
              <a:ext cx="21336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9267" name="18 - Ελεύθερη σχεδίαση"/>
            <p:cNvSpPr>
              <a:spLocks/>
            </p:cNvSpPr>
            <p:nvPr/>
          </p:nvSpPr>
          <p:spPr bwMode="auto">
            <a:xfrm>
              <a:off x="3124200" y="4173220"/>
              <a:ext cx="193040" cy="66040"/>
            </a:xfrm>
            <a:custGeom>
              <a:avLst/>
              <a:gdLst>
                <a:gd name="T0" fmla="*/ 0 w 193040"/>
                <a:gd name="T1" fmla="*/ 48260 h 66040"/>
                <a:gd name="T2" fmla="*/ 60960 w 193040"/>
                <a:gd name="T3" fmla="*/ 2540 h 66040"/>
                <a:gd name="T4" fmla="*/ 121920 w 193040"/>
                <a:gd name="T5" fmla="*/ 63500 h 66040"/>
                <a:gd name="T6" fmla="*/ 182880 w 193040"/>
                <a:gd name="T7" fmla="*/ 17780 h 66040"/>
                <a:gd name="T8" fmla="*/ 182880 w 193040"/>
                <a:gd name="T9" fmla="*/ 2540 h 660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3040"/>
                <a:gd name="T16" fmla="*/ 0 h 66040"/>
                <a:gd name="T17" fmla="*/ 193040 w 193040"/>
                <a:gd name="T18" fmla="*/ 66040 h 660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3040" h="66040">
                  <a:moveTo>
                    <a:pt x="0" y="48260"/>
                  </a:moveTo>
                  <a:cubicBezTo>
                    <a:pt x="20320" y="24130"/>
                    <a:pt x="40640" y="0"/>
                    <a:pt x="60960" y="2540"/>
                  </a:cubicBezTo>
                  <a:cubicBezTo>
                    <a:pt x="81280" y="5080"/>
                    <a:pt x="101600" y="60960"/>
                    <a:pt x="121920" y="63500"/>
                  </a:cubicBezTo>
                  <a:cubicBezTo>
                    <a:pt x="142240" y="66040"/>
                    <a:pt x="172720" y="27940"/>
                    <a:pt x="182880" y="17780"/>
                  </a:cubicBezTo>
                  <a:cubicBezTo>
                    <a:pt x="193040" y="7620"/>
                    <a:pt x="187960" y="5080"/>
                    <a:pt x="182880" y="254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/>
            <a:lstStyle/>
            <a:p>
              <a:endParaRPr lang="en-US" b="1"/>
            </a:p>
          </p:txBody>
        </p:sp>
      </p:grp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6446493" y="4419671"/>
            <a:ext cx="2662238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endParaRPr lang="el-GR" sz="1400" dirty="0">
              <a:solidFill>
                <a:srgbClr val="C00000"/>
              </a:solidFill>
            </a:endParaRPr>
          </a:p>
          <a:p>
            <a:pPr algn="l"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C00000"/>
                </a:solidFill>
                <a:latin typeface="+mn-lt"/>
              </a:rPr>
              <a:t>   </a:t>
            </a:r>
            <a:r>
              <a:rPr lang="el-GR" dirty="0">
                <a:solidFill>
                  <a:srgbClr val="C00000"/>
                </a:solidFill>
                <a:latin typeface="+mn-lt"/>
              </a:rPr>
              <a:t>1, 2, 3, 4, 5, 6</a:t>
            </a:r>
            <a:endParaRPr lang="en-US" dirty="0">
              <a:solidFill>
                <a:srgbClr val="C00000"/>
              </a:solidFill>
              <a:latin typeface="+mn-lt"/>
            </a:endParaRPr>
          </a:p>
          <a:p>
            <a:pPr algn="l"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C00000"/>
                </a:solidFill>
                <a:latin typeface="+mn-lt"/>
              </a:rPr>
              <a:t>   </a:t>
            </a:r>
            <a:r>
              <a:rPr lang="el-GR" dirty="0">
                <a:solidFill>
                  <a:srgbClr val="C00000"/>
                </a:solidFill>
                <a:latin typeface="+mn-lt"/>
              </a:rPr>
              <a:t>1, 5, 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4</a:t>
            </a:r>
            <a:r>
              <a:rPr lang="el-GR" dirty="0" smtClean="0">
                <a:solidFill>
                  <a:srgbClr val="C00000"/>
                </a:solidFill>
                <a:latin typeface="+mn-lt"/>
              </a:rPr>
              <a:t>, 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3</a:t>
            </a:r>
            <a:r>
              <a:rPr lang="el-GR" dirty="0" smtClean="0">
                <a:solidFill>
                  <a:srgbClr val="C00000"/>
                </a:solidFill>
                <a:latin typeface="+mn-lt"/>
              </a:rPr>
              <a:t>, 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6</a:t>
            </a:r>
            <a:r>
              <a:rPr lang="el-GR" dirty="0" smtClean="0">
                <a:solidFill>
                  <a:srgbClr val="C00000"/>
                </a:solidFill>
                <a:latin typeface="+mn-lt"/>
              </a:rPr>
              <a:t>, 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2</a:t>
            </a:r>
            <a:endParaRPr lang="el-GR" dirty="0">
              <a:solidFill>
                <a:srgbClr val="C00000"/>
              </a:solidFill>
              <a:latin typeface="+mn-lt"/>
            </a:endParaRPr>
          </a:p>
          <a:p>
            <a:pPr algn="l">
              <a:buFont typeface="Arial" pitchFamily="34" charset="0"/>
              <a:buChar char="•"/>
              <a:defRPr/>
            </a:pPr>
            <a:endParaRPr lang="el-GR" sz="700" dirty="0">
              <a:solidFill>
                <a:srgbClr val="C00000"/>
              </a:solidFill>
              <a:latin typeface="+mn-lt"/>
            </a:endParaRPr>
          </a:p>
          <a:p>
            <a:pPr algn="l">
              <a:buFont typeface="Arial" pitchFamily="34" charset="0"/>
              <a:buChar char="•"/>
              <a:defRPr/>
            </a:pPr>
            <a:endParaRPr lang="el-GR" sz="700" dirty="0">
              <a:solidFill>
                <a:srgbClr val="C00000"/>
              </a:solidFill>
              <a:latin typeface="+mn-lt"/>
            </a:endParaRPr>
          </a:p>
          <a:p>
            <a:pPr algn="l">
              <a:defRPr/>
            </a:pPr>
            <a:r>
              <a:rPr lang="el-GR" sz="18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(2,6)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+mn-lt"/>
                <a:sym typeface="Symbol"/>
              </a:rPr>
              <a:t></a:t>
            </a:r>
            <a:r>
              <a:rPr lang="el-GR" sz="18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E</a:t>
            </a:r>
            <a:r>
              <a:rPr lang="el-GR" sz="18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sym typeface="Symbol"/>
              </a:rPr>
              <a:t></a:t>
            </a:r>
            <a:r>
              <a:rPr lang="el-GR" sz="18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 (5, 6)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+mn-lt"/>
                <a:sym typeface="Symbol"/>
              </a:rPr>
              <a:t></a:t>
            </a:r>
            <a:r>
              <a:rPr lang="el-GR" sz="18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E</a:t>
            </a:r>
            <a:r>
              <a:rPr lang="el-GR" sz="18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’</a:t>
            </a:r>
            <a:endParaRPr lang="el-GR" sz="1800" dirty="0">
              <a:solidFill>
                <a:srgbClr val="C00000"/>
              </a:solidFill>
              <a:latin typeface="+mj-lt"/>
            </a:endParaRPr>
          </a:p>
          <a:p>
            <a:pPr algn="l">
              <a:defRPr/>
            </a:pPr>
            <a:endParaRPr lang="en-US" dirty="0"/>
          </a:p>
        </p:txBody>
      </p:sp>
      <p:pic>
        <p:nvPicPr>
          <p:cNvPr id="83" name="Picture 2" descr="C:\Users\user\Desktop\bunner_new_gkri.png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838" y="6705600"/>
            <a:ext cx="8380412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04250" y="6556375"/>
            <a:ext cx="358775" cy="301625"/>
          </a:xfrm>
          <a:noFill/>
        </p:spPr>
        <p:txBody>
          <a:bodyPr/>
          <a:lstStyle/>
          <a:p>
            <a:fld id="{37D221D0-C87A-40A0-889E-584AE835C0FB}" type="slidenum">
              <a:rPr lang="el-GR" altLang="el-GR" sz="1200" smtClean="0">
                <a:latin typeface="Cambria" pitchFamily="18" charset="0"/>
              </a:rPr>
              <a:pPr/>
              <a:t>9</a:t>
            </a:fld>
            <a:endParaRPr lang="el-GR" altLang="el-GR" sz="1200" smtClean="0">
              <a:latin typeface="Cambria" pitchFamily="18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85800" y="2008188"/>
            <a:ext cx="228600" cy="1254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algn="ctr">
              <a:defRPr/>
            </a:pPr>
            <a:endParaRPr lang="en-US">
              <a:cs typeface="+mn-cs"/>
            </a:endParaRPr>
          </a:p>
        </p:txBody>
      </p:sp>
      <p:sp>
        <p:nvSpPr>
          <p:cNvPr id="54" name="TextBox 5"/>
          <p:cNvSpPr txBox="1">
            <a:spLocks noChangeArrowheads="1"/>
          </p:cNvSpPr>
          <p:nvPr/>
        </p:nvSpPr>
        <p:spPr bwMode="auto">
          <a:xfrm>
            <a:off x="1104900" y="1714830"/>
            <a:ext cx="73739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009900"/>
                </a:solidFill>
                <a:latin typeface="+mn-lt"/>
              </a:rPr>
              <a:t>Isomorphic Graphs</a:t>
            </a:r>
            <a:endParaRPr lang="en-US" sz="3200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57" name="1 - Τίτλος"/>
          <p:cNvSpPr>
            <a:spLocks noGrp="1"/>
          </p:cNvSpPr>
          <p:nvPr>
            <p:ph type="title"/>
          </p:nvPr>
        </p:nvSpPr>
        <p:spPr>
          <a:xfrm>
            <a:off x="1383632" y="364874"/>
            <a:ext cx="7760368" cy="886410"/>
          </a:xfrm>
        </p:spPr>
        <p:txBody>
          <a:bodyPr anchor="ctr"/>
          <a:lstStyle/>
          <a:p>
            <a:pPr eaLnBrk="1" hangingPunct="1">
              <a:defRPr/>
            </a:pP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Graph Theoretic </a:t>
            </a:r>
            <a:r>
              <a:rPr lang="en-US" sz="3200" b="1" kern="1200" dirty="0" smtClean="0">
                <a:solidFill>
                  <a:srgbClr val="002060"/>
                </a:solidFill>
                <a:latin typeface="Cambria" pitchFamily="18" charset="0"/>
              </a:rPr>
              <a:t>Foundations</a:t>
            </a:r>
            <a:endParaRPr lang="el-GR" sz="3200" b="1" kern="1200" dirty="0" smtClean="0">
              <a:solidFill>
                <a:srgbClr val="002060"/>
              </a:solidFill>
              <a:latin typeface="Cambria" pitchFamily="18" charset="0"/>
            </a:endParaRPr>
          </a:p>
        </p:txBody>
      </p:sp>
      <p:pic>
        <p:nvPicPr>
          <p:cNvPr id="56" name="55 - Εικόνα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680" y="4832167"/>
            <a:ext cx="5440033" cy="106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Δίχρωμος συνδυασμός">
  <a:themeElements>
    <a:clrScheme name="Δίχρωμος συνδυασμός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Δίχρωμος συνδυασμός">
      <a:majorFont>
        <a:latin typeface="Tahom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Δίχρωμος συνδυασμός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χρωμος συνδυασμός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ίχρωμος συνδυασμός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ίχρωμος συνδυασμός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χρωμος συνδυασμός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ίχρωμος συνδυασμός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ίχρωμος συνδυασμός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Designs\Δίχρωμος συνδυασμός.pot</Template>
  <TotalTime>1795</TotalTime>
  <Words>1470</Words>
  <Application>Microsoft Office PowerPoint</Application>
  <PresentationFormat>Προβολή στην οθόνη (4:3)</PresentationFormat>
  <Paragraphs>680</Paragraphs>
  <Slides>64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64</vt:i4>
      </vt:variant>
    </vt:vector>
  </HeadingPairs>
  <TitlesOfParts>
    <vt:vector size="65" baseType="lpstr">
      <vt:lpstr>Δίχρωμος συνδυασμός</vt:lpstr>
      <vt:lpstr>Αλγοριθμική Θεωρία Γραφημάτων  </vt:lpstr>
      <vt:lpstr>Διαφάνεια 2</vt:lpstr>
      <vt:lpstr>Διαφάνεια 3</vt:lpstr>
      <vt:lpstr>Διαφάνεια 4</vt:lpstr>
      <vt:lpstr>Graph Theoretic Foundations</vt:lpstr>
      <vt:lpstr>Graph Theoretic Foundations</vt:lpstr>
      <vt:lpstr>Graph Theoretic Foundations</vt:lpstr>
      <vt:lpstr>Διαφάνεια 8</vt:lpstr>
      <vt:lpstr>Graph Theoretic Foundations</vt:lpstr>
      <vt:lpstr>Graph Theoretic Foundations</vt:lpstr>
      <vt:lpstr>Graph Theoretic Foundations</vt:lpstr>
      <vt:lpstr>Graph Theoretic Foundations</vt:lpstr>
      <vt:lpstr>Graph Theoretic Foundations</vt:lpstr>
      <vt:lpstr>Διαφάνεια 14</vt:lpstr>
      <vt:lpstr>Διαφάνεια 15</vt:lpstr>
      <vt:lpstr>Graph Theoretic Foundations</vt:lpstr>
      <vt:lpstr>Διαφάνεια 17</vt:lpstr>
      <vt:lpstr>Intersection Graphs</vt:lpstr>
      <vt:lpstr>Intersection Graphs (Interval)</vt:lpstr>
      <vt:lpstr>Διαφάνεια 20</vt:lpstr>
      <vt:lpstr>Intersection Graphs (Permutation)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Triangulated Property</vt:lpstr>
      <vt:lpstr>Transitive Orientation Property</vt:lpstr>
      <vt:lpstr>Intersection Graph Properties (1)</vt:lpstr>
      <vt:lpstr>Intersection Graph Properties (2)</vt:lpstr>
      <vt:lpstr>Intersection Graph Properties (3)</vt:lpstr>
      <vt:lpstr>Intersection Graph Properties (4)</vt:lpstr>
      <vt:lpstr>Intersection Graph Properties (5)</vt:lpstr>
      <vt:lpstr>Διαφάνεια 37</vt:lpstr>
      <vt:lpstr>Graph Theoretic Foundations (2)</vt:lpstr>
      <vt:lpstr>Graph Theoretic Foundations (3)</vt:lpstr>
      <vt:lpstr>Graph Theoretic Foundations (4)</vt:lpstr>
      <vt:lpstr>Graph Theoretic Foundations (1)</vt:lpstr>
      <vt:lpstr>Graph Theoretic Foundations (5)</vt:lpstr>
      <vt:lpstr>Διαφάνεια 43</vt:lpstr>
      <vt:lpstr>Perfect Graphs - Properties</vt:lpstr>
      <vt:lpstr>Perfect Graphs - Definition</vt:lpstr>
      <vt:lpstr>The Perfect Graph Theorem</vt:lpstr>
      <vt:lpstr>The Strong Perfect Graph Conjecture</vt:lpstr>
      <vt:lpstr>The Strong Perfect Graph Conjecture</vt:lpstr>
      <vt:lpstr>Διαφάνεια 49</vt:lpstr>
      <vt:lpstr>Διαφάνεια 50</vt:lpstr>
      <vt:lpstr>The Design of Efficient Algorithms</vt:lpstr>
      <vt:lpstr>The Design of Efficient Algorithms</vt:lpstr>
      <vt:lpstr>The Design of Efficient Algorithms</vt:lpstr>
      <vt:lpstr>The Design of Efficient Algorithms</vt:lpstr>
      <vt:lpstr>The Design of Efficient Algorithms</vt:lpstr>
      <vt:lpstr>The Design of Efficient Algorithms</vt:lpstr>
      <vt:lpstr>The Design of Efficient Algorithms</vt:lpstr>
      <vt:lpstr>The Design of Efficient Algorithms</vt:lpstr>
      <vt:lpstr>The Design of Efficient Algorithms</vt:lpstr>
      <vt:lpstr>The Design of Efficient Algorithms</vt:lpstr>
      <vt:lpstr>The Design of Efficient Algorithms</vt:lpstr>
      <vt:lpstr>The Design of Efficient Algorithms</vt:lpstr>
      <vt:lpstr>Διαφάνεια 63</vt:lpstr>
      <vt:lpstr>Perfect Graphs – Optimization Problems</vt:lpstr>
    </vt:vector>
  </TitlesOfParts>
  <Company>Illegal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Johnny Skoufos</dc:creator>
  <cp:lastModifiedBy>stavros</cp:lastModifiedBy>
  <cp:revision>172</cp:revision>
  <dcterms:created xsi:type="dcterms:W3CDTF">2001-10-19T13:07:01Z</dcterms:created>
  <dcterms:modified xsi:type="dcterms:W3CDTF">2015-11-03T16:32:47Z</dcterms:modified>
</cp:coreProperties>
</file>