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357" r:id="rId3"/>
    <p:sldId id="358" r:id="rId4"/>
    <p:sldId id="362" r:id="rId5"/>
    <p:sldId id="359" r:id="rId6"/>
    <p:sldId id="360" r:id="rId7"/>
    <p:sldId id="361" r:id="rId8"/>
    <p:sldId id="324" r:id="rId9"/>
    <p:sldId id="325" r:id="rId10"/>
    <p:sldId id="275" r:id="rId11"/>
    <p:sldId id="326" r:id="rId12"/>
    <p:sldId id="323" r:id="rId13"/>
    <p:sldId id="313" r:id="rId14"/>
    <p:sldId id="320" r:id="rId15"/>
    <p:sldId id="315" r:id="rId16"/>
    <p:sldId id="317" r:id="rId17"/>
    <p:sldId id="316" r:id="rId18"/>
    <p:sldId id="319" r:id="rId19"/>
    <p:sldId id="354" r:id="rId20"/>
    <p:sldId id="355" r:id="rId21"/>
    <p:sldId id="356" r:id="rId22"/>
    <p:sldId id="363" r:id="rId23"/>
    <p:sldId id="364" r:id="rId24"/>
    <p:sldId id="365" r:id="rId25"/>
    <p:sldId id="366" r:id="rId26"/>
    <p:sldId id="368" r:id="rId27"/>
    <p:sldId id="369" r:id="rId28"/>
    <p:sldId id="439" r:id="rId29"/>
    <p:sldId id="440" r:id="rId30"/>
    <p:sldId id="441" r:id="rId31"/>
    <p:sldId id="442" r:id="rId32"/>
    <p:sldId id="443" r:id="rId33"/>
    <p:sldId id="444" r:id="rId34"/>
    <p:sldId id="370" r:id="rId35"/>
    <p:sldId id="371" r:id="rId36"/>
    <p:sldId id="372" r:id="rId37"/>
    <p:sldId id="373" r:id="rId38"/>
    <p:sldId id="374" r:id="rId39"/>
    <p:sldId id="395" r:id="rId40"/>
    <p:sldId id="396" r:id="rId41"/>
    <p:sldId id="397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5" r:id="rId50"/>
    <p:sldId id="404" r:id="rId51"/>
    <p:sldId id="405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25" r:id="rId71"/>
    <p:sldId id="426" r:id="rId72"/>
    <p:sldId id="427" r:id="rId73"/>
    <p:sldId id="428" r:id="rId74"/>
    <p:sldId id="429" r:id="rId75"/>
    <p:sldId id="478" r:id="rId76"/>
    <p:sldId id="456" r:id="rId77"/>
    <p:sldId id="457" r:id="rId78"/>
    <p:sldId id="458" r:id="rId79"/>
    <p:sldId id="459" r:id="rId80"/>
    <p:sldId id="460" r:id="rId81"/>
    <p:sldId id="461" r:id="rId82"/>
    <p:sldId id="462" r:id="rId83"/>
    <p:sldId id="463" r:id="rId84"/>
    <p:sldId id="464" r:id="rId85"/>
    <p:sldId id="465" r:id="rId86"/>
    <p:sldId id="466" r:id="rId87"/>
    <p:sldId id="467" r:id="rId88"/>
    <p:sldId id="468" r:id="rId89"/>
    <p:sldId id="469" r:id="rId90"/>
    <p:sldId id="470" r:id="rId91"/>
    <p:sldId id="471" r:id="rId92"/>
    <p:sldId id="472" r:id="rId93"/>
    <p:sldId id="473" r:id="rId94"/>
    <p:sldId id="474" r:id="rId95"/>
    <p:sldId id="475" r:id="rId96"/>
    <p:sldId id="476" r:id="rId97"/>
    <p:sldId id="477" r:id="rId98"/>
    <p:sldId id="445" r:id="rId99"/>
    <p:sldId id="446" r:id="rId100"/>
    <p:sldId id="447" r:id="rId101"/>
    <p:sldId id="448" r:id="rId102"/>
    <p:sldId id="449" r:id="rId103"/>
    <p:sldId id="450" r:id="rId104"/>
    <p:sldId id="451" r:id="rId105"/>
    <p:sldId id="452" r:id="rId106"/>
    <p:sldId id="453" r:id="rId107"/>
  </p:sldIdLst>
  <p:sldSz cx="9144000" cy="6858000" type="screen4x3"/>
  <p:notesSz cx="6781800" cy="99187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4" autoAdjust="0"/>
    <p:restoredTop sz="90929"/>
  </p:normalViewPr>
  <p:slideViewPr>
    <p:cSldViewPr snapToGrid="0">
      <p:cViewPr varScale="1">
        <p:scale>
          <a:sx n="105" d="100"/>
          <a:sy n="105" d="100"/>
        </p:scale>
        <p:origin x="-17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51.xml"/><Relationship Id="rId18" Type="http://schemas.openxmlformats.org/officeDocument/2006/relationships/slide" Target="slides/slide56.xml"/><Relationship Id="rId26" Type="http://schemas.openxmlformats.org/officeDocument/2006/relationships/slide" Target="slides/slide64.xml"/><Relationship Id="rId39" Type="http://schemas.openxmlformats.org/officeDocument/2006/relationships/slide" Target="slides/slide77.xml"/><Relationship Id="rId21" Type="http://schemas.openxmlformats.org/officeDocument/2006/relationships/slide" Target="slides/slide59.xml"/><Relationship Id="rId34" Type="http://schemas.openxmlformats.org/officeDocument/2006/relationships/slide" Target="slides/slide72.xml"/><Relationship Id="rId42" Type="http://schemas.openxmlformats.org/officeDocument/2006/relationships/slide" Target="slides/slide80.xml"/><Relationship Id="rId47" Type="http://schemas.openxmlformats.org/officeDocument/2006/relationships/slide" Target="slides/slide85.xml"/><Relationship Id="rId50" Type="http://schemas.openxmlformats.org/officeDocument/2006/relationships/slide" Target="slides/slide88.xml"/><Relationship Id="rId55" Type="http://schemas.openxmlformats.org/officeDocument/2006/relationships/slide" Target="slides/slide93.xml"/><Relationship Id="rId7" Type="http://schemas.openxmlformats.org/officeDocument/2006/relationships/slide" Target="slides/slide7.xml"/><Relationship Id="rId12" Type="http://schemas.openxmlformats.org/officeDocument/2006/relationships/slide" Target="slides/slide50.xml"/><Relationship Id="rId17" Type="http://schemas.openxmlformats.org/officeDocument/2006/relationships/slide" Target="slides/slide55.xml"/><Relationship Id="rId25" Type="http://schemas.openxmlformats.org/officeDocument/2006/relationships/slide" Target="slides/slide63.xml"/><Relationship Id="rId33" Type="http://schemas.openxmlformats.org/officeDocument/2006/relationships/slide" Target="slides/slide71.xml"/><Relationship Id="rId38" Type="http://schemas.openxmlformats.org/officeDocument/2006/relationships/slide" Target="slides/slide76.xml"/><Relationship Id="rId46" Type="http://schemas.openxmlformats.org/officeDocument/2006/relationships/slide" Target="slides/slide84.xml"/><Relationship Id="rId59" Type="http://schemas.openxmlformats.org/officeDocument/2006/relationships/slide" Target="slides/slide97.xml"/><Relationship Id="rId2" Type="http://schemas.openxmlformats.org/officeDocument/2006/relationships/slide" Target="slides/slide2.xml"/><Relationship Id="rId16" Type="http://schemas.openxmlformats.org/officeDocument/2006/relationships/slide" Target="slides/slide54.xml"/><Relationship Id="rId20" Type="http://schemas.openxmlformats.org/officeDocument/2006/relationships/slide" Target="slides/slide58.xml"/><Relationship Id="rId29" Type="http://schemas.openxmlformats.org/officeDocument/2006/relationships/slide" Target="slides/slide67.xml"/><Relationship Id="rId41" Type="http://schemas.openxmlformats.org/officeDocument/2006/relationships/slide" Target="slides/slide79.xml"/><Relationship Id="rId54" Type="http://schemas.openxmlformats.org/officeDocument/2006/relationships/slide" Target="slides/slide9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26.xml"/><Relationship Id="rId24" Type="http://schemas.openxmlformats.org/officeDocument/2006/relationships/slide" Target="slides/slide62.xml"/><Relationship Id="rId32" Type="http://schemas.openxmlformats.org/officeDocument/2006/relationships/slide" Target="slides/slide70.xml"/><Relationship Id="rId37" Type="http://schemas.openxmlformats.org/officeDocument/2006/relationships/slide" Target="slides/slide75.xml"/><Relationship Id="rId40" Type="http://schemas.openxmlformats.org/officeDocument/2006/relationships/slide" Target="slides/slide78.xml"/><Relationship Id="rId45" Type="http://schemas.openxmlformats.org/officeDocument/2006/relationships/slide" Target="slides/slide83.xml"/><Relationship Id="rId53" Type="http://schemas.openxmlformats.org/officeDocument/2006/relationships/slide" Target="slides/slide91.xml"/><Relationship Id="rId58" Type="http://schemas.openxmlformats.org/officeDocument/2006/relationships/slide" Target="slides/slide96.xml"/><Relationship Id="rId5" Type="http://schemas.openxmlformats.org/officeDocument/2006/relationships/slide" Target="slides/slide5.xml"/><Relationship Id="rId15" Type="http://schemas.openxmlformats.org/officeDocument/2006/relationships/slide" Target="slides/slide53.xml"/><Relationship Id="rId23" Type="http://schemas.openxmlformats.org/officeDocument/2006/relationships/slide" Target="slides/slide61.xml"/><Relationship Id="rId28" Type="http://schemas.openxmlformats.org/officeDocument/2006/relationships/slide" Target="slides/slide66.xml"/><Relationship Id="rId36" Type="http://schemas.openxmlformats.org/officeDocument/2006/relationships/slide" Target="slides/slide74.xml"/><Relationship Id="rId49" Type="http://schemas.openxmlformats.org/officeDocument/2006/relationships/slide" Target="slides/slide87.xml"/><Relationship Id="rId57" Type="http://schemas.openxmlformats.org/officeDocument/2006/relationships/slide" Target="slides/slide95.xml"/><Relationship Id="rId10" Type="http://schemas.openxmlformats.org/officeDocument/2006/relationships/slide" Target="slides/slide25.xml"/><Relationship Id="rId19" Type="http://schemas.openxmlformats.org/officeDocument/2006/relationships/slide" Target="slides/slide57.xml"/><Relationship Id="rId31" Type="http://schemas.openxmlformats.org/officeDocument/2006/relationships/slide" Target="slides/slide69.xml"/><Relationship Id="rId44" Type="http://schemas.openxmlformats.org/officeDocument/2006/relationships/slide" Target="slides/slide82.xml"/><Relationship Id="rId52" Type="http://schemas.openxmlformats.org/officeDocument/2006/relationships/slide" Target="slides/slide90.xml"/><Relationship Id="rId4" Type="http://schemas.openxmlformats.org/officeDocument/2006/relationships/slide" Target="slides/slide4.xml"/><Relationship Id="rId9" Type="http://schemas.openxmlformats.org/officeDocument/2006/relationships/slide" Target="slides/slide24.xml"/><Relationship Id="rId14" Type="http://schemas.openxmlformats.org/officeDocument/2006/relationships/slide" Target="slides/slide52.xml"/><Relationship Id="rId22" Type="http://schemas.openxmlformats.org/officeDocument/2006/relationships/slide" Target="slides/slide60.xml"/><Relationship Id="rId27" Type="http://schemas.openxmlformats.org/officeDocument/2006/relationships/slide" Target="slides/slide65.xml"/><Relationship Id="rId30" Type="http://schemas.openxmlformats.org/officeDocument/2006/relationships/slide" Target="slides/slide68.xml"/><Relationship Id="rId35" Type="http://schemas.openxmlformats.org/officeDocument/2006/relationships/slide" Target="slides/slide73.xml"/><Relationship Id="rId43" Type="http://schemas.openxmlformats.org/officeDocument/2006/relationships/slide" Target="slides/slide81.xml"/><Relationship Id="rId48" Type="http://schemas.openxmlformats.org/officeDocument/2006/relationships/slide" Target="slides/slide86.xml"/><Relationship Id="rId56" Type="http://schemas.openxmlformats.org/officeDocument/2006/relationships/slide" Target="slides/slide94.xml"/><Relationship Id="rId8" Type="http://schemas.openxmlformats.org/officeDocument/2006/relationships/slide" Target="slides/slide8.xml"/><Relationship Id="rId51" Type="http://schemas.openxmlformats.org/officeDocument/2006/relationships/slide" Target="slides/slide89.xml"/><Relationship Id="rId3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62FC3E0-D9B8-45A4-8C71-F144DEC7F9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880A42-22CB-4AD5-911E-4E6B058837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4FC35-1F42-40D3-B9F9-326EFA0E78F5}" type="slidenum">
              <a:rPr lang="en-GB" smtClean="0">
                <a:latin typeface="Times New Roman" pitchFamily="18" charset="0"/>
              </a:rPr>
              <a:pPr/>
              <a:t>8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CA36A-DAA2-4EAF-B572-8BECAB0FCCA0}" type="slidenum">
              <a:rPr lang="en-GB" smtClean="0">
                <a:latin typeface="Times New Roman" pitchFamily="18" charset="0"/>
              </a:rPr>
              <a:pPr/>
              <a:t>28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CA36A-DAA2-4EAF-B572-8BECAB0FCCA0}" type="slidenum">
              <a:rPr lang="en-GB" smtClean="0">
                <a:latin typeface="Times New Roman" pitchFamily="18" charset="0"/>
              </a:rPr>
              <a:pPr/>
              <a:t>29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CA36A-DAA2-4EAF-B572-8BECAB0FCCA0}" type="slidenum">
              <a:rPr lang="en-GB" smtClean="0">
                <a:latin typeface="Times New Roman" pitchFamily="18" charset="0"/>
              </a:rPr>
              <a:pPr/>
              <a:t>30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CA36A-DAA2-4EAF-B572-8BECAB0FCCA0}" type="slidenum">
              <a:rPr lang="en-GB" smtClean="0">
                <a:latin typeface="Times New Roman" pitchFamily="18" charset="0"/>
              </a:rPr>
              <a:pPr/>
              <a:t>31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CA36A-DAA2-4EAF-B572-8BECAB0FCCA0}" type="slidenum">
              <a:rPr lang="en-GB" smtClean="0">
                <a:latin typeface="Times New Roman" pitchFamily="18" charset="0"/>
              </a:rPr>
              <a:pPr/>
              <a:t>32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CA36A-DAA2-4EAF-B572-8BECAB0FCCA0}" type="slidenum">
              <a:rPr lang="en-GB" smtClean="0">
                <a:latin typeface="Times New Roman" pitchFamily="18" charset="0"/>
              </a:rPr>
              <a:pPr/>
              <a:t>106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4938" y="1905000"/>
            <a:ext cx="9009062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31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2954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38F292E-2FF1-4E00-A1B7-9667BBF390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B239B-6C6F-45B7-9FE3-2205C08022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004054" y="152402"/>
            <a:ext cx="1951039" cy="598011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50939" y="152402"/>
            <a:ext cx="5700712" cy="598011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2DE8A-A737-40BA-8C46-DCC58A0968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04832-B2EC-4AD2-9E1B-E0ABA72710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7319C-35DD-4705-8EF4-F29606C12B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46CA-8DF7-4B67-A859-9E8D38339E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3066F-92C0-4010-A1E3-681A5E46BC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0C11-3DEC-46CC-A80C-5F90516F62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4179E-04FC-42D3-BBEB-4398F5CC47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D99E8-D1CA-4D1C-9937-B39AFF335A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03E0-DFFD-404F-939B-D1FFFC1BFB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/>
        </p:nvSpPr>
        <p:spPr bwMode="ltGray">
          <a:xfrm>
            <a:off x="417513" y="579438"/>
            <a:ext cx="438150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/>
          </a:p>
        </p:txBody>
      </p:sp>
      <p:sp>
        <p:nvSpPr>
          <p:cNvPr id="30723" name="Rectangle 1027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/>
          </a:p>
        </p:txBody>
      </p:sp>
      <p:sp>
        <p:nvSpPr>
          <p:cNvPr id="30724" name="Rectangle 1028"/>
          <p:cNvSpPr>
            <a:spLocks noChangeArrowheads="1"/>
          </p:cNvSpPr>
          <p:nvPr/>
        </p:nvSpPr>
        <p:spPr bwMode="ltGray">
          <a:xfrm>
            <a:off x="541338" y="1001713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/>
          </a:p>
        </p:txBody>
      </p:sp>
      <p:sp>
        <p:nvSpPr>
          <p:cNvPr id="30725" name="Rectangle 1029"/>
          <p:cNvSpPr>
            <a:spLocks noChangeArrowheads="1"/>
          </p:cNvSpPr>
          <p:nvPr/>
        </p:nvSpPr>
        <p:spPr bwMode="ltGray">
          <a:xfrm>
            <a:off x="911225" y="100171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/>
          </a:p>
        </p:txBody>
      </p:sp>
      <p:sp>
        <p:nvSpPr>
          <p:cNvPr id="30726" name="Rectangle 1030"/>
          <p:cNvSpPr>
            <a:spLocks noChangeArrowheads="1"/>
          </p:cNvSpPr>
          <p:nvPr/>
        </p:nvSpPr>
        <p:spPr bwMode="ltGray">
          <a:xfrm>
            <a:off x="127000" y="92868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/>
          </a:p>
        </p:txBody>
      </p:sp>
      <p:sp>
        <p:nvSpPr>
          <p:cNvPr id="30727" name="Rectangle 1031"/>
          <p:cNvSpPr>
            <a:spLocks noChangeArrowheads="1"/>
          </p:cNvSpPr>
          <p:nvPr/>
        </p:nvSpPr>
        <p:spPr bwMode="gray">
          <a:xfrm>
            <a:off x="762000" y="471488"/>
            <a:ext cx="31750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/>
          </a:p>
        </p:txBody>
      </p:sp>
      <p:sp>
        <p:nvSpPr>
          <p:cNvPr id="30728" name="Rectangle 1032"/>
          <p:cNvSpPr>
            <a:spLocks noChangeArrowheads="1"/>
          </p:cNvSpPr>
          <p:nvPr/>
        </p:nvSpPr>
        <p:spPr bwMode="gray">
          <a:xfrm>
            <a:off x="442913" y="126206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/>
          </a:p>
        </p:txBody>
      </p:sp>
      <p:sp>
        <p:nvSpPr>
          <p:cNvPr id="1033" name="Rectangle 1033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152400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34" name="Rectangle 10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30731" name="Rectangle 10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32" name="Rectangle 10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33" name="Rectangle 10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0B76BF-F38F-4258-85A9-A0E74DF7A4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alios@cs.uoi.gr" TargetMode="External"/><Relationship Id="rId2" Type="http://schemas.openxmlformats.org/officeDocument/2006/relationships/hyperlink" Target="mailto:stavros@cs.uoi.gr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jpe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61728" y="742542"/>
            <a:ext cx="7675563" cy="2209800"/>
          </a:xfrm>
        </p:spPr>
        <p:txBody>
          <a:bodyPr/>
          <a:lstStyle/>
          <a:p>
            <a:pPr algn="ctr" eaLnBrk="1" hangingPunct="1"/>
            <a:r>
              <a:rPr lang="el-GR" sz="4800" b="1" dirty="0" smtClean="0">
                <a:solidFill>
                  <a:srgbClr val="002060"/>
                </a:solidFill>
                <a:latin typeface="Cambria" pitchFamily="18" charset="0"/>
              </a:rPr>
              <a:t>Αλγοριθμική Θεωρία</a:t>
            </a:r>
            <a:r>
              <a:rPr lang="en-US" sz="4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l-GR" sz="4800" b="1" dirty="0" smtClean="0">
                <a:solidFill>
                  <a:srgbClr val="002060"/>
                </a:solidFill>
                <a:latin typeface="Cambria" pitchFamily="18" charset="0"/>
              </a:rPr>
              <a:t>Γραφημάτων </a:t>
            </a:r>
            <a:r>
              <a:rPr lang="en-US" sz="2800" dirty="0" smtClean="0">
                <a:solidFill>
                  <a:srgbClr val="009900"/>
                </a:solidFill>
                <a:latin typeface="Cambria" pitchFamily="18" charset="0"/>
              </a:rPr>
              <a:t/>
            </a:r>
            <a:br>
              <a:rPr lang="en-US" sz="2800" dirty="0" smtClean="0">
                <a:solidFill>
                  <a:srgbClr val="009900"/>
                </a:solidFill>
                <a:latin typeface="Cambria" pitchFamily="18" charset="0"/>
              </a:rPr>
            </a:br>
            <a:endParaRPr lang="en-GB" sz="2800" dirty="0" smtClean="0">
              <a:solidFill>
                <a:srgbClr val="009900"/>
              </a:solidFill>
              <a:latin typeface="Cambria" pitchFamily="18" charset="0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19188" y="3283948"/>
            <a:ext cx="7110412" cy="2743200"/>
          </a:xfrm>
        </p:spPr>
        <p:txBody>
          <a:bodyPr/>
          <a:lstStyle/>
          <a:p>
            <a:pPr algn="r" eaLnBrk="1" hangingPunct="1"/>
            <a:r>
              <a:rPr lang="el-GR" sz="4400" b="1" dirty="0" smtClean="0">
                <a:solidFill>
                  <a:srgbClr val="C00000"/>
                </a:solidFill>
                <a:latin typeface="Garamond" pitchFamily="18" charset="0"/>
              </a:rPr>
              <a:t>Διάλεξη 1</a:t>
            </a:r>
          </a:p>
          <a:p>
            <a:pPr algn="l" eaLnBrk="1" hangingPunct="1"/>
            <a:r>
              <a:rPr lang="el-GR" sz="2800" b="1" dirty="0" smtClean="0">
                <a:solidFill>
                  <a:srgbClr val="C00000"/>
                </a:solidFill>
                <a:latin typeface="Monotype Corsiva" pitchFamily="66" charset="0"/>
              </a:rPr>
              <a:t>Σκιαγράφηση Μαθήματος</a:t>
            </a:r>
          </a:p>
          <a:p>
            <a:pPr algn="l" eaLnBrk="1" hangingPunct="1"/>
            <a:r>
              <a:rPr lang="el-GR" sz="2800" b="1" dirty="0" smtClean="0">
                <a:solidFill>
                  <a:srgbClr val="C00000"/>
                </a:solidFill>
                <a:latin typeface="Monotype Corsiva" pitchFamily="66" charset="0"/>
              </a:rPr>
              <a:t>Απαιτήσεις</a:t>
            </a:r>
          </a:p>
          <a:p>
            <a:pPr algn="l" eaLnBrk="1" hangingPunct="1"/>
            <a:r>
              <a:rPr lang="el-GR" sz="2800" b="1" dirty="0" smtClean="0">
                <a:solidFill>
                  <a:srgbClr val="C00000"/>
                </a:solidFill>
                <a:latin typeface="Monotype Corsiva" pitchFamily="66" charset="0"/>
              </a:rPr>
              <a:t>Μια Πρώτη Εισαγωγή</a:t>
            </a:r>
            <a:endParaRPr lang="en-GB" sz="4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47638" y="6438900"/>
            <a:ext cx="2779712" cy="287338"/>
          </a:xfrm>
        </p:spPr>
        <p:txBody>
          <a:bodyPr/>
          <a:lstStyle/>
          <a:p>
            <a:pPr>
              <a:defRPr/>
            </a:pPr>
            <a:r>
              <a:rPr lang="el-GR" altLang="el-GR" sz="11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Σταύρος Δ. Νικολόπουλος</a:t>
            </a:r>
            <a:endParaRPr lang="el-GR" altLang="el-GR" sz="1100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 rot="5400000">
            <a:off x="6669088" y="4243474"/>
            <a:ext cx="3527425" cy="53975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3851275" y="5894474"/>
            <a:ext cx="4752975" cy="46038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53425" y="5867487"/>
            <a:ext cx="138113" cy="9683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08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3" y="1885950"/>
            <a:ext cx="730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19138" y="1798638"/>
            <a:ext cx="2646362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kern="0" dirty="0">
                <a:latin typeface="+mn-lt"/>
              </a:rPr>
              <a:t>Σημερινό Ρωσικό </a:t>
            </a:r>
            <a:r>
              <a:rPr lang="en-US" kern="0" dirty="0">
                <a:latin typeface="+mn-lt"/>
              </a:rPr>
              <a:t>Kaliningrad </a:t>
            </a:r>
            <a:endParaRPr lang="el-GR" kern="0" dirty="0">
              <a:latin typeface="+mn-lt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l-GR" kern="0" dirty="0">
                <a:latin typeface="+mn-lt"/>
              </a:rPr>
              <a:t>	(στη Βαλτική μεταξύ Λιθουανίας και Πολωνίας)</a:t>
            </a:r>
            <a:endParaRPr lang="en-US" kern="0" dirty="0">
              <a:latin typeface="+mn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025" y="1676400"/>
            <a:ext cx="497205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8982828-FDD6-4651-B975-619B2677F2D5}" type="slidenum">
              <a:rPr lang="el-GR" altLang="el-GR" sz="1200" smtClean="0">
                <a:latin typeface="Cambria" pitchFamily="18" charset="0"/>
              </a:rPr>
              <a:pPr/>
              <a:t>10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9" name="Picture 7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701" y="1599178"/>
            <a:ext cx="4884190" cy="385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Ιστορικά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–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Γέφυρες 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Konigsberg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8"/>
          <p:cNvSpPr>
            <a:spLocks noChangeShapeType="1"/>
          </p:cNvSpPr>
          <p:nvPr/>
        </p:nvSpPr>
        <p:spPr bwMode="auto">
          <a:xfrm flipH="1">
            <a:off x="1697038" y="2730500"/>
            <a:ext cx="1382712" cy="2755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Line 9"/>
          <p:cNvSpPr>
            <a:spLocks noChangeShapeType="1"/>
          </p:cNvSpPr>
          <p:nvPr/>
        </p:nvSpPr>
        <p:spPr bwMode="auto">
          <a:xfrm flipV="1">
            <a:off x="1587500" y="2743200"/>
            <a:ext cx="1336675" cy="11795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Line 10"/>
          <p:cNvSpPr>
            <a:spLocks noChangeShapeType="1"/>
          </p:cNvSpPr>
          <p:nvPr/>
        </p:nvSpPr>
        <p:spPr bwMode="auto">
          <a:xfrm flipH="1" flipV="1">
            <a:off x="1563688" y="4030663"/>
            <a:ext cx="2466975" cy="137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1"/>
          <p:cNvSpPr>
            <a:spLocks noChangeShapeType="1"/>
          </p:cNvSpPr>
          <p:nvPr/>
        </p:nvSpPr>
        <p:spPr bwMode="auto">
          <a:xfrm>
            <a:off x="2984500" y="2743200"/>
            <a:ext cx="1143000" cy="27193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Oval 4"/>
          <p:cNvSpPr>
            <a:spLocks noChangeArrowheads="1"/>
          </p:cNvSpPr>
          <p:nvPr/>
        </p:nvSpPr>
        <p:spPr bwMode="auto">
          <a:xfrm>
            <a:off x="1247775" y="3725863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8" name="Oval 5"/>
          <p:cNvSpPr>
            <a:spLocks noChangeArrowheads="1"/>
          </p:cNvSpPr>
          <p:nvPr/>
        </p:nvSpPr>
        <p:spPr bwMode="auto">
          <a:xfrm>
            <a:off x="3844925" y="5218113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9" name="Oval 6"/>
          <p:cNvSpPr>
            <a:spLocks noChangeArrowheads="1"/>
          </p:cNvSpPr>
          <p:nvPr/>
        </p:nvSpPr>
        <p:spPr bwMode="auto">
          <a:xfrm>
            <a:off x="1408113" y="5305425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0" name="Oval 7"/>
          <p:cNvSpPr>
            <a:spLocks noChangeArrowheads="1"/>
          </p:cNvSpPr>
          <p:nvPr/>
        </p:nvSpPr>
        <p:spPr bwMode="auto">
          <a:xfrm>
            <a:off x="2771775" y="2430463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3914775" y="5206657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1487488" y="530302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1317625" y="3768725"/>
            <a:ext cx="31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2049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556" y="1919334"/>
            <a:ext cx="45719" cy="42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5938" y="6556375"/>
            <a:ext cx="507088" cy="301625"/>
          </a:xfrm>
          <a:noFill/>
        </p:spPr>
        <p:txBody>
          <a:bodyPr/>
          <a:lstStyle/>
          <a:p>
            <a:fld id="{21A1D412-D027-4B94-BB1C-7F56CAFAAA93}" type="slidenum">
              <a:rPr lang="el-GR" altLang="el-GR" sz="1200" smtClean="0">
                <a:latin typeface="Cambria" pitchFamily="18" charset="0"/>
              </a:rPr>
              <a:pPr/>
              <a:t>100</a:t>
            </a:fld>
            <a:endParaRPr lang="el-GR" altLang="el-GR" sz="1200" dirty="0" smtClean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10082" y="4388810"/>
            <a:ext cx="38154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= {1, 2, 3, 4}</a:t>
            </a:r>
          </a:p>
          <a:p>
            <a:pPr algn="l">
              <a:defRPr/>
            </a:pPr>
            <a:endParaRPr lang="en-US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E</a:t>
            </a:r>
            <a:r>
              <a:rPr lang="en-US" dirty="0">
                <a:latin typeface="+mn-lt"/>
              </a:rPr>
              <a:t> = {(1,2), (1,4), (2,3), (2,4)}</a:t>
            </a: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Μη κατευθυνόμενα  Γραφήματα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851150" y="242728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4" name="23 - Έλλειψη"/>
          <p:cNvSpPr/>
          <p:nvPr/>
        </p:nvSpPr>
        <p:spPr bwMode="auto">
          <a:xfrm>
            <a:off x="5848539" y="3060071"/>
            <a:ext cx="2118511" cy="8962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Rectangle 18"/>
          <p:cNvSpPr/>
          <p:nvPr/>
        </p:nvSpPr>
        <p:spPr>
          <a:xfrm>
            <a:off x="6101891" y="3223427"/>
            <a:ext cx="1653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G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=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,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)</a:t>
            </a:r>
            <a:endParaRPr lang="en-US" sz="2800" b="1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588168" y="3200400"/>
            <a:ext cx="1937085" cy="178067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487" name="Oval 4"/>
          <p:cNvSpPr>
            <a:spLocks noChangeArrowheads="1"/>
          </p:cNvSpPr>
          <p:nvPr/>
        </p:nvSpPr>
        <p:spPr bwMode="auto">
          <a:xfrm>
            <a:off x="1319965" y="2967873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8" name="Oval 5"/>
          <p:cNvSpPr>
            <a:spLocks noChangeArrowheads="1"/>
          </p:cNvSpPr>
          <p:nvPr/>
        </p:nvSpPr>
        <p:spPr bwMode="auto">
          <a:xfrm>
            <a:off x="1306261" y="4748882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9" name="Oval 6"/>
          <p:cNvSpPr>
            <a:spLocks noChangeArrowheads="1"/>
          </p:cNvSpPr>
          <p:nvPr/>
        </p:nvSpPr>
        <p:spPr bwMode="auto">
          <a:xfrm>
            <a:off x="3321121" y="4751973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0" name="Oval 7"/>
          <p:cNvSpPr>
            <a:spLocks noChangeArrowheads="1"/>
          </p:cNvSpPr>
          <p:nvPr/>
        </p:nvSpPr>
        <p:spPr bwMode="auto">
          <a:xfrm>
            <a:off x="3313182" y="2935788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3392557" y="2969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1376111" y="4791744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3400496" y="4794836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1389815" y="3010735"/>
            <a:ext cx="31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2049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616" y="6556375"/>
            <a:ext cx="561409" cy="301625"/>
          </a:xfrm>
          <a:noFill/>
        </p:spPr>
        <p:txBody>
          <a:bodyPr/>
          <a:lstStyle/>
          <a:p>
            <a:fld id="{21A1D412-D027-4B94-BB1C-7F56CAFAAA93}" type="slidenum">
              <a:rPr lang="el-GR" altLang="el-GR" sz="1200" smtClean="0">
                <a:latin typeface="Cambria" pitchFamily="18" charset="0"/>
              </a:rPr>
              <a:pPr/>
              <a:t>101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13250" y="4388810"/>
            <a:ext cx="37128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= {1, 2, 3, 4}</a:t>
            </a:r>
          </a:p>
          <a:p>
            <a:pPr algn="l">
              <a:defRPr/>
            </a:pPr>
            <a:endParaRPr lang="en-US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E</a:t>
            </a:r>
            <a:r>
              <a:rPr lang="en-US" dirty="0">
                <a:latin typeface="+mn-lt"/>
              </a:rPr>
              <a:t> = {(1,2), </a:t>
            </a:r>
            <a:r>
              <a:rPr lang="en-US" dirty="0" smtClean="0">
                <a:latin typeface="+mn-lt"/>
              </a:rPr>
              <a:t>(2,3), 3,4), (1,4)}</a:t>
            </a:r>
            <a:endParaRPr lang="en-US" dirty="0">
              <a:latin typeface="+mn-lt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Μη κατευθυνόμενα  Γραφήματα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8" name="Rectangle 18"/>
          <p:cNvSpPr/>
          <p:nvPr/>
        </p:nvSpPr>
        <p:spPr>
          <a:xfrm>
            <a:off x="6101891" y="3223427"/>
            <a:ext cx="1653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G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=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,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)</a:t>
            </a:r>
            <a:endParaRPr lang="en-US" sz="2800" b="1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2" name="21 - Έλλειψη"/>
          <p:cNvSpPr/>
          <p:nvPr/>
        </p:nvSpPr>
        <p:spPr bwMode="auto">
          <a:xfrm>
            <a:off x="5848539" y="3060071"/>
            <a:ext cx="2118511" cy="8962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6" y="1919334"/>
            <a:ext cx="45719" cy="42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8"/>
          <p:cNvSpPr>
            <a:spLocks noChangeShapeType="1"/>
          </p:cNvSpPr>
          <p:nvPr/>
        </p:nvSpPr>
        <p:spPr bwMode="auto">
          <a:xfrm flipV="1">
            <a:off x="1636296" y="3260558"/>
            <a:ext cx="1840830" cy="166035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3525253" y="3236495"/>
            <a:ext cx="36094" cy="169645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H="1" flipV="1">
            <a:off x="1560095" y="3292642"/>
            <a:ext cx="36094" cy="169645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588168" y="3236495"/>
            <a:ext cx="1913021" cy="174458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Oval 4"/>
          <p:cNvSpPr>
            <a:spLocks noChangeArrowheads="1"/>
          </p:cNvSpPr>
          <p:nvPr/>
        </p:nvSpPr>
        <p:spPr bwMode="auto">
          <a:xfrm>
            <a:off x="1319965" y="2967873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8" name="Oval 5"/>
          <p:cNvSpPr>
            <a:spLocks noChangeArrowheads="1"/>
          </p:cNvSpPr>
          <p:nvPr/>
        </p:nvSpPr>
        <p:spPr bwMode="auto">
          <a:xfrm>
            <a:off x="1306261" y="4748882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9" name="Oval 6"/>
          <p:cNvSpPr>
            <a:spLocks noChangeArrowheads="1"/>
          </p:cNvSpPr>
          <p:nvPr/>
        </p:nvSpPr>
        <p:spPr bwMode="auto">
          <a:xfrm>
            <a:off x="3321121" y="4751973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0" name="Oval 7"/>
          <p:cNvSpPr>
            <a:spLocks noChangeArrowheads="1"/>
          </p:cNvSpPr>
          <p:nvPr/>
        </p:nvSpPr>
        <p:spPr bwMode="auto">
          <a:xfrm>
            <a:off x="3313182" y="2935788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3404588" y="4749797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1376111" y="4791744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3400496" y="295400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1389815" y="3010735"/>
            <a:ext cx="31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2049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098" y="6556375"/>
            <a:ext cx="479928" cy="301625"/>
          </a:xfrm>
          <a:noFill/>
        </p:spPr>
        <p:txBody>
          <a:bodyPr/>
          <a:lstStyle/>
          <a:p>
            <a:fld id="{21A1D412-D027-4B94-BB1C-7F56CAFAAA93}" type="slidenum">
              <a:rPr lang="el-GR" altLang="el-GR" sz="1200" smtClean="0">
                <a:latin typeface="Cambria" pitchFamily="18" charset="0"/>
              </a:rPr>
              <a:pPr/>
              <a:t>102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13250" y="4388810"/>
            <a:ext cx="37128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= {1, 2, 3, 4}</a:t>
            </a:r>
          </a:p>
          <a:p>
            <a:pPr algn="l">
              <a:defRPr/>
            </a:pPr>
            <a:endParaRPr lang="en-US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E</a:t>
            </a:r>
            <a:r>
              <a:rPr lang="en-US" dirty="0">
                <a:latin typeface="+mn-lt"/>
              </a:rPr>
              <a:t> = {(1,2), </a:t>
            </a:r>
            <a:r>
              <a:rPr lang="en-US" dirty="0" smtClean="0">
                <a:latin typeface="+mn-lt"/>
              </a:rPr>
              <a:t>(2,3), 3,4), (1,4)}</a:t>
            </a:r>
            <a:endParaRPr lang="en-US" dirty="0">
              <a:latin typeface="+mn-lt"/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Μη κατευθυνόμενα  Γραφήματα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5" name="24 - Έλλειψη"/>
          <p:cNvSpPr/>
          <p:nvPr/>
        </p:nvSpPr>
        <p:spPr bwMode="auto">
          <a:xfrm>
            <a:off x="5848539" y="3060071"/>
            <a:ext cx="2118511" cy="8962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6" y="1919334"/>
            <a:ext cx="45719" cy="42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8"/>
          <p:cNvSpPr/>
          <p:nvPr/>
        </p:nvSpPr>
        <p:spPr>
          <a:xfrm>
            <a:off x="6101891" y="3223427"/>
            <a:ext cx="1653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G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=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,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)</a:t>
            </a:r>
            <a:endParaRPr lang="en-US" sz="2800" b="1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/>
        </p:nvSpPr>
        <p:spPr bwMode="auto">
          <a:xfrm>
            <a:off x="3128963" y="2706688"/>
            <a:ext cx="1244600" cy="9699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Line 9"/>
          <p:cNvSpPr>
            <a:spLocks noChangeShapeType="1"/>
          </p:cNvSpPr>
          <p:nvPr/>
        </p:nvSpPr>
        <p:spPr bwMode="auto">
          <a:xfrm flipV="1">
            <a:off x="1576388" y="2800350"/>
            <a:ext cx="1254125" cy="11223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Line 10"/>
          <p:cNvSpPr>
            <a:spLocks noChangeShapeType="1"/>
          </p:cNvSpPr>
          <p:nvPr/>
        </p:nvSpPr>
        <p:spPr bwMode="auto">
          <a:xfrm flipH="1" flipV="1">
            <a:off x="2982913" y="2933700"/>
            <a:ext cx="85725" cy="20716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11"/>
          <p:cNvSpPr>
            <a:spLocks noChangeShapeType="1"/>
          </p:cNvSpPr>
          <p:nvPr/>
        </p:nvSpPr>
        <p:spPr bwMode="auto">
          <a:xfrm flipH="1" flipV="1">
            <a:off x="1709738" y="4127500"/>
            <a:ext cx="1393825" cy="949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12"/>
          <p:cNvSpPr>
            <a:spLocks noChangeShapeType="1"/>
          </p:cNvSpPr>
          <p:nvPr/>
        </p:nvSpPr>
        <p:spPr bwMode="auto">
          <a:xfrm>
            <a:off x="3128963" y="2790825"/>
            <a:ext cx="82550" cy="2066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Oval 4"/>
          <p:cNvSpPr>
            <a:spLocks noChangeArrowheads="1"/>
          </p:cNvSpPr>
          <p:nvPr/>
        </p:nvSpPr>
        <p:spPr bwMode="auto">
          <a:xfrm>
            <a:off x="1287463" y="3733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2" name="Oval 5"/>
          <p:cNvSpPr>
            <a:spLocks noChangeArrowheads="1"/>
          </p:cNvSpPr>
          <p:nvPr/>
        </p:nvSpPr>
        <p:spPr bwMode="auto">
          <a:xfrm>
            <a:off x="2963863" y="4876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3" name="Oval 6"/>
          <p:cNvSpPr>
            <a:spLocks noChangeArrowheads="1"/>
          </p:cNvSpPr>
          <p:nvPr/>
        </p:nvSpPr>
        <p:spPr bwMode="auto">
          <a:xfrm>
            <a:off x="4335463" y="35814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4" name="Oval 7"/>
          <p:cNvSpPr>
            <a:spLocks noChangeArrowheads="1"/>
          </p:cNvSpPr>
          <p:nvPr/>
        </p:nvSpPr>
        <p:spPr bwMode="auto">
          <a:xfrm>
            <a:off x="2811463" y="24384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2890838" y="247173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3033713" y="491966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4414838" y="362426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1357313" y="3776663"/>
            <a:ext cx="31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000519" y="4304550"/>
            <a:ext cx="45592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= {1, 2, 3, 4}</a:t>
            </a:r>
          </a:p>
          <a:p>
            <a:pPr algn="l">
              <a:defRPr/>
            </a:pPr>
            <a:endParaRPr lang="en-US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E</a:t>
            </a:r>
            <a:r>
              <a:rPr lang="en-US" dirty="0">
                <a:latin typeface="+mn-lt"/>
              </a:rPr>
              <a:t> = {(1,2), (2,3), (2,4), (4,1), (4,2)}</a:t>
            </a:r>
          </a:p>
        </p:txBody>
      </p:sp>
      <p:pic>
        <p:nvPicPr>
          <p:cNvPr id="21523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4990" y="6556375"/>
            <a:ext cx="498035" cy="301625"/>
          </a:xfrm>
          <a:noFill/>
        </p:spPr>
        <p:txBody>
          <a:bodyPr/>
          <a:lstStyle/>
          <a:p>
            <a:fld id="{0AE3D23D-E57C-4443-AEB2-55BB528F947A}" type="slidenum">
              <a:rPr lang="el-GR" altLang="el-GR" sz="1200" smtClean="0">
                <a:latin typeface="Cambria" pitchFamily="18" charset="0"/>
              </a:rPr>
              <a:pPr/>
              <a:t>103</a:t>
            </a:fld>
            <a:endParaRPr lang="el-GR" altLang="el-GR" sz="1200" dirty="0" smtClean="0">
              <a:latin typeface="Cambria" pitchFamily="18" charset="0"/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Κατευθυνόμενα 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Γραφήματα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5848539" y="3060071"/>
            <a:ext cx="2118511" cy="8962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6" y="1919334"/>
            <a:ext cx="45719" cy="42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8"/>
          <p:cNvSpPr/>
          <p:nvPr/>
        </p:nvSpPr>
        <p:spPr>
          <a:xfrm>
            <a:off x="6101891" y="3223427"/>
            <a:ext cx="1653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G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=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,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)</a:t>
            </a:r>
            <a:endParaRPr lang="en-US" sz="2800" b="1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41"/>
          <p:cNvSpPr>
            <a:spLocks/>
          </p:cNvSpPr>
          <p:nvPr/>
        </p:nvSpPr>
        <p:spPr bwMode="auto">
          <a:xfrm>
            <a:off x="946150" y="2470150"/>
            <a:ext cx="2085975" cy="2820988"/>
          </a:xfrm>
          <a:custGeom>
            <a:avLst/>
            <a:gdLst>
              <a:gd name="T0" fmla="*/ 2086977 w 2085474"/>
              <a:gd name="T1" fmla="*/ 2689869 h 2821405"/>
              <a:gd name="T2" fmla="*/ 509703 w 2085474"/>
              <a:gd name="T3" fmla="*/ 2593662 h 2821405"/>
              <a:gd name="T4" fmla="*/ 88295 w 2085474"/>
              <a:gd name="T5" fmla="*/ 1330907 h 2821405"/>
              <a:gd name="T6" fmla="*/ 1039477 w 2085474"/>
              <a:gd name="T7" fmla="*/ 200436 h 2821405"/>
              <a:gd name="T8" fmla="*/ 1870252 w 2085474"/>
              <a:gd name="T9" fmla="*/ 128279 h 2821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5474"/>
              <a:gd name="T16" fmla="*/ 0 h 2821405"/>
              <a:gd name="T17" fmla="*/ 2085474 w 2085474"/>
              <a:gd name="T18" fmla="*/ 2821405 h 2821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5474" h="2821405">
                <a:moveTo>
                  <a:pt x="2085474" y="2691062"/>
                </a:moveTo>
                <a:cubicBezTo>
                  <a:pt x="1463842" y="2756233"/>
                  <a:pt x="842211" y="2821405"/>
                  <a:pt x="509337" y="2594810"/>
                </a:cubicBezTo>
                <a:cubicBezTo>
                  <a:pt x="176463" y="2368215"/>
                  <a:pt x="0" y="1730541"/>
                  <a:pt x="88232" y="1331494"/>
                </a:cubicBezTo>
                <a:cubicBezTo>
                  <a:pt x="176464" y="932447"/>
                  <a:pt x="741948" y="401052"/>
                  <a:pt x="1038727" y="200526"/>
                </a:cubicBezTo>
                <a:cubicBezTo>
                  <a:pt x="1335506" y="0"/>
                  <a:pt x="1602205" y="64168"/>
                  <a:pt x="1868905" y="12833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1" name="Line 8"/>
          <p:cNvSpPr>
            <a:spLocks noChangeShapeType="1"/>
          </p:cNvSpPr>
          <p:nvPr/>
        </p:nvSpPr>
        <p:spPr bwMode="auto">
          <a:xfrm>
            <a:off x="3128963" y="2706688"/>
            <a:ext cx="1244600" cy="9699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9"/>
          <p:cNvSpPr>
            <a:spLocks noChangeShapeType="1"/>
          </p:cNvSpPr>
          <p:nvPr/>
        </p:nvSpPr>
        <p:spPr bwMode="auto">
          <a:xfrm flipV="1">
            <a:off x="1576388" y="2800350"/>
            <a:ext cx="1254125" cy="11223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11"/>
          <p:cNvSpPr>
            <a:spLocks noChangeShapeType="1"/>
          </p:cNvSpPr>
          <p:nvPr/>
        </p:nvSpPr>
        <p:spPr bwMode="auto">
          <a:xfrm flipH="1" flipV="1">
            <a:off x="1709738" y="4127500"/>
            <a:ext cx="1393825" cy="949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12"/>
          <p:cNvSpPr>
            <a:spLocks noChangeShapeType="1"/>
          </p:cNvSpPr>
          <p:nvPr/>
        </p:nvSpPr>
        <p:spPr bwMode="auto">
          <a:xfrm>
            <a:off x="3128963" y="2790825"/>
            <a:ext cx="82550" cy="2066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Oval 4"/>
          <p:cNvSpPr>
            <a:spLocks noChangeArrowheads="1"/>
          </p:cNvSpPr>
          <p:nvPr/>
        </p:nvSpPr>
        <p:spPr bwMode="auto">
          <a:xfrm>
            <a:off x="1287463" y="3733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6" name="Oval 5"/>
          <p:cNvSpPr>
            <a:spLocks noChangeArrowheads="1"/>
          </p:cNvSpPr>
          <p:nvPr/>
        </p:nvSpPr>
        <p:spPr bwMode="auto">
          <a:xfrm>
            <a:off x="2963863" y="4876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7" name="Oval 6"/>
          <p:cNvSpPr>
            <a:spLocks noChangeArrowheads="1"/>
          </p:cNvSpPr>
          <p:nvPr/>
        </p:nvSpPr>
        <p:spPr bwMode="auto">
          <a:xfrm>
            <a:off x="4335463" y="35814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8" name="Oval 7"/>
          <p:cNvSpPr>
            <a:spLocks noChangeArrowheads="1"/>
          </p:cNvSpPr>
          <p:nvPr/>
        </p:nvSpPr>
        <p:spPr bwMode="auto">
          <a:xfrm>
            <a:off x="2811463" y="24384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2890838" y="247173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3033713" y="491966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414838" y="362426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1357313" y="3776663"/>
            <a:ext cx="31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2254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4990" y="6556375"/>
            <a:ext cx="498035" cy="301625"/>
          </a:xfrm>
          <a:noFill/>
        </p:spPr>
        <p:txBody>
          <a:bodyPr/>
          <a:lstStyle/>
          <a:p>
            <a:fld id="{342553B5-442D-4B76-A211-AB21C358204C}" type="slidenum">
              <a:rPr lang="el-GR" altLang="el-GR" sz="1200" smtClean="0">
                <a:latin typeface="Cambria" pitchFamily="18" charset="0"/>
              </a:rPr>
              <a:pPr/>
              <a:t>104</a:t>
            </a:fld>
            <a:endParaRPr lang="el-GR" altLang="el-GR" sz="1200" dirty="0" smtClean="0"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00519" y="4304550"/>
            <a:ext cx="45592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= {1, 2, 3, 4}</a:t>
            </a:r>
          </a:p>
          <a:p>
            <a:pPr algn="l">
              <a:defRPr/>
            </a:pPr>
            <a:endParaRPr lang="en-US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E</a:t>
            </a:r>
            <a:r>
              <a:rPr lang="en-US" dirty="0">
                <a:latin typeface="+mn-lt"/>
              </a:rPr>
              <a:t> = {(1,2), (2,3), (2,4), (4,1), (4,2)}</a:t>
            </a: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Κατευθυνόμενα 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Γραφήματα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4" name="23 - Έλλειψη"/>
          <p:cNvSpPr/>
          <p:nvPr/>
        </p:nvSpPr>
        <p:spPr bwMode="auto">
          <a:xfrm>
            <a:off x="5848539" y="3060071"/>
            <a:ext cx="2118511" cy="8962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6" y="1919334"/>
            <a:ext cx="45719" cy="42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8"/>
          <p:cNvSpPr/>
          <p:nvPr/>
        </p:nvSpPr>
        <p:spPr>
          <a:xfrm>
            <a:off x="6101891" y="3223427"/>
            <a:ext cx="1653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G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=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,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)</a:t>
            </a:r>
            <a:endParaRPr lang="en-US" sz="2800" b="1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19"/>
          <p:cNvSpPr>
            <a:spLocks/>
          </p:cNvSpPr>
          <p:nvPr/>
        </p:nvSpPr>
        <p:spPr bwMode="auto">
          <a:xfrm>
            <a:off x="3176588" y="2755900"/>
            <a:ext cx="719137" cy="2176463"/>
          </a:xfrm>
          <a:custGeom>
            <a:avLst/>
            <a:gdLst>
              <a:gd name="T0" fmla="*/ 0 w 719889"/>
              <a:gd name="T1" fmla="*/ 0 h 2177715"/>
              <a:gd name="T2" fmla="*/ 683653 w 719889"/>
              <a:gd name="T3" fmla="*/ 1141032 h 2177715"/>
              <a:gd name="T4" fmla="*/ 203897 w 719889"/>
              <a:gd name="T5" fmla="*/ 2173962 h 2177715"/>
              <a:gd name="T6" fmla="*/ 0 60000 65536"/>
              <a:gd name="T7" fmla="*/ 0 60000 65536"/>
              <a:gd name="T8" fmla="*/ 0 60000 65536"/>
              <a:gd name="T9" fmla="*/ 0 w 719889"/>
              <a:gd name="T10" fmla="*/ 0 h 2177715"/>
              <a:gd name="T11" fmla="*/ 719889 w 719889"/>
              <a:gd name="T12" fmla="*/ 2177715 h 2177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9889" h="2177715">
                <a:moveTo>
                  <a:pt x="0" y="0"/>
                </a:moveTo>
                <a:cubicBezTo>
                  <a:pt x="325855" y="390024"/>
                  <a:pt x="651711" y="780048"/>
                  <a:pt x="685800" y="1143000"/>
                </a:cubicBezTo>
                <a:cubicBezTo>
                  <a:pt x="719889" y="1505952"/>
                  <a:pt x="462213" y="1841833"/>
                  <a:pt x="204537" y="217771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55" name="Freeform 41"/>
          <p:cNvSpPr>
            <a:spLocks/>
          </p:cNvSpPr>
          <p:nvPr/>
        </p:nvSpPr>
        <p:spPr bwMode="auto">
          <a:xfrm>
            <a:off x="946150" y="2470150"/>
            <a:ext cx="2085975" cy="2820988"/>
          </a:xfrm>
          <a:custGeom>
            <a:avLst/>
            <a:gdLst>
              <a:gd name="T0" fmla="*/ 2086977 w 2085474"/>
              <a:gd name="T1" fmla="*/ 2689869 h 2821405"/>
              <a:gd name="T2" fmla="*/ 509703 w 2085474"/>
              <a:gd name="T3" fmla="*/ 2593662 h 2821405"/>
              <a:gd name="T4" fmla="*/ 88295 w 2085474"/>
              <a:gd name="T5" fmla="*/ 1330907 h 2821405"/>
              <a:gd name="T6" fmla="*/ 1039477 w 2085474"/>
              <a:gd name="T7" fmla="*/ 200436 h 2821405"/>
              <a:gd name="T8" fmla="*/ 1870252 w 2085474"/>
              <a:gd name="T9" fmla="*/ 128279 h 2821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5474"/>
              <a:gd name="T16" fmla="*/ 0 h 2821405"/>
              <a:gd name="T17" fmla="*/ 2085474 w 2085474"/>
              <a:gd name="T18" fmla="*/ 2821405 h 2821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5474" h="2821405">
                <a:moveTo>
                  <a:pt x="2085474" y="2691062"/>
                </a:moveTo>
                <a:cubicBezTo>
                  <a:pt x="1463842" y="2756233"/>
                  <a:pt x="842211" y="2821405"/>
                  <a:pt x="509337" y="2594810"/>
                </a:cubicBezTo>
                <a:cubicBezTo>
                  <a:pt x="176463" y="2368215"/>
                  <a:pt x="0" y="1730541"/>
                  <a:pt x="88232" y="1331494"/>
                </a:cubicBezTo>
                <a:cubicBezTo>
                  <a:pt x="176464" y="932447"/>
                  <a:pt x="741948" y="401052"/>
                  <a:pt x="1038727" y="200526"/>
                </a:cubicBezTo>
                <a:cubicBezTo>
                  <a:pt x="1335506" y="0"/>
                  <a:pt x="1602205" y="64168"/>
                  <a:pt x="1868905" y="12833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3128963" y="2706688"/>
            <a:ext cx="11112" cy="9747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 flipV="1">
            <a:off x="1576388" y="2800350"/>
            <a:ext cx="1254125" cy="11223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11"/>
          <p:cNvSpPr>
            <a:spLocks noChangeShapeType="1"/>
          </p:cNvSpPr>
          <p:nvPr/>
        </p:nvSpPr>
        <p:spPr bwMode="auto">
          <a:xfrm flipH="1" flipV="1">
            <a:off x="1709738" y="4127500"/>
            <a:ext cx="1393825" cy="9493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Oval 4"/>
          <p:cNvSpPr>
            <a:spLocks noChangeArrowheads="1"/>
          </p:cNvSpPr>
          <p:nvPr/>
        </p:nvSpPr>
        <p:spPr bwMode="auto">
          <a:xfrm>
            <a:off x="1287463" y="3733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0" name="Oval 5"/>
          <p:cNvSpPr>
            <a:spLocks noChangeArrowheads="1"/>
          </p:cNvSpPr>
          <p:nvPr/>
        </p:nvSpPr>
        <p:spPr bwMode="auto">
          <a:xfrm>
            <a:off x="2963863" y="48768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1" name="Oval 6"/>
          <p:cNvSpPr>
            <a:spLocks noChangeArrowheads="1"/>
          </p:cNvSpPr>
          <p:nvPr/>
        </p:nvSpPr>
        <p:spPr bwMode="auto">
          <a:xfrm>
            <a:off x="2963863" y="368935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2" name="Oval 7"/>
          <p:cNvSpPr>
            <a:spLocks noChangeArrowheads="1"/>
          </p:cNvSpPr>
          <p:nvPr/>
        </p:nvSpPr>
        <p:spPr bwMode="auto">
          <a:xfrm>
            <a:off x="2811463" y="24384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2890838" y="247173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3033713" y="4856292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3043238" y="3659789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1357313" y="3776663"/>
            <a:ext cx="31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23571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4044" y="6556375"/>
            <a:ext cx="488981" cy="301625"/>
          </a:xfrm>
          <a:noFill/>
        </p:spPr>
        <p:txBody>
          <a:bodyPr/>
          <a:lstStyle/>
          <a:p>
            <a:fld id="{33382F87-188B-4577-AD28-B230BDD111B5}" type="slidenum">
              <a:rPr lang="el-GR" altLang="el-GR" sz="1200" smtClean="0">
                <a:latin typeface="Cambria" pitchFamily="18" charset="0"/>
              </a:rPr>
              <a:pPr/>
              <a:t>105</a:t>
            </a:fld>
            <a:endParaRPr lang="el-GR" altLang="el-GR" sz="1200" dirty="0" smtClean="0"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00519" y="4304550"/>
            <a:ext cx="45592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= {1, 2, 3, 4}</a:t>
            </a:r>
          </a:p>
          <a:p>
            <a:pPr algn="l">
              <a:defRPr/>
            </a:pPr>
            <a:endParaRPr lang="en-US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E</a:t>
            </a:r>
            <a:r>
              <a:rPr lang="en-US" dirty="0">
                <a:latin typeface="+mn-lt"/>
              </a:rPr>
              <a:t> = {(1,2), (2,3), (2,4), (4,1), (4,2)}</a:t>
            </a: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Κατευθυνόμενα 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Γραφήματα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4" name="23 - Έλλειψη"/>
          <p:cNvSpPr/>
          <p:nvPr/>
        </p:nvSpPr>
        <p:spPr bwMode="auto">
          <a:xfrm>
            <a:off x="5848539" y="3060071"/>
            <a:ext cx="2118511" cy="8962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6" y="1919334"/>
            <a:ext cx="45719" cy="42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8"/>
          <p:cNvSpPr/>
          <p:nvPr/>
        </p:nvSpPr>
        <p:spPr>
          <a:xfrm>
            <a:off x="6101891" y="3223427"/>
            <a:ext cx="1653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G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=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,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E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)</a:t>
            </a:r>
            <a:endParaRPr lang="en-US" sz="2800" b="1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 err="1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Έμβαρα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 Γραφήματα  (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weighted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)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302770" y="2388855"/>
            <a:ext cx="3061004" cy="2572444"/>
            <a:chOff x="848" y="1926"/>
            <a:chExt cx="1568" cy="1365"/>
          </a:xfrm>
        </p:grpSpPr>
        <p:sp>
          <p:nvSpPr>
            <p:cNvPr id="24602" name="Line 21"/>
            <p:cNvSpPr>
              <a:spLocks noChangeShapeType="1"/>
            </p:cNvSpPr>
            <p:nvPr/>
          </p:nvSpPr>
          <p:spPr bwMode="auto">
            <a:xfrm>
              <a:off x="1682" y="2064"/>
              <a:ext cx="598" cy="4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4603" name="Line 22"/>
            <p:cNvSpPr>
              <a:spLocks noChangeShapeType="1"/>
            </p:cNvSpPr>
            <p:nvPr/>
          </p:nvSpPr>
          <p:spPr bwMode="auto">
            <a:xfrm flipV="1">
              <a:off x="1006" y="2069"/>
              <a:ext cx="578" cy="51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4604" name="Line 23"/>
            <p:cNvSpPr>
              <a:spLocks noChangeShapeType="1"/>
            </p:cNvSpPr>
            <p:nvPr/>
          </p:nvSpPr>
          <p:spPr bwMode="auto">
            <a:xfrm flipH="1" flipV="1">
              <a:off x="986" y="2676"/>
              <a:ext cx="676" cy="4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4605" name="Line 24"/>
            <p:cNvSpPr>
              <a:spLocks noChangeShapeType="1"/>
            </p:cNvSpPr>
            <p:nvPr/>
          </p:nvSpPr>
          <p:spPr bwMode="auto">
            <a:xfrm>
              <a:off x="1646" y="2110"/>
              <a:ext cx="41" cy="9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4606" name="Oval 17"/>
            <p:cNvSpPr>
              <a:spLocks noChangeArrowheads="1"/>
            </p:cNvSpPr>
            <p:nvPr/>
          </p:nvSpPr>
          <p:spPr bwMode="auto">
            <a:xfrm>
              <a:off x="848" y="2523"/>
              <a:ext cx="205" cy="21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000"/>
            </a:p>
          </p:txBody>
        </p:sp>
        <p:sp>
          <p:nvSpPr>
            <p:cNvPr id="24607" name="Oval 18"/>
            <p:cNvSpPr>
              <a:spLocks noChangeArrowheads="1"/>
            </p:cNvSpPr>
            <p:nvPr/>
          </p:nvSpPr>
          <p:spPr bwMode="auto">
            <a:xfrm>
              <a:off x="1598" y="3050"/>
              <a:ext cx="204" cy="21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000"/>
            </a:p>
          </p:txBody>
        </p:sp>
        <p:sp>
          <p:nvSpPr>
            <p:cNvPr id="24608" name="Oval 19"/>
            <p:cNvSpPr>
              <a:spLocks noChangeArrowheads="1"/>
            </p:cNvSpPr>
            <p:nvPr/>
          </p:nvSpPr>
          <p:spPr bwMode="auto">
            <a:xfrm>
              <a:off x="2211" y="2453"/>
              <a:ext cx="205" cy="21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000"/>
            </a:p>
          </p:txBody>
        </p:sp>
        <p:sp>
          <p:nvSpPr>
            <p:cNvPr id="24609" name="Oval 20"/>
            <p:cNvSpPr>
              <a:spLocks noChangeArrowheads="1"/>
            </p:cNvSpPr>
            <p:nvPr/>
          </p:nvSpPr>
          <p:spPr bwMode="auto">
            <a:xfrm>
              <a:off x="1530" y="1926"/>
              <a:ext cx="204" cy="21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000"/>
            </a:p>
          </p:txBody>
        </p:sp>
        <p:sp>
          <p:nvSpPr>
            <p:cNvPr id="24610" name="Text Box 25"/>
            <p:cNvSpPr txBox="1">
              <a:spLocks noChangeArrowheads="1"/>
            </p:cNvSpPr>
            <p:nvPr/>
          </p:nvSpPr>
          <p:spPr bwMode="auto">
            <a:xfrm>
              <a:off x="1567" y="1927"/>
              <a:ext cx="131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11" name="Text Box 26"/>
            <p:cNvSpPr txBox="1">
              <a:spLocks noChangeArrowheads="1"/>
            </p:cNvSpPr>
            <p:nvPr/>
          </p:nvSpPr>
          <p:spPr bwMode="auto">
            <a:xfrm>
              <a:off x="1626" y="3054"/>
              <a:ext cx="136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4612" name="Text Box 27"/>
            <p:cNvSpPr txBox="1">
              <a:spLocks noChangeArrowheads="1"/>
            </p:cNvSpPr>
            <p:nvPr/>
          </p:nvSpPr>
          <p:spPr bwMode="auto">
            <a:xfrm>
              <a:off x="2250" y="2466"/>
              <a:ext cx="136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613" name="Text Box 28"/>
            <p:cNvSpPr txBox="1">
              <a:spLocks noChangeArrowheads="1"/>
            </p:cNvSpPr>
            <p:nvPr/>
          </p:nvSpPr>
          <p:spPr bwMode="auto">
            <a:xfrm>
              <a:off x="883" y="2518"/>
              <a:ext cx="14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14" name="Text Box 29"/>
            <p:cNvSpPr txBox="1">
              <a:spLocks noChangeArrowheads="1"/>
            </p:cNvSpPr>
            <p:nvPr/>
          </p:nvSpPr>
          <p:spPr bwMode="auto">
            <a:xfrm>
              <a:off x="1025" y="2136"/>
              <a:ext cx="26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Times New Roman" pitchFamily="18" charset="0"/>
                </a:rPr>
                <a:t>1.2</a:t>
              </a:r>
            </a:p>
          </p:txBody>
        </p:sp>
        <p:sp>
          <p:nvSpPr>
            <p:cNvPr id="24615" name="Text Box 30"/>
            <p:cNvSpPr txBox="1">
              <a:spLocks noChangeArrowheads="1"/>
            </p:cNvSpPr>
            <p:nvPr/>
          </p:nvSpPr>
          <p:spPr bwMode="auto">
            <a:xfrm>
              <a:off x="1080" y="2904"/>
              <a:ext cx="26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C00000"/>
                  </a:solidFill>
                  <a:latin typeface="Times New Roman" pitchFamily="18" charset="0"/>
                </a:rPr>
                <a:t>2.1</a:t>
              </a:r>
            </a:p>
          </p:txBody>
        </p:sp>
        <p:sp>
          <p:nvSpPr>
            <p:cNvPr id="24616" name="Text Box 31"/>
            <p:cNvSpPr txBox="1">
              <a:spLocks noChangeArrowheads="1"/>
            </p:cNvSpPr>
            <p:nvPr/>
          </p:nvSpPr>
          <p:spPr bwMode="auto">
            <a:xfrm>
              <a:off x="1635" y="2528"/>
              <a:ext cx="296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24617" name="Text Box 32"/>
            <p:cNvSpPr txBox="1">
              <a:spLocks noChangeArrowheads="1"/>
            </p:cNvSpPr>
            <p:nvPr/>
          </p:nvSpPr>
          <p:spPr bwMode="auto">
            <a:xfrm>
              <a:off x="1937" y="2104"/>
              <a:ext cx="26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C00000"/>
                  </a:solidFill>
                  <a:latin typeface="Times New Roman" pitchFamily="18" charset="0"/>
                </a:rPr>
                <a:t>0.5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075804" y="2386241"/>
            <a:ext cx="3054196" cy="2593164"/>
            <a:chOff x="3564" y="1890"/>
            <a:chExt cx="1664" cy="1420"/>
          </a:xfrm>
        </p:grpSpPr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4457" y="2038"/>
              <a:ext cx="572" cy="4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V="1">
              <a:off x="3736" y="2063"/>
              <a:ext cx="561" cy="5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 flipV="1">
              <a:off x="4369" y="2127"/>
              <a:ext cx="41" cy="9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 flipV="1">
              <a:off x="3764" y="2698"/>
              <a:ext cx="641" cy="4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4426" y="2069"/>
              <a:ext cx="51" cy="9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Oval 4"/>
            <p:cNvSpPr>
              <a:spLocks noChangeArrowheads="1"/>
            </p:cNvSpPr>
            <p:nvPr/>
          </p:nvSpPr>
          <p:spPr bwMode="auto">
            <a:xfrm>
              <a:off x="3564" y="2510"/>
              <a:ext cx="217" cy="2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0" name="Oval 5"/>
            <p:cNvSpPr>
              <a:spLocks noChangeArrowheads="1"/>
            </p:cNvSpPr>
            <p:nvPr/>
          </p:nvSpPr>
          <p:spPr bwMode="auto">
            <a:xfrm>
              <a:off x="4360" y="3057"/>
              <a:ext cx="217" cy="2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1" name="Oval 6"/>
            <p:cNvSpPr>
              <a:spLocks noChangeArrowheads="1"/>
            </p:cNvSpPr>
            <p:nvPr/>
          </p:nvSpPr>
          <p:spPr bwMode="auto">
            <a:xfrm>
              <a:off x="5011" y="2437"/>
              <a:ext cx="217" cy="21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2" name="Oval 7"/>
            <p:cNvSpPr>
              <a:spLocks noChangeArrowheads="1"/>
            </p:cNvSpPr>
            <p:nvPr/>
          </p:nvSpPr>
          <p:spPr bwMode="auto">
            <a:xfrm>
              <a:off x="4287" y="1890"/>
              <a:ext cx="218" cy="21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3" name="Text Box 13"/>
            <p:cNvSpPr txBox="1">
              <a:spLocks noChangeArrowheads="1"/>
            </p:cNvSpPr>
            <p:nvPr/>
          </p:nvSpPr>
          <p:spPr bwMode="auto">
            <a:xfrm>
              <a:off x="4322" y="1896"/>
              <a:ext cx="14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594" name="Text Box 14"/>
            <p:cNvSpPr txBox="1">
              <a:spLocks noChangeArrowheads="1"/>
            </p:cNvSpPr>
            <p:nvPr/>
          </p:nvSpPr>
          <p:spPr bwMode="auto">
            <a:xfrm>
              <a:off x="4389" y="3064"/>
              <a:ext cx="14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4595" name="Text Box 15"/>
            <p:cNvSpPr txBox="1">
              <a:spLocks noChangeArrowheads="1"/>
            </p:cNvSpPr>
            <p:nvPr/>
          </p:nvSpPr>
          <p:spPr bwMode="auto">
            <a:xfrm>
              <a:off x="5049" y="2442"/>
              <a:ext cx="14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596" name="Text Box 16"/>
            <p:cNvSpPr txBox="1">
              <a:spLocks noChangeArrowheads="1"/>
            </p:cNvSpPr>
            <p:nvPr/>
          </p:nvSpPr>
          <p:spPr bwMode="auto">
            <a:xfrm>
              <a:off x="3597" y="2506"/>
              <a:ext cx="14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597" name="Text Box 33"/>
            <p:cNvSpPr txBox="1">
              <a:spLocks noChangeArrowheads="1"/>
            </p:cNvSpPr>
            <p:nvPr/>
          </p:nvSpPr>
          <p:spPr bwMode="auto">
            <a:xfrm>
              <a:off x="3868" y="2154"/>
              <a:ext cx="1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4598" name="Text Box 34"/>
            <p:cNvSpPr txBox="1">
              <a:spLocks noChangeArrowheads="1"/>
            </p:cNvSpPr>
            <p:nvPr/>
          </p:nvSpPr>
          <p:spPr bwMode="auto">
            <a:xfrm>
              <a:off x="3883" y="2896"/>
              <a:ext cx="1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00000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4599" name="Text Box 35"/>
            <p:cNvSpPr txBox="1">
              <a:spLocks noChangeArrowheads="1"/>
            </p:cNvSpPr>
            <p:nvPr/>
          </p:nvSpPr>
          <p:spPr bwMode="auto">
            <a:xfrm>
              <a:off x="4232" y="2540"/>
              <a:ext cx="155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0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4600" name="Text Box 36"/>
            <p:cNvSpPr txBox="1">
              <a:spLocks noChangeArrowheads="1"/>
            </p:cNvSpPr>
            <p:nvPr/>
          </p:nvSpPr>
          <p:spPr bwMode="auto">
            <a:xfrm>
              <a:off x="4724" y="2103"/>
              <a:ext cx="1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01" name="Text Box 37"/>
            <p:cNvSpPr txBox="1">
              <a:spLocks noChangeArrowheads="1"/>
            </p:cNvSpPr>
            <p:nvPr/>
          </p:nvSpPr>
          <p:spPr bwMode="auto">
            <a:xfrm>
              <a:off x="4451" y="2704"/>
              <a:ext cx="18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00000"/>
                  </a:solidFill>
                  <a:latin typeface="Times New Roman" pitchFamily="18" charset="0"/>
                </a:rPr>
                <a:t>9</a:t>
              </a:r>
            </a:p>
          </p:txBody>
        </p:sp>
      </p:grpSp>
      <p:pic>
        <p:nvPicPr>
          <p:cNvPr id="2458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2150" y="6556375"/>
            <a:ext cx="470875" cy="301625"/>
          </a:xfrm>
          <a:noFill/>
        </p:spPr>
        <p:txBody>
          <a:bodyPr/>
          <a:lstStyle/>
          <a:p>
            <a:fld id="{6EEBBD3F-0B30-4740-A1FA-F6C19F0026F3}" type="slidenum">
              <a:rPr lang="el-GR" altLang="el-GR" sz="1200" smtClean="0">
                <a:latin typeface="Cambria" pitchFamily="18" charset="0"/>
              </a:rPr>
              <a:pPr/>
              <a:t>106</a:t>
            </a:fld>
            <a:endParaRPr lang="el-GR" altLang="el-GR" sz="1200" dirty="0" smtClean="0">
              <a:latin typeface="Cambria" pitchFamily="18" charset="0"/>
            </a:endParaRPr>
          </a:p>
        </p:txBody>
      </p:sp>
      <p:pic>
        <p:nvPicPr>
          <p:cNvPr id="4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556" y="1919334"/>
            <a:ext cx="45719" cy="42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51 - Ευθεία γραμμή σύνδεσης"/>
          <p:cNvCxnSpPr/>
          <p:nvPr/>
        </p:nvCxnSpPr>
        <p:spPr bwMode="auto">
          <a:xfrm>
            <a:off x="8763747" y="2933321"/>
            <a:ext cx="9054" cy="3648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/>
          <p:nvPr/>
        </p:nvCxnSpPr>
        <p:spPr bwMode="auto">
          <a:xfrm flipV="1">
            <a:off x="4716856" y="6426450"/>
            <a:ext cx="4235506" cy="15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7"/>
          <p:cNvSpPr/>
          <p:nvPr/>
        </p:nvSpPr>
        <p:spPr>
          <a:xfrm>
            <a:off x="8702353" y="6372831"/>
            <a:ext cx="138113" cy="9683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8613"/>
            <a:ext cx="6092825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850" y="1676400"/>
            <a:ext cx="3324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160338" y="5307013"/>
            <a:ext cx="7600951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Μπορούμε να ξεκινήσουμε από ένα σημείο Α και να επιστρέψουμε στο Α, έχοντας περάσει από κάθε γέφυρα </a:t>
            </a:r>
          </a:p>
          <a:p>
            <a:pPr>
              <a:defRPr/>
            </a:pPr>
            <a:r>
              <a:rPr lang="el-GR" dirty="0">
                <a:latin typeface="+mn-lt"/>
              </a:rPr>
              <a:t>μία και μόνο-μία φορά?</a:t>
            </a:r>
            <a:endParaRPr lang="en-US" dirty="0">
              <a:latin typeface="+mn-lt"/>
            </a:endParaRPr>
          </a:p>
        </p:txBody>
      </p:sp>
      <p:pic>
        <p:nvPicPr>
          <p:cNvPr id="7174" name="Picture 10" descr="http://mathforum.org/isaac/problems/images/Eul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7888" y="4573588"/>
            <a:ext cx="1533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538178BD-2118-4251-A949-4F5661E2D238}" type="slidenum">
              <a:rPr lang="el-GR" altLang="el-GR" sz="1200" smtClean="0">
                <a:latin typeface="Cambria" pitchFamily="18" charset="0"/>
              </a:rPr>
              <a:pPr/>
              <a:t>11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9" name="Picture 7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8530" y="1659342"/>
            <a:ext cx="3013576" cy="237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Ιστορικά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–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Γέφυρες 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Konigsberg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7763" y="2325688"/>
            <a:ext cx="2543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4641850"/>
            <a:ext cx="27336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9850" y="2187575"/>
            <a:ext cx="23717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3560763" y="2662238"/>
            <a:ext cx="1514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→</a:t>
            </a:r>
            <a:endParaRPr lang="en-US" sz="3200" b="1"/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6400800" y="1406525"/>
            <a:ext cx="1577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7 </a:t>
            </a:r>
            <a:r>
              <a:rPr lang="el-GR"/>
              <a:t>Γέφυρες</a:t>
            </a:r>
            <a:endParaRPr lang="en-US"/>
          </a:p>
        </p:txBody>
      </p:sp>
      <p:pic>
        <p:nvPicPr>
          <p:cNvPr id="11" name="10 - Εικόνα" descr="bridgesol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3450" y="451485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78D77FAB-8F4F-4175-B79E-0F32F2E37362}" type="slidenum">
              <a:rPr lang="el-GR" altLang="el-GR" sz="1200" smtClean="0">
                <a:latin typeface="Cambria" pitchFamily="18" charset="0"/>
              </a:rPr>
              <a:pPr/>
              <a:t>12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Ιστορικά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–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Γέφυρες 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Konigsberg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Μοντελοποίηση Προβλήματος 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291" name="Picture 7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2622550"/>
            <a:ext cx="23717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0" descr="File:7 bridge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975" y="2686050"/>
            <a:ext cx="22177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3068638" y="3233738"/>
            <a:ext cx="349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→                   →</a:t>
            </a:r>
            <a:endParaRPr lang="en-US" sz="3200" b="1"/>
          </a:p>
        </p:txBody>
      </p:sp>
      <p:pic>
        <p:nvPicPr>
          <p:cNvPr id="1229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845E55CE-5972-4A50-9D4D-289E2C387FD4}" type="slidenum">
              <a:rPr lang="el-GR" altLang="el-GR" sz="1200" smtClean="0">
                <a:latin typeface="Cambria" pitchFamily="18" charset="0"/>
              </a:rPr>
              <a:pPr/>
              <a:t>13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9" name="Picture 2" descr="http://mathforum.org/isaac/problems/images/brne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2623" y="2747129"/>
            <a:ext cx="2159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http://mathforum.org/isaac/problems/images/brn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9429" y="1989138"/>
            <a:ext cx="2159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1814513"/>
            <a:ext cx="23717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3060699" y="2516188"/>
            <a:ext cx="376120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→                   </a:t>
            </a:r>
            <a:r>
              <a:rPr lang="en-US" sz="3200" dirty="0" smtClean="0"/>
              <a:t> →</a:t>
            </a:r>
            <a:endParaRPr lang="en-US" sz="3200" b="1" dirty="0"/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650875" y="5218938"/>
            <a:ext cx="80359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/>
              <a:t>Το γράφημα                           έχει τρεις (3) κόμβους περιττού βαθμού !!!</a:t>
            </a:r>
            <a:endParaRPr lang="en-US" sz="1800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15975" y="4195000"/>
            <a:ext cx="31956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1800" u="sng" dirty="0"/>
              <a:t>Παρατήρηση !!!</a:t>
            </a:r>
            <a:endParaRPr lang="en-US" sz="1800" u="sng" dirty="0"/>
          </a:p>
        </p:txBody>
      </p:sp>
      <p:pic>
        <p:nvPicPr>
          <p:cNvPr id="1332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686DBC4E-D95E-4B8E-BDB1-F5C45C71E3AB}" type="slidenum">
              <a:rPr lang="el-GR" altLang="el-GR" sz="1200" smtClean="0">
                <a:latin typeface="Cambria" pitchFamily="18" charset="0"/>
              </a:rPr>
              <a:pPr/>
              <a:t>14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14" name="Picture 4" descr="http://mathforum.org/isaac/problems/images/networks/network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1231" y="2038350"/>
            <a:ext cx="14192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mathforum.org/isaac/problems/images/networks/network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7726" y="4585024"/>
            <a:ext cx="14192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Μοντελοποίηση Προβλήματος 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395663" y="360946"/>
            <a:ext cx="7748337" cy="890338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Γραφήματα 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Euler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5363" name="Picture 2" descr="http://mathforum.org/isaac/problems/images/networks/network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63" y="2193925"/>
            <a:ext cx="16478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http://mathforum.org/isaac/problems/images/networks/network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825" y="17827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mathforum.org/isaac/problems/images/networks/network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0798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http://mathforum.org/isaac/problems/images/networks/network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1075" y="41370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http://mathforum.org/isaac/problems/images/networks/network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8838" y="18176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http://mathforum.org/isaac/problems/images/networks/network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9000" y="39560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49E3437-6A49-40B4-9D24-38692EA5FA56}" type="slidenum">
              <a:rPr lang="el-GR" altLang="el-GR" sz="1200" smtClean="0">
                <a:latin typeface="Cambria" pitchFamily="18" charset="0"/>
              </a:rPr>
              <a:pPr/>
              <a:t>15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" descr="http://mathforum.org/isaac/problems/images/networks/bridgesol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955" y="1830891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mathforum.org/isaac/problems/images/networks/bridgesol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209" y="1830639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http://mathforum.org/isaac/problems/images/networks/bridgesol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659" y="2081464"/>
            <a:ext cx="18954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http://mathforum.org/isaac/problems/images/networks/bridgesol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4113" y="41370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http://mathforum.org/isaac/problems/images/networks/bridgesol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6775" y="4022725"/>
            <a:ext cx="2205038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http://mathforum.org/isaac/problems/images/networks/bridgesol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6788" y="40687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BE2675-38EF-4D5C-9677-F19AD9E940DA}" type="slidenum">
              <a:rPr lang="el-GR" altLang="el-GR" sz="1200" smtClean="0">
                <a:latin typeface="Cambria" pitchFamily="18" charset="0"/>
              </a:rPr>
              <a:pPr/>
              <a:t>16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395663" y="360946"/>
            <a:ext cx="7748337" cy="890338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Γραφήματα 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Euler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athforum.org/isaac/problems/images/N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25" y="3052763"/>
            <a:ext cx="457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949325" y="1900238"/>
            <a:ext cx="7221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l-GR" dirty="0">
                <a:latin typeface="+mn-lt"/>
              </a:rPr>
              <a:t>Χωρίς να το υπολογίσεις, βρες αν το παρακάτω γράφημα έχει διαδρομή </a:t>
            </a:r>
            <a:r>
              <a:rPr lang="en-US" dirty="0">
                <a:latin typeface="+mn-lt"/>
              </a:rPr>
              <a:t>Euler</a:t>
            </a:r>
          </a:p>
        </p:txBody>
      </p:sp>
      <p:pic>
        <p:nvPicPr>
          <p:cNvPr id="17413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3028A1FB-26BA-47C8-9828-E24952AE024B}" type="slidenum">
              <a:rPr lang="el-GR" altLang="el-GR" sz="1200" smtClean="0">
                <a:latin typeface="Cambria" pitchFamily="18" charset="0"/>
              </a:rPr>
              <a:pPr/>
              <a:t>17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395663" y="360946"/>
            <a:ext cx="7748337" cy="890338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Γραφήματα 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Euler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949325" y="1900238"/>
            <a:ext cx="7221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l-GR" dirty="0">
                <a:latin typeface="+mn-lt"/>
              </a:rPr>
              <a:t>Γράφημα έχει μόνο δύο (2) κόμβους περιττού βαθμού, επομένως… ΝΑΙ έχει διαδρομή </a:t>
            </a:r>
            <a:r>
              <a:rPr lang="en-US" dirty="0">
                <a:latin typeface="+mn-lt"/>
              </a:rPr>
              <a:t>Euler</a:t>
            </a:r>
          </a:p>
        </p:txBody>
      </p:sp>
      <p:pic>
        <p:nvPicPr>
          <p:cNvPr id="1843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FE6DA1C9-8757-43A3-83B6-1A7B97A946B3}" type="slidenum">
              <a:rPr lang="el-GR" altLang="el-GR" sz="1200" smtClean="0">
                <a:latin typeface="Cambria" pitchFamily="18" charset="0"/>
              </a:rPr>
              <a:pPr/>
              <a:t>18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7" name="Picture 2" descr="http://mathforum.org/isaac/problems/images/N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25" y="3052763"/>
            <a:ext cx="457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173578" y="4259179"/>
            <a:ext cx="132347" cy="14437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37611" y="4243137"/>
            <a:ext cx="132347" cy="14437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395663" y="360946"/>
            <a:ext cx="7748337" cy="890338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Γραφήματα 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Euler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10" descr="http://mathforum.org/isaac/problems/images/Eul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38" y="1677988"/>
            <a:ext cx="1533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038" y="1704975"/>
            <a:ext cx="23717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Users\user\Desktop\William_Rowan_Hamilton_portrait_oval_combin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8600" y="4056063"/>
            <a:ext cx="16129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" descr="C:\Users\user\Desktop\Dodecahedr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7513" y="4240213"/>
            <a:ext cx="1858962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ED9C31A3-B589-4053-9006-6F5DACBCF9D3}" type="slidenum">
              <a:rPr lang="el-GR" altLang="el-GR" sz="1200" smtClean="0">
                <a:latin typeface="Cambria" pitchFamily="18" charset="0"/>
              </a:rPr>
              <a:pPr/>
              <a:t>19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Μοντελοποίηση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383632" y="356528"/>
            <a:ext cx="7760368" cy="894756"/>
          </a:xfrm>
        </p:spPr>
        <p:txBody>
          <a:bodyPr anchor="ctr"/>
          <a:lstStyle/>
          <a:p>
            <a:pPr eaLnBrk="1" hangingPunct="1"/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Διδάσκοντες Μαθήματος</a:t>
            </a:r>
            <a:endParaRPr lang="en-US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9625" y="1412875"/>
            <a:ext cx="7958138" cy="46529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	</a:t>
            </a:r>
            <a:r>
              <a:rPr lang="el-GR" sz="2000" b="1" dirty="0" smtClean="0">
                <a:solidFill>
                  <a:srgbClr val="C00000"/>
                </a:solidFill>
              </a:rPr>
              <a:t>Διαλέξεις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l-GR" sz="2000" b="1" dirty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		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l-GR" sz="2800" dirty="0" smtClean="0">
                <a:solidFill>
                  <a:srgbClr val="002060"/>
                </a:solidFill>
              </a:rPr>
              <a:t>Σταύρος Δ. Νικολόπουλος</a:t>
            </a:r>
            <a:r>
              <a:rPr lang="en-US" sz="2000" dirty="0" smtClean="0">
                <a:solidFill>
                  <a:srgbClr val="002060"/>
                </a:solidFill>
              </a:rPr>
              <a:t>	</a:t>
            </a:r>
            <a:r>
              <a:rPr lang="el-GR" sz="1600" dirty="0" err="1" smtClean="0">
                <a:solidFill>
                  <a:srgbClr val="0070C0"/>
                </a:solidFill>
              </a:rPr>
              <a:t>Γραφ</a:t>
            </a:r>
            <a:r>
              <a:rPr lang="el-GR" sz="1600" dirty="0" smtClean="0">
                <a:solidFill>
                  <a:srgbClr val="0070C0"/>
                </a:solidFill>
              </a:rPr>
              <a:t>. Γ-04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l-GR" sz="1600" dirty="0" smtClean="0">
                <a:solidFill>
                  <a:srgbClr val="0070C0"/>
                </a:solidFill>
              </a:rPr>
              <a:t>						</a:t>
            </a:r>
            <a:r>
              <a:rPr lang="en-US" sz="1600" dirty="0" smtClean="0">
                <a:solidFill>
                  <a:srgbClr val="0070C0"/>
                </a:solidFill>
              </a:rPr>
              <a:t>	</a:t>
            </a:r>
            <a:r>
              <a:rPr lang="el-GR" sz="1600" dirty="0" err="1" smtClean="0">
                <a:solidFill>
                  <a:srgbClr val="0070C0"/>
                </a:solidFill>
              </a:rPr>
              <a:t>Τηλ</a:t>
            </a:r>
            <a:r>
              <a:rPr lang="el-GR" sz="1600" dirty="0" smtClean="0">
                <a:solidFill>
                  <a:srgbClr val="0070C0"/>
                </a:solidFill>
              </a:rPr>
              <a:t>. 26510 08801  </a:t>
            </a:r>
            <a:endParaRPr lang="el-GR" sz="2000" dirty="0" smtClean="0">
              <a:solidFill>
                <a:srgbClr val="0070C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		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l-GR" sz="2800" dirty="0" smtClean="0">
                <a:solidFill>
                  <a:srgbClr val="002060"/>
                </a:solidFill>
              </a:rPr>
              <a:t>Λεωνίδας </a:t>
            </a:r>
            <a:r>
              <a:rPr lang="el-GR" sz="2800" dirty="0" err="1" smtClean="0">
                <a:solidFill>
                  <a:srgbClr val="002060"/>
                </a:solidFill>
              </a:rPr>
              <a:t>Παληός</a:t>
            </a:r>
            <a:r>
              <a:rPr lang="en-US" sz="2000" dirty="0" smtClean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	</a:t>
            </a:r>
            <a:r>
              <a:rPr lang="el-GR" sz="1600" dirty="0" err="1" smtClean="0">
                <a:solidFill>
                  <a:srgbClr val="0070C0"/>
                </a:solidFill>
              </a:rPr>
              <a:t>Γραφ</a:t>
            </a:r>
            <a:r>
              <a:rPr lang="el-GR" sz="1600" dirty="0" smtClean="0">
                <a:solidFill>
                  <a:srgbClr val="0070C0"/>
                </a:solidFill>
              </a:rPr>
              <a:t>. Γ-0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l-GR" sz="1600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l-GR" sz="1600" dirty="0" smtClean="0">
                <a:solidFill>
                  <a:srgbClr val="0070C0"/>
                </a:solidFill>
              </a:rPr>
              <a:t>						</a:t>
            </a:r>
            <a:r>
              <a:rPr lang="en-US" sz="1600" dirty="0" smtClean="0">
                <a:solidFill>
                  <a:srgbClr val="0070C0"/>
                </a:solidFill>
              </a:rPr>
              <a:t>	</a:t>
            </a:r>
            <a:r>
              <a:rPr lang="el-GR" sz="1600" dirty="0" err="1" smtClean="0">
                <a:solidFill>
                  <a:srgbClr val="0070C0"/>
                </a:solidFill>
              </a:rPr>
              <a:t>Τηλ</a:t>
            </a:r>
            <a:r>
              <a:rPr lang="el-GR" sz="1600" dirty="0" smtClean="0">
                <a:solidFill>
                  <a:srgbClr val="0070C0"/>
                </a:solidFill>
              </a:rPr>
              <a:t>. 26510 08807  </a:t>
            </a:r>
            <a:endParaRPr lang="el-GR" sz="2000" dirty="0" smtClean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l-GR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l-GR" sz="2000" dirty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l-GR" sz="2000" dirty="0">
                <a:solidFill>
                  <a:srgbClr val="C00000"/>
                </a:solidFill>
              </a:rPr>
              <a:t>	 							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l-GR" sz="110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   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01687" y="1828801"/>
            <a:ext cx="245060" cy="5775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1688" y="2605083"/>
            <a:ext cx="232455" cy="11309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801683" y="3938899"/>
            <a:ext cx="243345" cy="10765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8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113" y="1704975"/>
            <a:ext cx="23717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C:\Users\user\Desktop\Dodecahed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588" y="4240213"/>
            <a:ext cx="1858962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2" descr="File:Konigsburg graph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763" y="1758950"/>
            <a:ext cx="221456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9"/>
          <p:cNvSpPr>
            <a:spLocks noChangeArrowheads="1"/>
          </p:cNvSpPr>
          <p:nvPr/>
        </p:nvSpPr>
        <p:spPr bwMode="auto">
          <a:xfrm>
            <a:off x="3867150" y="2203450"/>
            <a:ext cx="158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→</a:t>
            </a:r>
            <a:endParaRPr lang="en-US" sz="3200" b="1"/>
          </a:p>
        </p:txBody>
      </p:sp>
      <p:pic>
        <p:nvPicPr>
          <p:cNvPr id="46086" name="Picture 2" descr="C:\Users\user\Desktop\470px-Hamiltonian_path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5363" y="3956050"/>
            <a:ext cx="2070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10"/>
          <p:cNvSpPr>
            <a:spLocks noChangeArrowheads="1"/>
          </p:cNvSpPr>
          <p:nvPr/>
        </p:nvSpPr>
        <p:spPr bwMode="auto">
          <a:xfrm>
            <a:off x="3871913" y="4878388"/>
            <a:ext cx="158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→</a:t>
            </a:r>
            <a:endParaRPr lang="en-US" sz="3200" b="1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Πρόβλημα - Γράφημα 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4608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BB6FD4C3-DE66-4F0F-A799-ED82E6CFB6A8}" type="slidenum">
              <a:rPr lang="el-GR" altLang="el-GR" sz="1200" smtClean="0">
                <a:latin typeface="Cambria" pitchFamily="18" charset="0"/>
              </a:rPr>
              <a:pPr/>
              <a:t>20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2" descr="File:Konigsburg graph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58950"/>
            <a:ext cx="221456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9"/>
          <p:cNvSpPr>
            <a:spLocks noChangeArrowheads="1"/>
          </p:cNvSpPr>
          <p:nvPr/>
        </p:nvSpPr>
        <p:spPr bwMode="auto">
          <a:xfrm>
            <a:off x="3128963" y="2203450"/>
            <a:ext cx="158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→</a:t>
            </a:r>
            <a:endParaRPr lang="en-US" sz="3200" b="1"/>
          </a:p>
        </p:txBody>
      </p:sp>
      <p:pic>
        <p:nvPicPr>
          <p:cNvPr id="47108" name="Picture 2" descr="C:\Users\user\Desktop\470px-Hamiltonian_path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956050"/>
            <a:ext cx="2070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0"/>
          <p:cNvSpPr>
            <a:spLocks noChangeArrowheads="1"/>
          </p:cNvSpPr>
          <p:nvPr/>
        </p:nvSpPr>
        <p:spPr bwMode="auto">
          <a:xfrm>
            <a:off x="3133725" y="4878388"/>
            <a:ext cx="158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→</a:t>
            </a:r>
            <a:endParaRPr lang="en-US" sz="3200" b="1"/>
          </a:p>
        </p:txBody>
      </p:sp>
      <p:pic>
        <p:nvPicPr>
          <p:cNvPr id="47110" name="Picture 2" descr="C:\Users\user\Desktop\NP-ha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1604963"/>
            <a:ext cx="333533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Rectangle 11"/>
          <p:cNvSpPr>
            <a:spLocks noChangeArrowheads="1"/>
          </p:cNvSpPr>
          <p:nvPr/>
        </p:nvSpPr>
        <p:spPr bwMode="auto">
          <a:xfrm>
            <a:off x="4748213" y="1492250"/>
            <a:ext cx="3489325" cy="2249488"/>
          </a:xfrm>
          <a:prstGeom prst="rect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47112" name="Picture 2" descr="C:\Users\user\Desktop\NP-ha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238" y="4164013"/>
            <a:ext cx="333533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13"/>
          <p:cNvSpPr>
            <a:spLocks noChangeArrowheads="1"/>
          </p:cNvSpPr>
          <p:nvPr/>
        </p:nvSpPr>
        <p:spPr bwMode="auto">
          <a:xfrm>
            <a:off x="4741863" y="4051300"/>
            <a:ext cx="3489325" cy="2249488"/>
          </a:xfrm>
          <a:prstGeom prst="rect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114" name="Oval 14"/>
          <p:cNvSpPr>
            <a:spLocks noChangeArrowheads="1"/>
          </p:cNvSpPr>
          <p:nvPr/>
        </p:nvSpPr>
        <p:spPr bwMode="auto">
          <a:xfrm>
            <a:off x="5283200" y="2827338"/>
            <a:ext cx="757238" cy="430212"/>
          </a:xfrm>
          <a:prstGeom prst="ellips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115" name="Oval 15"/>
          <p:cNvSpPr>
            <a:spLocks noChangeArrowheads="1"/>
          </p:cNvSpPr>
          <p:nvPr/>
        </p:nvSpPr>
        <p:spPr bwMode="auto">
          <a:xfrm>
            <a:off x="5267325" y="4797425"/>
            <a:ext cx="757238" cy="4318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1395663" y="357934"/>
            <a:ext cx="7748337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Γράφημα - Αλγόριθμος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4711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21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63675" y="514350"/>
            <a:ext cx="7604125" cy="7048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GB" sz="4400" kern="0" dirty="0">
              <a:solidFill>
                <a:srgbClr val="0099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7" name="Picture 2" descr="C:\Users\user\Desktop\NP-h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529" y="2135507"/>
            <a:ext cx="3334934" cy="208433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 bwMode="auto">
          <a:xfrm>
            <a:off x="1487213" y="2769492"/>
            <a:ext cx="756745" cy="43092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61701" y="2144127"/>
            <a:ext cx="3489435" cy="2102070"/>
          </a:xfrm>
          <a:prstGeom prst="rect">
            <a:avLst/>
          </a:prstGeom>
          <a:noFill/>
          <a:ln w="1905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5130374" y="2028501"/>
            <a:ext cx="2458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Approximation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146137" y="3505206"/>
            <a:ext cx="2458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Graph Properties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514011" y="2506722"/>
            <a:ext cx="2458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approximate solutions to optimization problems 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5508761" y="3993892"/>
            <a:ext cx="29730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planarity, odd hole free, </a:t>
            </a:r>
          </a:p>
          <a:p>
            <a:pPr algn="l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transitive</a:t>
            </a:r>
          </a:p>
          <a:p>
            <a:pPr algn="l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perfection</a:t>
            </a: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6551781" y="4950380"/>
            <a:ext cx="25561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χ(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l-G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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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395663" y="368816"/>
            <a:ext cx="7748337" cy="882468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Αλγόριθμος - Πολυπλοκότητα 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22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 bwMode="auto">
          <a:xfrm>
            <a:off x="3775934" y="4496695"/>
            <a:ext cx="4055633" cy="71000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71601" y="357934"/>
            <a:ext cx="7772400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Αλγόριθμοι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104900" y="2044700"/>
            <a:ext cx="7373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 err="1">
                <a:solidFill>
                  <a:srgbClr val="C00000"/>
                </a:solidFill>
              </a:rPr>
              <a:t>Πολυωνυμικοί</a:t>
            </a:r>
            <a:r>
              <a:rPr lang="el-GR" dirty="0">
                <a:solidFill>
                  <a:srgbClr val="C00000"/>
                </a:solidFill>
              </a:rPr>
              <a:t> Αλγόριθμοι… (Γραμμικοί)</a:t>
            </a:r>
          </a:p>
          <a:p>
            <a:pPr algn="l"/>
            <a:endParaRPr lang="en-US" dirty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108075" y="2951163"/>
            <a:ext cx="7373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>
                <a:solidFill>
                  <a:srgbClr val="C00000"/>
                </a:solidFill>
              </a:rPr>
              <a:t>Προβλήματα:    </a:t>
            </a:r>
            <a:r>
              <a:rPr lang="en-US">
                <a:solidFill>
                  <a:srgbClr val="C00000"/>
                </a:solidFill>
              </a:rPr>
              <a:t>NP-</a:t>
            </a:r>
            <a:r>
              <a:rPr lang="el-GR">
                <a:solidFill>
                  <a:srgbClr val="C00000"/>
                </a:solidFill>
              </a:rPr>
              <a:t>Πλήρη</a:t>
            </a:r>
          </a:p>
          <a:p>
            <a:pPr algn="l"/>
            <a:endParaRPr lang="en-US"/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111250" y="4052888"/>
            <a:ext cx="73755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>
                <a:solidFill>
                  <a:srgbClr val="C00000"/>
                </a:solidFill>
              </a:rPr>
              <a:t>Επιλογές                      Προσέγγιση Λύσης</a:t>
            </a:r>
          </a:p>
          <a:p>
            <a:pPr algn="l"/>
            <a:endParaRPr lang="el-GR" sz="1100" dirty="0">
              <a:solidFill>
                <a:srgbClr val="C00000"/>
              </a:solidFill>
            </a:endParaRPr>
          </a:p>
          <a:p>
            <a:pPr algn="l"/>
            <a:r>
              <a:rPr lang="el-GR" dirty="0">
                <a:solidFill>
                  <a:srgbClr val="C00000"/>
                </a:solidFill>
              </a:rPr>
              <a:t>			     Περιορισμοί Ιδιοτήτων</a:t>
            </a:r>
          </a:p>
          <a:p>
            <a:pPr algn="l"/>
            <a:endParaRPr lang="el-GR" dirty="0">
              <a:solidFill>
                <a:srgbClr val="C00000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18439" name="Right Arrow 8"/>
          <p:cNvSpPr>
            <a:spLocks noChangeArrowheads="1"/>
          </p:cNvSpPr>
          <p:nvPr/>
        </p:nvSpPr>
        <p:spPr bwMode="auto">
          <a:xfrm>
            <a:off x="2868613" y="4217988"/>
            <a:ext cx="606425" cy="171450"/>
          </a:xfrm>
          <a:prstGeom prst="rightArrow">
            <a:avLst>
              <a:gd name="adj1" fmla="val 50000"/>
              <a:gd name="adj2" fmla="val 50059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0" name="Oval 9"/>
          <p:cNvSpPr>
            <a:spLocks noChangeArrowheads="1"/>
          </p:cNvSpPr>
          <p:nvPr/>
        </p:nvSpPr>
        <p:spPr bwMode="auto">
          <a:xfrm>
            <a:off x="4125913" y="4194175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1" name="Oval 10"/>
          <p:cNvSpPr>
            <a:spLocks noChangeArrowheads="1"/>
          </p:cNvSpPr>
          <p:nvPr/>
        </p:nvSpPr>
        <p:spPr bwMode="auto">
          <a:xfrm>
            <a:off x="4130675" y="4735513"/>
            <a:ext cx="158750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85800" y="2217738"/>
            <a:ext cx="228600" cy="1254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688975" y="3146425"/>
            <a:ext cx="228600" cy="127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701675" y="4244975"/>
            <a:ext cx="228600" cy="1254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904089" y="5786470"/>
            <a:ext cx="42487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sz="3200" b="1" dirty="0" smtClean="0">
                <a:solidFill>
                  <a:srgbClr val="C00000"/>
                </a:solidFill>
                <a:latin typeface="Cambria" pitchFamily="18" charset="0"/>
              </a:rPr>
              <a:t>Τέλεια Γραφήματα, …                  </a:t>
            </a:r>
            <a:endParaRPr lang="el-GR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98786" y="5444359"/>
            <a:ext cx="7451835" cy="525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23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4 - Θέση περιεχομένου" descr="20121016105457512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918" t="13498" r="14764" b="7787"/>
          <a:stretch>
            <a:fillRect/>
          </a:stretch>
        </p:blipFill>
        <p:spPr>
          <a:xfrm>
            <a:off x="194619" y="1419725"/>
            <a:ext cx="8931275" cy="5293725"/>
          </a:xfrm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3632" y="360944"/>
            <a:ext cx="7760368" cy="890340"/>
          </a:xfrm>
        </p:spPr>
        <p:txBody>
          <a:bodyPr anchor="ctr"/>
          <a:lstStyle/>
          <a:p>
            <a:pPr eaLnBrk="1" hangingPunct="1"/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Κλάσεις Τέλειων Γραφημάτων</a:t>
            </a:r>
            <a:endParaRPr lang="en-GB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4"/>
          <p:cNvSpPr txBox="1">
            <a:spLocks/>
          </p:cNvSpPr>
          <p:nvPr/>
        </p:nvSpPr>
        <p:spPr bwMode="auto">
          <a:xfrm>
            <a:off x="8604250" y="6556375"/>
            <a:ext cx="3587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2D08D-215C-4936-A661-3CD9FE57680A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altLang="el-G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75138" y="2412170"/>
            <a:ext cx="228600" cy="1254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80398" y="3100580"/>
            <a:ext cx="228600" cy="1254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90908" y="1765810"/>
            <a:ext cx="228600" cy="1254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75138" y="2412170"/>
            <a:ext cx="228600" cy="1254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0398" y="3100580"/>
            <a:ext cx="228600" cy="1254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80398" y="3794240"/>
            <a:ext cx="228600" cy="1254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785658" y="4577240"/>
            <a:ext cx="228600" cy="1254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12" name="Picture 21" descr="C:\Documents and Settings\user\Desktop\eikones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950" y="1655390"/>
            <a:ext cx="5638800" cy="4648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 bwMode="auto">
          <a:xfrm>
            <a:off x="801428" y="5307690"/>
            <a:ext cx="228600" cy="1254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806688" y="6017120"/>
            <a:ext cx="228600" cy="1254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90908" y="1765810"/>
            <a:ext cx="228600" cy="1254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3632" y="360944"/>
            <a:ext cx="7760368" cy="890340"/>
          </a:xfrm>
        </p:spPr>
        <p:txBody>
          <a:bodyPr anchor="ctr"/>
          <a:lstStyle/>
          <a:p>
            <a:pPr eaLnBrk="1" hangingPunct="1"/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Κλάσεις Τέλειων Γραφημάτων</a:t>
            </a:r>
            <a:endParaRPr lang="en-GB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 bwMode="auto">
          <a:xfrm>
            <a:off x="1239838" y="3184525"/>
            <a:ext cx="2049462" cy="400050"/>
          </a:xfrm>
          <a:prstGeom prst="ellipse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 bwMode="auto">
          <a:xfrm>
            <a:off x="1266825" y="3908425"/>
            <a:ext cx="2082800" cy="433388"/>
          </a:xfrm>
          <a:prstGeom prst="ellipse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641475"/>
            <a:ext cx="7958138" cy="4654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l-GR" sz="2000" kern="1200" dirty="0" smtClean="0">
                <a:solidFill>
                  <a:srgbClr val="C00000"/>
                </a:solidFill>
                <a:latin typeface="Tahoma" pitchFamily="34" charset="0"/>
              </a:rPr>
              <a:t>Βασικοί Αλγόριθμοι Γραφημάτων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1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kern="1200" dirty="0" smtClean="0">
                <a:solidFill>
                  <a:srgbClr val="C00000"/>
                </a:solidFill>
                <a:latin typeface="Tahoma" pitchFamily="34" charset="0"/>
              </a:rPr>
              <a:t>	Πολυπλοκότητα χώρου και χρόνου: </a:t>
            </a:r>
            <a:r>
              <a:rPr lang="el-GR" sz="2000" i="1" kern="1200" dirty="0" smtClean="0">
                <a:solidFill>
                  <a:srgbClr val="C00000"/>
                </a:solidFill>
                <a:latin typeface="Tahoma" pitchFamily="34" charset="0"/>
              </a:rPr>
              <a:t>Ο και Ω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1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kern="1200" dirty="0" smtClean="0">
                <a:solidFill>
                  <a:srgbClr val="C00000"/>
                </a:solidFill>
                <a:latin typeface="Tahoma" pitchFamily="34" charset="0"/>
              </a:rPr>
              <a:t>	Τέλεια Γραφήματα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i="1" kern="1200" dirty="0" smtClean="0">
                <a:solidFill>
                  <a:srgbClr val="C00000"/>
                </a:solidFill>
                <a:latin typeface="Tahoma" pitchFamily="34" charset="0"/>
              </a:rPr>
              <a:t>		Κλάσεις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i="1" kern="1200" dirty="0" smtClean="0">
                <a:solidFill>
                  <a:srgbClr val="C00000"/>
                </a:solidFill>
                <a:latin typeface="Tahoma" pitchFamily="34" charset="0"/>
              </a:rPr>
              <a:t>		Ιδιότητες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i="1" kern="1200" dirty="0" smtClean="0">
                <a:solidFill>
                  <a:srgbClr val="C00000"/>
                </a:solidFill>
                <a:latin typeface="Tahoma" pitchFamily="34" charset="0"/>
              </a:rPr>
              <a:t>		Προβλήματα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1050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endParaRPr lang="en-US" sz="20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l-GR" sz="11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kern="1200" dirty="0" smtClean="0">
                <a:solidFill>
                  <a:srgbClr val="C00000"/>
                </a:solidFill>
                <a:latin typeface="Tahoma" pitchFamily="34" charset="0"/>
              </a:rPr>
              <a:t>    Αλγόριθμοι Προβλημάτων Αναγνώρισης και Βελτιστοποίησης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1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007100" y="1387475"/>
            <a:ext cx="3016250" cy="4835525"/>
          </a:xfrm>
          <a:prstGeom prst="ellipse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 bwMode="auto">
          <a:xfrm>
            <a:off x="3454400" y="1395413"/>
            <a:ext cx="3016250" cy="4835525"/>
          </a:xfrm>
          <a:prstGeom prst="ellipse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01688" y="2827421"/>
            <a:ext cx="208965" cy="1996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796925" y="5077326"/>
            <a:ext cx="249822" cy="3609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41994" name="Oval 9"/>
          <p:cNvSpPr>
            <a:spLocks noChangeArrowheads="1"/>
          </p:cNvSpPr>
          <p:nvPr/>
        </p:nvSpPr>
        <p:spPr bwMode="auto">
          <a:xfrm>
            <a:off x="1393825" y="3300413"/>
            <a:ext cx="160338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995" name="Oval 9"/>
          <p:cNvSpPr>
            <a:spLocks noChangeArrowheads="1"/>
          </p:cNvSpPr>
          <p:nvPr/>
        </p:nvSpPr>
        <p:spPr bwMode="auto">
          <a:xfrm>
            <a:off x="1409700" y="3673475"/>
            <a:ext cx="160338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409700" y="4048125"/>
            <a:ext cx="161925" cy="185738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913188" y="2405063"/>
            <a:ext cx="247332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Coloring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Max Clique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Max Stable Set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Clique Cover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Matching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Hamiltonian Path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1800" dirty="0">
                <a:solidFill>
                  <a:srgbClr val="C00000"/>
                </a:solidFill>
              </a:rPr>
              <a:t>	Hamiltonian Cycle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…</a:t>
            </a:r>
            <a:endParaRPr lang="el-GR" sz="1800" dirty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l-GR" sz="100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	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4033838" y="2487613"/>
            <a:ext cx="136525" cy="138112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4038600" y="2819400"/>
            <a:ext cx="136525" cy="136525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4043363" y="3149600"/>
            <a:ext cx="136525" cy="138113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4054475" y="3497263"/>
            <a:ext cx="136525" cy="136525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4059238" y="3817938"/>
            <a:ext cx="136525" cy="136525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4065588" y="4148138"/>
            <a:ext cx="134937" cy="138112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4070350" y="4479925"/>
            <a:ext cx="136525" cy="136525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4081463" y="4826000"/>
            <a:ext cx="134937" cy="138113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6464300" y="2397125"/>
            <a:ext cx="23177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Triangulated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Comparability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Interval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Permutation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Split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 err="1">
                <a:solidFill>
                  <a:srgbClr val="C00000"/>
                </a:solidFill>
              </a:rPr>
              <a:t>Cographs</a:t>
            </a:r>
            <a:endParaRPr lang="en-US" sz="1800" dirty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Threshold graphs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QT graphs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C00000"/>
                </a:solidFill>
              </a:rPr>
              <a:t>	…</a:t>
            </a:r>
            <a:endParaRPr lang="el-GR" sz="1800" dirty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l-GR" sz="100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	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6586538" y="2479675"/>
            <a:ext cx="134937" cy="138113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6591300" y="2811463"/>
            <a:ext cx="136525" cy="138112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596063" y="3141663"/>
            <a:ext cx="136525" cy="138112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6607175" y="3489325"/>
            <a:ext cx="136525" cy="138113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6611938" y="3810000"/>
            <a:ext cx="136525" cy="136525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6618288" y="4140200"/>
            <a:ext cx="134937" cy="138113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6623050" y="4471988"/>
            <a:ext cx="136525" cy="138112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6632575" y="4818063"/>
            <a:ext cx="136525" cy="138112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6648450" y="5187950"/>
            <a:ext cx="136525" cy="138113"/>
          </a:xfrm>
          <a:prstGeom prst="ellips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83632" y="364968"/>
            <a:ext cx="7760368" cy="886316"/>
          </a:xfrm>
        </p:spPr>
        <p:txBody>
          <a:bodyPr anchor="ctr"/>
          <a:lstStyle/>
          <a:p>
            <a:pPr eaLnBrk="1" hangingPunct="1"/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Αλγοριθμική Θεωρία Γραφημάτων</a:t>
            </a:r>
            <a:endParaRPr lang="en-GB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09704" y="1788652"/>
            <a:ext cx="225012" cy="798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1" grpId="0" animBg="1"/>
      <p:bldP spid="30" grpId="0" animBg="1"/>
      <p:bldP spid="28" grpId="0" animBg="1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0676" y="1782763"/>
            <a:ext cx="7580116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l-GR" dirty="0">
                <a:latin typeface="Cambria" pitchFamily="18" charset="0"/>
              </a:rPr>
              <a:t>Έστω </a:t>
            </a:r>
            <a:r>
              <a:rPr lang="en-US" dirty="0" smtClean="0">
                <a:latin typeface="Cambria" pitchFamily="18" charset="0"/>
              </a:rPr>
              <a:t>C</a:t>
            </a:r>
            <a:r>
              <a:rPr lang="en-US" baseline="-25000" dirty="0" smtClean="0">
                <a:latin typeface="Cambria" pitchFamily="18" charset="0"/>
              </a:rPr>
              <a:t>1</a:t>
            </a:r>
            <a:r>
              <a:rPr lang="en-US" dirty="0">
                <a:latin typeface="Cambria" pitchFamily="18" charset="0"/>
              </a:rPr>
              <a:t>, C</a:t>
            </a:r>
            <a:r>
              <a:rPr lang="en-US" baseline="-25000" dirty="0">
                <a:latin typeface="Cambria" pitchFamily="18" charset="0"/>
              </a:rPr>
              <a:t>2</a:t>
            </a:r>
            <a:r>
              <a:rPr lang="en-US" dirty="0">
                <a:latin typeface="Cambria" pitchFamily="18" charset="0"/>
              </a:rPr>
              <a:t>, …, </a:t>
            </a:r>
            <a:r>
              <a:rPr lang="en-US" dirty="0" err="1">
                <a:latin typeface="Cambria" pitchFamily="18" charset="0"/>
              </a:rPr>
              <a:t>C</a:t>
            </a:r>
            <a:r>
              <a:rPr lang="en-US" baseline="-25000" dirty="0" err="1">
                <a:latin typeface="Cambria" pitchFamily="18" charset="0"/>
              </a:rPr>
              <a:t>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l-GR" dirty="0">
                <a:latin typeface="Cambria" pitchFamily="18" charset="0"/>
              </a:rPr>
              <a:t>φάρμακα, και έστω </a:t>
            </a:r>
            <a:r>
              <a:rPr lang="el-GR" dirty="0" smtClean="0">
                <a:latin typeface="Cambria" pitchFamily="18" charset="0"/>
              </a:rPr>
              <a:t>[</a:t>
            </a:r>
            <a:r>
              <a:rPr lang="el-GR" i="1" dirty="0" smtClean="0">
                <a:latin typeface="Cambria" pitchFamily="18" charset="0"/>
              </a:rPr>
              <a:t>θ</a:t>
            </a:r>
            <a:r>
              <a:rPr lang="en-US" baseline="-25000" dirty="0" err="1" smtClean="0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l-GR" i="1" dirty="0" smtClean="0">
                <a:latin typeface="Cambria" pitchFamily="18" charset="0"/>
              </a:rPr>
              <a:t>θ</a:t>
            </a:r>
            <a:r>
              <a:rPr lang="en-US" dirty="0" smtClean="0"/>
              <a:t>’</a:t>
            </a:r>
            <a:r>
              <a:rPr lang="en-US" baseline="-25000" dirty="0" err="1" smtClean="0">
                <a:latin typeface="Cambria" pitchFamily="18" charset="0"/>
              </a:rPr>
              <a:t>i</a:t>
            </a:r>
            <a:r>
              <a:rPr lang="en-US" dirty="0" smtClean="0">
                <a:latin typeface="Cambria" pitchFamily="18" charset="0"/>
              </a:rPr>
              <a:t>] </a:t>
            </a:r>
            <a:r>
              <a:rPr lang="el-GR" dirty="0">
                <a:latin typeface="Cambria" pitchFamily="18" charset="0"/>
              </a:rPr>
              <a:t>είναι η θερμοκρασία συντήρησης του φαρμάκου </a:t>
            </a:r>
            <a:r>
              <a:rPr lang="en-US" dirty="0" err="1">
                <a:latin typeface="Cambria" pitchFamily="18" charset="0"/>
              </a:rPr>
              <a:t>C</a:t>
            </a:r>
            <a:r>
              <a:rPr lang="en-US" sz="2800" baseline="-25000" dirty="0" err="1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, 1 ≤ </a:t>
            </a:r>
            <a:r>
              <a:rPr lang="en-US" i="1" dirty="0" err="1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 ≤ </a:t>
            </a:r>
            <a:r>
              <a:rPr lang="en-US" i="1" dirty="0">
                <a:latin typeface="Cambria" pitchFamily="18" charset="0"/>
              </a:rPr>
              <a:t>n</a:t>
            </a:r>
            <a:r>
              <a:rPr lang="en-US" dirty="0">
                <a:latin typeface="Cambria" pitchFamily="18" charset="0"/>
              </a:rPr>
              <a:t>;</a:t>
            </a:r>
          </a:p>
          <a:p>
            <a:pPr algn="l">
              <a:defRPr/>
            </a:pPr>
            <a:endParaRPr lang="en-US" sz="1100" dirty="0">
              <a:latin typeface="Cambria" pitchFamily="18" charset="0"/>
            </a:endParaRPr>
          </a:p>
          <a:p>
            <a:pPr algn="l">
              <a:defRPr/>
            </a:pPr>
            <a:r>
              <a:rPr lang="el-GR" dirty="0">
                <a:solidFill>
                  <a:srgbClr val="C00000"/>
                </a:solidFill>
                <a:latin typeface="Cambria" pitchFamily="18" charset="0"/>
              </a:rPr>
              <a:t>Θέλουμε η θερμοκρασία </a:t>
            </a:r>
            <a:r>
              <a:rPr lang="el-GR" b="1" i="1" dirty="0">
                <a:solidFill>
                  <a:srgbClr val="C00000"/>
                </a:solidFill>
                <a:latin typeface="Cambria" pitchFamily="18" charset="0"/>
              </a:rPr>
              <a:t>Τ</a:t>
            </a:r>
            <a:r>
              <a:rPr lang="el-GR" dirty="0">
                <a:solidFill>
                  <a:srgbClr val="C00000"/>
                </a:solidFill>
                <a:latin typeface="Cambria" pitchFamily="18" charset="0"/>
              </a:rPr>
              <a:t> του ψυγείου για την συντήρηση 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max </a:t>
            </a:r>
            <a:r>
              <a:rPr lang="el-GR" dirty="0">
                <a:solidFill>
                  <a:srgbClr val="C00000"/>
                </a:solidFill>
                <a:latin typeface="Cambria" pitchFamily="18" charset="0"/>
              </a:rPr>
              <a:t>πλήθος φαρμάκων</a:t>
            </a:r>
          </a:p>
          <a:p>
            <a:pPr algn="l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8074" y="4014788"/>
            <a:ext cx="784342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l-GR" dirty="0">
                <a:latin typeface="Cambria" pitchFamily="18" charset="0"/>
              </a:rPr>
              <a:t>Έστω ότι στο πλανήτη Γη έχουν εμφανιστεί έως σήμερα Π</a:t>
            </a:r>
            <a:r>
              <a:rPr lang="en-US" sz="1800" baseline="-25000" dirty="0">
                <a:latin typeface="Cambria" pitchFamily="18" charset="0"/>
              </a:rPr>
              <a:t>1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l-GR" dirty="0">
                <a:latin typeface="Cambria" pitchFamily="18" charset="0"/>
              </a:rPr>
              <a:t>Π</a:t>
            </a:r>
            <a:r>
              <a:rPr lang="en-US" sz="1800" baseline="-25000" dirty="0">
                <a:latin typeface="Cambria" pitchFamily="18" charset="0"/>
              </a:rPr>
              <a:t>2</a:t>
            </a:r>
            <a:r>
              <a:rPr lang="en-US" dirty="0">
                <a:latin typeface="Cambria" pitchFamily="18" charset="0"/>
              </a:rPr>
              <a:t>, …, </a:t>
            </a:r>
            <a:r>
              <a:rPr lang="el-GR" dirty="0">
                <a:latin typeface="Cambria" pitchFamily="18" charset="0"/>
              </a:rPr>
              <a:t>Π</a:t>
            </a:r>
            <a:r>
              <a:rPr lang="en-US" sz="1800" baseline="-25000" dirty="0">
                <a:latin typeface="Cambria" pitchFamily="18" charset="0"/>
              </a:rPr>
              <a:t>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l-GR" dirty="0">
                <a:latin typeface="Cambria" pitchFamily="18" charset="0"/>
              </a:rPr>
              <a:t>πολιτισμοί, και έστω </a:t>
            </a:r>
            <a:r>
              <a:rPr lang="el-GR" dirty="0" smtClean="0">
                <a:latin typeface="Cambria" pitchFamily="18" charset="0"/>
              </a:rPr>
              <a:t>[</a:t>
            </a:r>
            <a:r>
              <a:rPr lang="en-US" i="1" dirty="0" err="1" smtClean="0">
                <a:latin typeface="Cambria" pitchFamily="18" charset="0"/>
              </a:rPr>
              <a:t>t</a:t>
            </a:r>
            <a:r>
              <a:rPr lang="en-US" baseline="-25000" dirty="0" err="1" smtClean="0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i="1" dirty="0" err="1" smtClean="0">
                <a:latin typeface="Cambria" pitchFamily="18" charset="0"/>
              </a:rPr>
              <a:t>t</a:t>
            </a:r>
            <a:r>
              <a:rPr lang="en-US" dirty="0" err="1" smtClean="0"/>
              <a:t>’</a:t>
            </a:r>
            <a:r>
              <a:rPr lang="en-US" baseline="-25000" dirty="0" err="1" smtClean="0">
                <a:latin typeface="Cambria" pitchFamily="18" charset="0"/>
              </a:rPr>
              <a:t>i</a:t>
            </a:r>
            <a:r>
              <a:rPr lang="en-US" dirty="0" smtClean="0">
                <a:latin typeface="Cambria" pitchFamily="18" charset="0"/>
              </a:rPr>
              <a:t>] </a:t>
            </a:r>
            <a:r>
              <a:rPr lang="el-GR" dirty="0">
                <a:latin typeface="Cambria" pitchFamily="18" charset="0"/>
              </a:rPr>
              <a:t>είναι η χρονική περίοδος εμφάνισης του πολιτισμού Π</a:t>
            </a:r>
            <a:r>
              <a:rPr lang="en-US" baseline="-25000" dirty="0" err="1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, 1 ≤ </a:t>
            </a:r>
            <a:r>
              <a:rPr lang="en-US" i="1" dirty="0" err="1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 ≤ </a:t>
            </a:r>
            <a:r>
              <a:rPr lang="en-US" i="1" dirty="0">
                <a:latin typeface="Cambria" pitchFamily="18" charset="0"/>
              </a:rPr>
              <a:t>n</a:t>
            </a:r>
            <a:r>
              <a:rPr lang="en-US" dirty="0">
                <a:latin typeface="Cambria" pitchFamily="18" charset="0"/>
              </a:rPr>
              <a:t>;</a:t>
            </a:r>
          </a:p>
          <a:p>
            <a:pPr algn="l">
              <a:defRPr/>
            </a:pPr>
            <a:endParaRPr lang="en-US" sz="1200" dirty="0">
              <a:latin typeface="Cambria" pitchFamily="18" charset="0"/>
            </a:endParaRPr>
          </a:p>
          <a:p>
            <a:pPr algn="l">
              <a:defRPr/>
            </a:pPr>
            <a:r>
              <a:rPr lang="el-GR" dirty="0">
                <a:solidFill>
                  <a:srgbClr val="C00000"/>
                </a:solidFill>
                <a:latin typeface="Cambria" pitchFamily="18" charset="0"/>
              </a:rPr>
              <a:t>Θέλουμε το έτος </a:t>
            </a:r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E</a:t>
            </a:r>
            <a:r>
              <a:rPr lang="el-GR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Cambria" pitchFamily="18" charset="0"/>
              </a:rPr>
              <a:t>στο οποίο εμφανίστηκε 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max </a:t>
            </a:r>
            <a:r>
              <a:rPr lang="el-GR" dirty="0">
                <a:solidFill>
                  <a:srgbClr val="C00000"/>
                </a:solidFill>
                <a:latin typeface="Cambria" pitchFamily="18" charset="0"/>
              </a:rPr>
              <a:t>πλήθος πολιτισμών πάνω στη Γη</a:t>
            </a:r>
          </a:p>
          <a:p>
            <a:pPr algn="l">
              <a:defRPr/>
            </a:pPr>
            <a:endParaRPr lang="en-US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Rectangle 12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TextBox 8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 smtClean="0">
                <a:solidFill>
                  <a:srgbClr val="C00000"/>
                </a:solidFill>
              </a:rPr>
              <a:t>Ε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 txBox="1">
            <a:spLocks noChangeArrowheads="1"/>
          </p:cNvSpPr>
          <p:nvPr/>
        </p:nvSpPr>
        <p:spPr>
          <a:xfrm>
            <a:off x="1463675" y="514350"/>
            <a:ext cx="7604125" cy="7048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Γραφήματα Τομής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458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6EEBBD3F-0B30-4740-A1FA-F6C19F0026F3}" type="slidenum">
              <a:rPr lang="el-GR" altLang="el-GR" sz="1200" smtClean="0">
                <a:latin typeface="Cambria" pitchFamily="18" charset="0"/>
              </a:rPr>
              <a:pPr/>
              <a:t>28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9" name="48 - TextBox"/>
          <p:cNvSpPr txBox="1"/>
          <p:nvPr/>
        </p:nvSpPr>
        <p:spPr>
          <a:xfrm>
            <a:off x="1041150" y="1799647"/>
            <a:ext cx="81028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dirty="0" smtClean="0">
                <a:latin typeface="+mn-lt"/>
              </a:rPr>
              <a:t>Έστω 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μια οικογένεια </a:t>
            </a:r>
            <a:r>
              <a:rPr lang="en-US" sz="2000" dirty="0" smtClean="0">
                <a:latin typeface="+mn-lt"/>
              </a:rPr>
              <a:t>F </a:t>
            </a:r>
            <a:r>
              <a:rPr lang="el-GR" sz="2000" dirty="0" smtClean="0">
                <a:latin typeface="+mn-lt"/>
              </a:rPr>
              <a:t>μη-κενών συνόλων </a:t>
            </a:r>
            <a:r>
              <a:rPr lang="en-US" sz="2000" dirty="0" smtClean="0">
                <a:latin typeface="+mn-lt"/>
              </a:rPr>
              <a:t>S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, S</a:t>
            </a:r>
            <a:r>
              <a:rPr lang="en-US" sz="2000" baseline="-25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, …, </a:t>
            </a:r>
            <a:r>
              <a:rPr lang="en-US" sz="2000" dirty="0" err="1" smtClean="0">
                <a:latin typeface="+mn-lt"/>
              </a:rPr>
              <a:t>S</a:t>
            </a:r>
            <a:r>
              <a:rPr lang="en-US" sz="2000" baseline="-25000" dirty="0" err="1" smtClean="0">
                <a:latin typeface="+mn-lt"/>
              </a:rPr>
              <a:t>n</a:t>
            </a:r>
            <a:endParaRPr lang="el-GR" sz="2000" dirty="0" smtClean="0">
              <a:latin typeface="+mn-lt"/>
            </a:endParaRPr>
          </a:p>
          <a:p>
            <a:pPr algn="l"/>
            <a:endParaRPr lang="el-GR" sz="2000" dirty="0" smtClean="0">
              <a:latin typeface="+mn-lt"/>
            </a:endParaRPr>
          </a:p>
          <a:p>
            <a:pPr algn="l"/>
            <a:r>
              <a:rPr lang="el-GR" sz="2000" dirty="0" smtClean="0">
                <a:latin typeface="+mn-lt"/>
              </a:rPr>
              <a:t>Το γράφημα τομής</a:t>
            </a:r>
            <a:r>
              <a:rPr lang="en-US" sz="2000" dirty="0" smtClean="0">
                <a:latin typeface="+mn-lt"/>
              </a:rPr>
              <a:t> V</a:t>
            </a:r>
            <a:r>
              <a:rPr lang="en-US" sz="2000" dirty="0" smtClean="0"/>
              <a:t> </a:t>
            </a:r>
            <a:r>
              <a:rPr lang="el-GR" sz="2000" dirty="0" smtClean="0">
                <a:latin typeface="+mn-lt"/>
              </a:rPr>
              <a:t>της οικογένειας  </a:t>
            </a:r>
            <a:r>
              <a:rPr lang="en-US" sz="2000" dirty="0" smtClean="0">
                <a:latin typeface="+mn-lt"/>
              </a:rPr>
              <a:t>F </a:t>
            </a:r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intersection graph</a:t>
            </a:r>
            <a:r>
              <a:rPr lang="el-GR" sz="2000" dirty="0" smtClean="0">
                <a:latin typeface="+mn-lt"/>
              </a:rPr>
              <a:t>) είναι ένα γράφημα τάξης </a:t>
            </a:r>
            <a:r>
              <a:rPr lang="en-US" sz="2000" dirty="0" smtClean="0">
                <a:latin typeface="+mn-lt"/>
              </a:rPr>
              <a:t> n </a:t>
            </a:r>
            <a:r>
              <a:rPr lang="el-GR" sz="2000" dirty="0" smtClean="0">
                <a:latin typeface="+mn-lt"/>
              </a:rPr>
              <a:t>με σύνολο κόμβων </a:t>
            </a:r>
            <a:r>
              <a:rPr lang="en-US" sz="2000" dirty="0" smtClean="0">
                <a:latin typeface="+mn-lt"/>
              </a:rPr>
              <a:t>V(G) = {v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, v</a:t>
            </a:r>
            <a:r>
              <a:rPr lang="en-US" sz="2000" baseline="-25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, …, </a:t>
            </a:r>
            <a:r>
              <a:rPr lang="en-US" sz="2000" dirty="0" err="1" smtClean="0">
                <a:latin typeface="+mn-lt"/>
              </a:rPr>
              <a:t>v</a:t>
            </a:r>
            <a:r>
              <a:rPr lang="en-US" sz="2000" baseline="-25000" dirty="0" err="1" smtClean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}</a:t>
            </a:r>
            <a:r>
              <a:rPr lang="el-GR" sz="2000" dirty="0" smtClean="0">
                <a:latin typeface="+mn-lt"/>
              </a:rPr>
              <a:t>,  </a:t>
            </a:r>
          </a:p>
          <a:p>
            <a:pPr algn="l"/>
            <a:r>
              <a:rPr lang="el-GR" sz="2000" dirty="0" smtClean="0">
                <a:latin typeface="+mn-lt"/>
              </a:rPr>
              <a:t>και σύνολο ακμών </a:t>
            </a:r>
            <a:r>
              <a:rPr lang="en-US" sz="2000" dirty="0" smtClean="0">
                <a:latin typeface="+mn-lt"/>
              </a:rPr>
              <a:t>E(G)</a:t>
            </a:r>
            <a:r>
              <a:rPr lang="el-GR" sz="2000" dirty="0" smtClean="0">
                <a:latin typeface="+mn-lt"/>
              </a:rPr>
              <a:t>, το οποίο δημιουργείται</a:t>
            </a:r>
            <a:r>
              <a:rPr lang="en-US" sz="2000" dirty="0" smtClean="0">
                <a:latin typeface="+mn-lt"/>
              </a:rPr>
              <a:t>:</a:t>
            </a: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r>
              <a:rPr lang="el-GR" sz="2000" dirty="0" smtClean="0">
                <a:latin typeface="+mn-lt"/>
              </a:rPr>
              <a:t>αντιστοιχώντας κάθε κόμβο του </a:t>
            </a:r>
            <a:r>
              <a:rPr lang="en-US" sz="2000" dirty="0" smtClean="0">
                <a:latin typeface="+mn-lt"/>
              </a:rPr>
              <a:t>G</a:t>
            </a:r>
            <a:r>
              <a:rPr lang="en-US" sz="2000" dirty="0" smtClean="0"/>
              <a:t> </a:t>
            </a:r>
            <a:r>
              <a:rPr lang="el-GR" sz="2000" dirty="0" smtClean="0">
                <a:latin typeface="+mn-lt"/>
              </a:rPr>
              <a:t>σε ένα σύνολο 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της οικογένειας </a:t>
            </a:r>
            <a:r>
              <a:rPr lang="en-US" sz="2000" dirty="0" smtClean="0">
                <a:latin typeface="+mn-lt"/>
              </a:rPr>
              <a:t> </a:t>
            </a:r>
            <a:endParaRPr lang="el-GR" sz="2000" dirty="0" smtClean="0">
              <a:latin typeface="+mn-lt"/>
            </a:endParaRPr>
          </a:p>
          <a:p>
            <a:pPr algn="l"/>
            <a:r>
              <a:rPr lang="el-GR" sz="2000" dirty="0" smtClean="0">
                <a:latin typeface="+mn-lt"/>
              </a:rPr>
              <a:t>και ενώνοντας δύο κόμβους 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και 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με ακμή εάν και μόνο εάν η τομή των </a:t>
            </a:r>
          </a:p>
          <a:p>
            <a:pPr algn="l"/>
            <a:r>
              <a:rPr lang="el-GR" sz="2000" dirty="0" smtClean="0">
                <a:latin typeface="+mn-lt"/>
              </a:rPr>
              <a:t>αντίστοιχων συνόλων 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και 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είναι μη-κενή, δηλαδή,</a:t>
            </a:r>
          </a:p>
          <a:p>
            <a:pPr algn="l"/>
            <a:endParaRPr lang="el-GR" sz="2000" dirty="0" smtClean="0">
              <a:latin typeface="+mn-lt"/>
            </a:endParaRPr>
          </a:p>
          <a:p>
            <a:pPr algn="l"/>
            <a:r>
              <a:rPr lang="el-GR" sz="2000" b="1" dirty="0" smtClean="0">
                <a:latin typeface="+mn-lt"/>
              </a:rPr>
              <a:t>                        (</a:t>
            </a:r>
            <a:r>
              <a:rPr lang="en-US" sz="2000" b="1" dirty="0" smtClean="0">
                <a:latin typeface="+mn-lt"/>
              </a:rPr>
              <a:t>v</a:t>
            </a:r>
            <a:r>
              <a:rPr lang="en-US" sz="2000" b="1" baseline="-25000" dirty="0" smtClean="0">
                <a:latin typeface="+mn-lt"/>
              </a:rPr>
              <a:t>i</a:t>
            </a:r>
            <a:r>
              <a:rPr lang="en-US" sz="2000" b="1" dirty="0" smtClean="0">
                <a:latin typeface="+mn-lt"/>
              </a:rPr>
              <a:t>, </a:t>
            </a:r>
            <a:r>
              <a:rPr lang="en-US" sz="2000" b="1" dirty="0" err="1" smtClean="0">
                <a:latin typeface="+mn-lt"/>
              </a:rPr>
              <a:t>v</a:t>
            </a:r>
            <a:r>
              <a:rPr lang="en-US" sz="2000" b="1" baseline="-25000" dirty="0" err="1" smtClean="0">
                <a:latin typeface="+mn-lt"/>
              </a:rPr>
              <a:t>j</a:t>
            </a:r>
            <a:r>
              <a:rPr lang="el-GR" sz="2000" b="1" dirty="0" smtClean="0">
                <a:latin typeface="+mn-lt"/>
              </a:rPr>
              <a:t>) </a:t>
            </a:r>
            <a:r>
              <a:rPr lang="en-US" sz="2000" b="1" dirty="0" smtClean="0">
                <a:latin typeface="+mn-lt"/>
                <a:sym typeface="Symbol"/>
              </a:rPr>
              <a:t></a:t>
            </a:r>
            <a:r>
              <a:rPr lang="en-US" sz="2000" b="1" dirty="0" smtClean="0">
                <a:latin typeface="+mn-lt"/>
              </a:rPr>
              <a:t> </a:t>
            </a:r>
            <a:r>
              <a:rPr lang="el-GR" sz="2000" b="1" dirty="0" smtClean="0">
                <a:latin typeface="+mn-lt"/>
              </a:rPr>
              <a:t>Ε(</a:t>
            </a:r>
            <a:r>
              <a:rPr lang="en-US" sz="2000" b="1" dirty="0" smtClean="0">
                <a:latin typeface="+mn-lt"/>
              </a:rPr>
              <a:t>G)</a:t>
            </a:r>
            <a:r>
              <a:rPr lang="el-GR" sz="2000" b="1" dirty="0" smtClean="0">
                <a:latin typeface="+mn-lt"/>
              </a:rPr>
              <a:t>   </a:t>
            </a:r>
            <a:r>
              <a:rPr lang="en-US" sz="2000" b="1" dirty="0" smtClean="0">
                <a:latin typeface="+mn-lt"/>
                <a:sym typeface="Symbol"/>
              </a:rPr>
              <a:t></a:t>
            </a:r>
            <a:r>
              <a:rPr lang="en-US" sz="2000" b="1" dirty="0" smtClean="0">
                <a:latin typeface="+mn-lt"/>
              </a:rPr>
              <a:t> </a:t>
            </a:r>
            <a:r>
              <a:rPr lang="el-GR" sz="2000" b="1" dirty="0" smtClean="0">
                <a:latin typeface="+mn-lt"/>
              </a:rPr>
              <a:t>  </a:t>
            </a:r>
            <a:r>
              <a:rPr lang="en-US" sz="2000" b="1" dirty="0" smtClean="0">
                <a:latin typeface="+mn-lt"/>
              </a:rPr>
              <a:t>S</a:t>
            </a:r>
            <a:r>
              <a:rPr lang="en-US" sz="2000" b="1" baseline="-25000" dirty="0" smtClean="0">
                <a:latin typeface="+mn-lt"/>
              </a:rPr>
              <a:t>i</a:t>
            </a:r>
            <a:r>
              <a:rPr lang="en-US" sz="2000" b="1" dirty="0" smtClean="0">
                <a:latin typeface="+mn-lt"/>
              </a:rPr>
              <a:t>  </a:t>
            </a:r>
            <a:r>
              <a:rPr lang="el-GR" sz="2000" b="1" dirty="0" smtClean="0">
                <a:latin typeface="+mn-lt"/>
              </a:rPr>
              <a:t>∩ </a:t>
            </a:r>
            <a:r>
              <a:rPr lang="en-US" sz="2000" b="1" dirty="0" err="1" smtClean="0">
                <a:latin typeface="+mn-lt"/>
              </a:rPr>
              <a:t>S</a:t>
            </a:r>
            <a:r>
              <a:rPr lang="en-US" sz="2000" b="1" baseline="-25000" dirty="0" err="1" smtClean="0">
                <a:latin typeface="+mn-lt"/>
              </a:rPr>
              <a:t>j</a:t>
            </a:r>
            <a:r>
              <a:rPr lang="en-US" sz="2000" b="1" baseline="-25000" dirty="0" smtClean="0">
                <a:latin typeface="+mn-lt"/>
              </a:rPr>
              <a:t> </a:t>
            </a:r>
            <a:r>
              <a:rPr lang="el-GR" sz="2000" b="1" baseline="-25000" dirty="0" smtClean="0">
                <a:latin typeface="+mn-lt"/>
              </a:rPr>
              <a:t> </a:t>
            </a:r>
            <a:r>
              <a:rPr lang="el-GR" sz="2000" b="1" dirty="0" smtClean="0">
                <a:latin typeface="+mn-lt"/>
              </a:rPr>
              <a:t>≠  </a:t>
            </a:r>
            <a:r>
              <a:rPr lang="en-US" sz="2000" b="1" dirty="0" smtClean="0">
                <a:latin typeface="+mn-lt"/>
                <a:sym typeface="Symbol"/>
              </a:rPr>
              <a:t></a:t>
            </a:r>
            <a:endParaRPr lang="el-GR" sz="2000" b="1" dirty="0" smtClean="0">
              <a:latin typeface="+mn-lt"/>
            </a:endParaRPr>
          </a:p>
          <a:p>
            <a:endParaRPr lang="el-GR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438" y="1928388"/>
            <a:ext cx="51837" cy="42311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 txBox="1">
            <a:spLocks noChangeArrowheads="1"/>
          </p:cNvSpPr>
          <p:nvPr/>
        </p:nvSpPr>
        <p:spPr>
          <a:xfrm>
            <a:off x="1463675" y="514350"/>
            <a:ext cx="7604125" cy="7048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Γραφήματα Τομής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458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6EEBBD3F-0B30-4740-A1FA-F6C19F0026F3}" type="slidenum">
              <a:rPr lang="el-GR" altLang="el-GR" sz="1200" smtClean="0">
                <a:latin typeface="Cambria" pitchFamily="18" charset="0"/>
              </a:rPr>
              <a:pPr/>
              <a:t>29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941558" y="3023838"/>
          <a:ext cx="7797448" cy="2444438"/>
        </p:xfrm>
        <a:graphic>
          <a:graphicData uri="http://schemas.openxmlformats.org/presentationml/2006/ole">
            <p:oleObj spid="_x0000_s4098" name="Εικόνα Bitmap" r:id="rId5" imgW="6819048" imgH="2133898" progId="PBrush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4617335" y="1810712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Γραφήματα διαστημάτων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438" y="1928388"/>
            <a:ext cx="51837" cy="42311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383632" y="356528"/>
            <a:ext cx="7760368" cy="906788"/>
          </a:xfrm>
        </p:spPr>
        <p:txBody>
          <a:bodyPr anchor="ctr"/>
          <a:lstStyle/>
          <a:p>
            <a:pPr eaLnBrk="1" hangingPunct="1"/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Διαλέξεις - Εξετάσεις</a:t>
            </a:r>
            <a:endParaRPr lang="en-US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9625" y="1412875"/>
            <a:ext cx="7958138" cy="523829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dirty="0">
                <a:solidFill>
                  <a:srgbClr val="C00000"/>
                </a:solidFill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sz="2000" b="1" dirty="0" smtClean="0">
                <a:solidFill>
                  <a:srgbClr val="C00000"/>
                </a:solidFill>
              </a:rPr>
              <a:t>	Διαλέξεις</a:t>
            </a:r>
            <a:endParaRPr lang="el-GR" sz="2000" b="1" dirty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	</a:t>
            </a:r>
            <a:r>
              <a:rPr lang="el-GR" sz="2000" dirty="0">
                <a:solidFill>
                  <a:schemeClr val="accent5">
                    <a:lumMod val="10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accent5">
                    <a:lumMod val="10000"/>
                  </a:schemeClr>
                </a:solidFill>
              </a:rPr>
              <a:t>Αίθουσα Γ2 (3</a:t>
            </a:r>
            <a:r>
              <a:rPr lang="el-GR" sz="2000" baseline="30000" dirty="0" smtClean="0">
                <a:solidFill>
                  <a:schemeClr val="accent5">
                    <a:lumMod val="10000"/>
                  </a:schemeClr>
                </a:solidFill>
              </a:rPr>
              <a:t>ος</a:t>
            </a:r>
            <a:r>
              <a:rPr lang="el-GR" sz="2000" dirty="0" smtClean="0">
                <a:solidFill>
                  <a:schemeClr val="accent5">
                    <a:lumMod val="10000"/>
                  </a:schemeClr>
                </a:solidFill>
              </a:rPr>
              <a:t> όροφος)</a:t>
            </a:r>
            <a:endParaRPr lang="el-GR" sz="2000" dirty="0">
              <a:solidFill>
                <a:schemeClr val="accent5">
                  <a:lumMod val="10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chemeClr val="accent5">
                    <a:lumMod val="10000"/>
                  </a:schemeClr>
                </a:solidFill>
              </a:rPr>
              <a:t>		</a:t>
            </a:r>
            <a:r>
              <a:rPr lang="el-GR" sz="2000" dirty="0" smtClean="0">
                <a:solidFill>
                  <a:schemeClr val="accent5">
                    <a:lumMod val="10000"/>
                  </a:schemeClr>
                </a:solidFill>
              </a:rPr>
              <a:t>3 </a:t>
            </a:r>
            <a:r>
              <a:rPr lang="el-GR" sz="2000" dirty="0">
                <a:solidFill>
                  <a:schemeClr val="accent5">
                    <a:lumMod val="10000"/>
                  </a:schemeClr>
                </a:solidFill>
              </a:rPr>
              <a:t>ώρες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chemeClr val="accent5">
                    <a:lumMod val="10000"/>
                  </a:schemeClr>
                </a:solidFill>
              </a:rPr>
              <a:t>		</a:t>
            </a:r>
            <a:r>
              <a:rPr lang="el-GR" sz="2000" dirty="0" smtClean="0">
                <a:solidFill>
                  <a:schemeClr val="accent5">
                    <a:lumMod val="10000"/>
                  </a:schemeClr>
                </a:solidFill>
              </a:rPr>
              <a:t>Τετάρτη 5-8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accent5">
                    <a:lumMod val="10000"/>
                  </a:schemeClr>
                </a:solidFill>
              </a:rPr>
              <a:t>		Τελικό διαγώνισμα</a:t>
            </a:r>
            <a:r>
              <a:rPr lang="el-GR" sz="2000" dirty="0" smtClean="0">
                <a:solidFill>
                  <a:srgbClr val="002060"/>
                </a:solidFill>
              </a:rPr>
              <a:t>	</a:t>
            </a:r>
            <a:r>
              <a:rPr lang="el-GR" sz="16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__________________________________________ </a:t>
            </a:r>
            <a:r>
              <a:rPr lang="el-GR" sz="2800" dirty="0" smtClean="0">
                <a:solidFill>
                  <a:srgbClr val="C00000"/>
                </a:solidFill>
              </a:rPr>
              <a:t>60 </a:t>
            </a:r>
            <a:r>
              <a:rPr lang="el-GR" sz="2800" dirty="0">
                <a:solidFill>
                  <a:srgbClr val="C00000"/>
                </a:solidFill>
              </a:rPr>
              <a:t>%</a:t>
            </a:r>
            <a:r>
              <a:rPr lang="el-GR" sz="2000" dirty="0">
                <a:solidFill>
                  <a:srgbClr val="C00000"/>
                </a:solidFill>
              </a:rPr>
              <a:t>	</a:t>
            </a:r>
            <a:r>
              <a:rPr lang="el-GR" sz="2000" dirty="0">
                <a:solidFill>
                  <a:srgbClr val="002060"/>
                </a:solidFill>
              </a:rPr>
              <a:t>				</a:t>
            </a:r>
            <a:r>
              <a:rPr lang="en-US" sz="2000" dirty="0">
                <a:solidFill>
                  <a:srgbClr val="C00000"/>
                </a:solidFill>
              </a:rPr>
              <a:t>	</a:t>
            </a:r>
            <a:endParaRPr lang="el-GR" sz="2000" dirty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Project</a:t>
            </a:r>
            <a:endParaRPr lang="el-GR" sz="2000" b="1" dirty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l-GR" sz="2000" dirty="0">
                <a:solidFill>
                  <a:srgbClr val="C00000"/>
                </a:solidFill>
              </a:rPr>
              <a:t>	</a:t>
            </a:r>
            <a:r>
              <a:rPr lang="el-GR" sz="2000" dirty="0">
                <a:solidFill>
                  <a:schemeClr val="accent5">
                    <a:lumMod val="10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accent5">
                    <a:lumMod val="10000"/>
                  </a:schemeClr>
                </a:solidFill>
              </a:rPr>
              <a:t>Ομάδες 2 φοιτητών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l-GR" sz="2000" dirty="0" smtClean="0">
                <a:solidFill>
                  <a:schemeClr val="accent5">
                    <a:lumMod val="10000"/>
                  </a:schemeClr>
                </a:solidFill>
              </a:rPr>
              <a:t>		Δημόσια Παρουσίαση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l-GR" sz="20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l-GR" sz="2000" dirty="0">
              <a:solidFill>
                <a:schemeClr val="accent5">
                  <a:lumMod val="1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01688" y="1828800"/>
            <a:ext cx="169862" cy="1960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98513" y="4437063"/>
            <a:ext cx="173037" cy="1795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58689" y="5475517"/>
            <a:ext cx="733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002060"/>
                </a:solidFill>
              </a:rPr>
              <a:t>__________________________________________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40 %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8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3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438" y="1928388"/>
            <a:ext cx="51837" cy="42311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37" name="Rectangle 4"/>
          <p:cNvSpPr txBox="1">
            <a:spLocks noChangeArrowheads="1"/>
          </p:cNvSpPr>
          <p:nvPr/>
        </p:nvSpPr>
        <p:spPr>
          <a:xfrm>
            <a:off x="1463675" y="514350"/>
            <a:ext cx="7604125" cy="7048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Γραφήματα Τομής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458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6EEBBD3F-0B30-4740-A1FA-F6C19F0026F3}" type="slidenum">
              <a:rPr lang="el-GR" altLang="el-GR" sz="1200" smtClean="0">
                <a:latin typeface="Cambria" pitchFamily="18" charset="0"/>
              </a:rPr>
              <a:pPr/>
              <a:t>30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855965" y="2987623"/>
          <a:ext cx="2480649" cy="2580445"/>
        </p:xfrm>
        <a:graphic>
          <a:graphicData uri="http://schemas.openxmlformats.org/presentationml/2006/ole">
            <p:oleObj spid="_x0000_s5122" name="Εικόνα Bitmap" r:id="rId6" imgW="2010056" imgH="2095793" progId="PBrush">
              <p:embed/>
            </p:oleObj>
          </a:graphicData>
        </a:graphic>
      </p:graphicFrame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5404918" y="2878978"/>
          <a:ext cx="2260919" cy="2788467"/>
        </p:xfrm>
        <a:graphic>
          <a:graphicData uri="http://schemas.openxmlformats.org/presentationml/2006/ole">
            <p:oleObj spid="_x0000_s5123" name="Εικόνα Bitmap" r:id="rId7" imgW="3010320" imgH="3677163" progId="PBrush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4107158" y="1810703"/>
            <a:ext cx="455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Γραφήματα κυκλικών-τόξων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 txBox="1">
            <a:spLocks noChangeArrowheads="1"/>
          </p:cNvSpPr>
          <p:nvPr/>
        </p:nvSpPr>
        <p:spPr>
          <a:xfrm>
            <a:off x="1463675" y="514350"/>
            <a:ext cx="7604125" cy="7048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Γραφήματα Τομής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458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6EEBBD3F-0B30-4740-A1FA-F6C19F0026F3}" type="slidenum">
              <a:rPr lang="el-GR" altLang="el-GR" sz="1200" smtClean="0">
                <a:latin typeface="Cambria" pitchFamily="18" charset="0"/>
              </a:rPr>
              <a:pPr/>
              <a:t>31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" name="7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6774" y="2922100"/>
            <a:ext cx="2251484" cy="273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102" y="2961142"/>
            <a:ext cx="3157161" cy="27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5064612" y="1812985"/>
            <a:ext cx="359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Τριγωνικά γραφήματα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438" y="1928388"/>
            <a:ext cx="51837" cy="42311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 txBox="1">
            <a:spLocks noChangeArrowheads="1"/>
          </p:cNvSpPr>
          <p:nvPr/>
        </p:nvSpPr>
        <p:spPr>
          <a:xfrm>
            <a:off x="1463675" y="514350"/>
            <a:ext cx="7604125" cy="7048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Γραφήματα Τομής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458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6EEBBD3F-0B30-4740-A1FA-F6C19F0026F3}" type="slidenum">
              <a:rPr lang="el-GR" altLang="el-GR" sz="1200" smtClean="0">
                <a:latin typeface="Cambria" pitchFamily="18" charset="0"/>
              </a:rPr>
              <a:pPr/>
              <a:t>32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412340" y="3413157"/>
          <a:ext cx="3680897" cy="1846906"/>
        </p:xfrm>
        <a:graphic>
          <a:graphicData uri="http://schemas.openxmlformats.org/presentationml/2006/ole">
            <p:oleObj spid="_x0000_s6146" name="Εικόνα Bitmap" r:id="rId5" imgW="3866667" imgH="1933333" progId="PBrush">
              <p:embed/>
            </p:oleObj>
          </a:graphicData>
        </a:graphic>
      </p:graphicFrame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5984343" y="3494637"/>
          <a:ext cx="2190402" cy="1484769"/>
        </p:xfrm>
        <a:graphic>
          <a:graphicData uri="http://schemas.openxmlformats.org/presentationml/2006/ole">
            <p:oleObj spid="_x0000_s6147" name="Εικόνα Bitmap" r:id="rId6" imgW="1771429" imgH="1190476" progId="PBrush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4850235" y="1810695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Μεταθετικά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γραφήματα</a:t>
            </a: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438" y="1928388"/>
            <a:ext cx="51837" cy="42311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500" y="2634558"/>
            <a:ext cx="1477526" cy="307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0676" y="1782763"/>
            <a:ext cx="7580116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l-GR" dirty="0">
                <a:latin typeface="Cambria" pitchFamily="18" charset="0"/>
              </a:rPr>
              <a:t>Έστω </a:t>
            </a:r>
            <a:r>
              <a:rPr lang="en-US" dirty="0" smtClean="0">
                <a:latin typeface="Cambria" pitchFamily="18" charset="0"/>
              </a:rPr>
              <a:t>C</a:t>
            </a:r>
            <a:r>
              <a:rPr lang="en-US" baseline="-25000" dirty="0" smtClean="0">
                <a:latin typeface="Cambria" pitchFamily="18" charset="0"/>
              </a:rPr>
              <a:t>1</a:t>
            </a:r>
            <a:r>
              <a:rPr lang="en-US" dirty="0">
                <a:latin typeface="Cambria" pitchFamily="18" charset="0"/>
              </a:rPr>
              <a:t>, C</a:t>
            </a:r>
            <a:r>
              <a:rPr lang="en-US" baseline="-25000" dirty="0">
                <a:latin typeface="Cambria" pitchFamily="18" charset="0"/>
              </a:rPr>
              <a:t>2</a:t>
            </a:r>
            <a:r>
              <a:rPr lang="en-US" dirty="0">
                <a:latin typeface="Cambria" pitchFamily="18" charset="0"/>
              </a:rPr>
              <a:t>, …, </a:t>
            </a:r>
            <a:r>
              <a:rPr lang="en-US" dirty="0" err="1">
                <a:latin typeface="Cambria" pitchFamily="18" charset="0"/>
              </a:rPr>
              <a:t>C</a:t>
            </a:r>
            <a:r>
              <a:rPr lang="en-US" baseline="-25000" dirty="0" err="1">
                <a:latin typeface="Cambria" pitchFamily="18" charset="0"/>
              </a:rPr>
              <a:t>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l-GR" dirty="0">
                <a:latin typeface="Cambria" pitchFamily="18" charset="0"/>
              </a:rPr>
              <a:t>φάρμακα, και έστω </a:t>
            </a:r>
            <a:r>
              <a:rPr lang="el-GR" dirty="0" smtClean="0">
                <a:latin typeface="Cambria" pitchFamily="18" charset="0"/>
              </a:rPr>
              <a:t>[</a:t>
            </a:r>
            <a:r>
              <a:rPr lang="el-GR" i="1" dirty="0" smtClean="0">
                <a:latin typeface="Cambria" pitchFamily="18" charset="0"/>
              </a:rPr>
              <a:t>θ</a:t>
            </a:r>
            <a:r>
              <a:rPr lang="en-US" baseline="-25000" dirty="0" err="1" smtClean="0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l-GR" i="1" dirty="0" smtClean="0">
                <a:latin typeface="Cambria" pitchFamily="18" charset="0"/>
              </a:rPr>
              <a:t>θ</a:t>
            </a:r>
            <a:r>
              <a:rPr lang="en-US" dirty="0" smtClean="0"/>
              <a:t>’</a:t>
            </a:r>
            <a:r>
              <a:rPr lang="en-US" baseline="-25000" dirty="0" err="1" smtClean="0">
                <a:latin typeface="Cambria" pitchFamily="18" charset="0"/>
              </a:rPr>
              <a:t>i</a:t>
            </a:r>
            <a:r>
              <a:rPr lang="en-US" dirty="0" smtClean="0">
                <a:latin typeface="Cambria" pitchFamily="18" charset="0"/>
              </a:rPr>
              <a:t>] </a:t>
            </a:r>
            <a:r>
              <a:rPr lang="el-GR" dirty="0">
                <a:latin typeface="Cambria" pitchFamily="18" charset="0"/>
              </a:rPr>
              <a:t>είναι η θερμοκρασία συντήρησης του φαρμάκου </a:t>
            </a:r>
            <a:r>
              <a:rPr lang="en-US" dirty="0" err="1">
                <a:latin typeface="Cambria" pitchFamily="18" charset="0"/>
              </a:rPr>
              <a:t>C</a:t>
            </a:r>
            <a:r>
              <a:rPr lang="en-US" sz="2800" baseline="-25000" dirty="0" err="1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, 1 ≤ </a:t>
            </a:r>
            <a:r>
              <a:rPr lang="en-US" i="1" dirty="0" err="1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 ≤ </a:t>
            </a:r>
            <a:r>
              <a:rPr lang="en-US" i="1" dirty="0">
                <a:latin typeface="Cambria" pitchFamily="18" charset="0"/>
              </a:rPr>
              <a:t>n</a:t>
            </a:r>
            <a:r>
              <a:rPr lang="en-US" dirty="0">
                <a:latin typeface="Cambria" pitchFamily="18" charset="0"/>
              </a:rPr>
              <a:t>;</a:t>
            </a:r>
          </a:p>
          <a:p>
            <a:pPr algn="l">
              <a:defRPr/>
            </a:pPr>
            <a:endParaRPr lang="en-US" sz="1100" dirty="0">
              <a:latin typeface="Cambria" pitchFamily="18" charset="0"/>
            </a:endParaRPr>
          </a:p>
          <a:p>
            <a:pPr algn="l">
              <a:defRPr/>
            </a:pPr>
            <a:r>
              <a:rPr lang="el-GR" dirty="0">
                <a:solidFill>
                  <a:srgbClr val="C00000"/>
                </a:solidFill>
                <a:latin typeface="Cambria" pitchFamily="18" charset="0"/>
              </a:rPr>
              <a:t>Θέλουμε η θερμοκρασία </a:t>
            </a:r>
            <a:r>
              <a:rPr lang="el-GR" b="1" i="1" dirty="0">
                <a:solidFill>
                  <a:srgbClr val="C00000"/>
                </a:solidFill>
                <a:latin typeface="Cambria" pitchFamily="18" charset="0"/>
              </a:rPr>
              <a:t>Τ</a:t>
            </a:r>
            <a:r>
              <a:rPr lang="el-GR" dirty="0">
                <a:solidFill>
                  <a:srgbClr val="C00000"/>
                </a:solidFill>
                <a:latin typeface="Cambria" pitchFamily="18" charset="0"/>
              </a:rPr>
              <a:t> του ψυγείου για την συντήρηση 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max </a:t>
            </a:r>
            <a:r>
              <a:rPr lang="el-GR" dirty="0">
                <a:solidFill>
                  <a:srgbClr val="C00000"/>
                </a:solidFill>
                <a:latin typeface="Cambria" pitchFamily="18" charset="0"/>
              </a:rPr>
              <a:t>πλήθος φαρμάκων</a:t>
            </a:r>
          </a:p>
          <a:p>
            <a:pPr algn="l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8074" y="4014788"/>
            <a:ext cx="784342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l-GR" dirty="0">
                <a:latin typeface="Cambria" pitchFamily="18" charset="0"/>
              </a:rPr>
              <a:t>Έστω ότι στο πλανήτη Γη έχουν εμφανιστεί έως σήμερα Π</a:t>
            </a:r>
            <a:r>
              <a:rPr lang="en-US" sz="1800" baseline="-25000" dirty="0">
                <a:latin typeface="Cambria" pitchFamily="18" charset="0"/>
              </a:rPr>
              <a:t>1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l-GR" dirty="0">
                <a:latin typeface="Cambria" pitchFamily="18" charset="0"/>
              </a:rPr>
              <a:t>Π</a:t>
            </a:r>
            <a:r>
              <a:rPr lang="en-US" sz="1800" baseline="-25000" dirty="0">
                <a:latin typeface="Cambria" pitchFamily="18" charset="0"/>
              </a:rPr>
              <a:t>2</a:t>
            </a:r>
            <a:r>
              <a:rPr lang="en-US" dirty="0">
                <a:latin typeface="Cambria" pitchFamily="18" charset="0"/>
              </a:rPr>
              <a:t>, …, </a:t>
            </a:r>
            <a:r>
              <a:rPr lang="el-GR" dirty="0">
                <a:latin typeface="Cambria" pitchFamily="18" charset="0"/>
              </a:rPr>
              <a:t>Π</a:t>
            </a:r>
            <a:r>
              <a:rPr lang="en-US" sz="1800" baseline="-25000" dirty="0">
                <a:latin typeface="Cambria" pitchFamily="18" charset="0"/>
              </a:rPr>
              <a:t>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l-GR" dirty="0">
                <a:latin typeface="Cambria" pitchFamily="18" charset="0"/>
              </a:rPr>
              <a:t>πολιτισμοί, και έστω </a:t>
            </a:r>
            <a:r>
              <a:rPr lang="el-GR" dirty="0" smtClean="0">
                <a:latin typeface="Cambria" pitchFamily="18" charset="0"/>
              </a:rPr>
              <a:t>[</a:t>
            </a:r>
            <a:r>
              <a:rPr lang="en-US" i="1" dirty="0" err="1" smtClean="0">
                <a:latin typeface="Cambria" pitchFamily="18" charset="0"/>
              </a:rPr>
              <a:t>t</a:t>
            </a:r>
            <a:r>
              <a:rPr lang="en-US" baseline="-25000" dirty="0" err="1" smtClean="0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, </a:t>
            </a:r>
            <a:r>
              <a:rPr lang="en-US" i="1" dirty="0" err="1" smtClean="0">
                <a:latin typeface="Cambria" pitchFamily="18" charset="0"/>
              </a:rPr>
              <a:t>t</a:t>
            </a:r>
            <a:r>
              <a:rPr lang="en-US" dirty="0" err="1" smtClean="0"/>
              <a:t>’</a:t>
            </a:r>
            <a:r>
              <a:rPr lang="en-US" baseline="-25000" dirty="0" err="1" smtClean="0">
                <a:latin typeface="Cambria" pitchFamily="18" charset="0"/>
              </a:rPr>
              <a:t>i</a:t>
            </a:r>
            <a:r>
              <a:rPr lang="en-US" dirty="0" smtClean="0">
                <a:latin typeface="Cambria" pitchFamily="18" charset="0"/>
              </a:rPr>
              <a:t>] </a:t>
            </a:r>
            <a:r>
              <a:rPr lang="el-GR" dirty="0">
                <a:latin typeface="Cambria" pitchFamily="18" charset="0"/>
              </a:rPr>
              <a:t>είναι η χρονική περίοδος εμφάνισης του πολιτισμού Π</a:t>
            </a:r>
            <a:r>
              <a:rPr lang="en-US" baseline="-25000" dirty="0" err="1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, 1 ≤ </a:t>
            </a:r>
            <a:r>
              <a:rPr lang="en-US" i="1" dirty="0" err="1">
                <a:latin typeface="Cambria" pitchFamily="18" charset="0"/>
              </a:rPr>
              <a:t>i</a:t>
            </a:r>
            <a:r>
              <a:rPr lang="en-US" dirty="0">
                <a:latin typeface="Cambria" pitchFamily="18" charset="0"/>
              </a:rPr>
              <a:t> ≤ </a:t>
            </a:r>
            <a:r>
              <a:rPr lang="en-US" i="1" dirty="0">
                <a:latin typeface="Cambria" pitchFamily="18" charset="0"/>
              </a:rPr>
              <a:t>n</a:t>
            </a:r>
            <a:r>
              <a:rPr lang="en-US" dirty="0">
                <a:latin typeface="Cambria" pitchFamily="18" charset="0"/>
              </a:rPr>
              <a:t>;</a:t>
            </a:r>
          </a:p>
          <a:p>
            <a:pPr algn="l">
              <a:defRPr/>
            </a:pPr>
            <a:endParaRPr lang="en-US" sz="1200" dirty="0">
              <a:latin typeface="Cambria" pitchFamily="18" charset="0"/>
            </a:endParaRPr>
          </a:p>
          <a:p>
            <a:pPr algn="l">
              <a:defRPr/>
            </a:pPr>
            <a:r>
              <a:rPr lang="el-GR" dirty="0">
                <a:solidFill>
                  <a:srgbClr val="C00000"/>
                </a:solidFill>
                <a:latin typeface="Cambria" pitchFamily="18" charset="0"/>
              </a:rPr>
              <a:t>Θέλουμε το έτος </a:t>
            </a:r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E</a:t>
            </a:r>
            <a:r>
              <a:rPr lang="el-GR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Cambria" pitchFamily="18" charset="0"/>
              </a:rPr>
              <a:t>στο οποίο εμφανίστηκε </a:t>
            </a:r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max </a:t>
            </a:r>
            <a:r>
              <a:rPr lang="el-GR" dirty="0">
                <a:solidFill>
                  <a:srgbClr val="C00000"/>
                </a:solidFill>
                <a:latin typeface="Cambria" pitchFamily="18" charset="0"/>
              </a:rPr>
              <a:t>πλήθος πολιτισμών πάνω στη Γη</a:t>
            </a:r>
          </a:p>
          <a:p>
            <a:pPr algn="l">
              <a:defRPr/>
            </a:pPr>
            <a:endParaRPr lang="en-US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Rectangle 12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TextBox 8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 smtClean="0">
                <a:solidFill>
                  <a:srgbClr val="C00000"/>
                </a:solidFill>
              </a:rPr>
              <a:t>Ε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4900" y="2218203"/>
            <a:ext cx="78787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l-GR" sz="4000" dirty="0" smtClean="0">
                <a:latin typeface="Cambria" pitchFamily="18" charset="0"/>
              </a:rPr>
              <a:t>Και…. </a:t>
            </a:r>
            <a:endParaRPr lang="el-GR" sz="4000" dirty="0">
              <a:solidFill>
                <a:srgbClr val="C00000"/>
              </a:solidFill>
              <a:latin typeface="Cambria" pitchFamily="18" charset="0"/>
            </a:endParaRPr>
          </a:p>
          <a:p>
            <a:pPr algn="l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8075" y="4689720"/>
            <a:ext cx="73739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l-GR" sz="4000" dirty="0" smtClean="0">
                <a:latin typeface="Cambria" pitchFamily="18" charset="0"/>
              </a:rPr>
              <a:t>Πολλές Άλλες !!!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Rectangle 12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TextBox 8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 smtClean="0">
                <a:solidFill>
                  <a:srgbClr val="C00000"/>
                </a:solidFill>
              </a:rPr>
              <a:t>Ε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3" descr="continentalRo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588" y="2324100"/>
            <a:ext cx="45323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27125" y="4994275"/>
            <a:ext cx="6980238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l-GR">
                <a:latin typeface="Cambria" pitchFamily="18" charset="0"/>
              </a:rPr>
              <a:t>Μπορώ να πετάξω από την πόλη Α στην πόλη Β με την εταιρεία</a:t>
            </a:r>
            <a:r>
              <a:rPr lang="en-US">
                <a:latin typeface="Cambria" pitchFamily="18" charset="0"/>
              </a:rPr>
              <a:t> X</a:t>
            </a:r>
            <a:r>
              <a:rPr lang="el-GR">
                <a:latin typeface="Cambria" pitchFamily="18" charset="0"/>
              </a:rPr>
              <a:t>;</a:t>
            </a:r>
          </a:p>
          <a:p>
            <a:pPr marL="357188" indent="-357188"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l-GR">
                <a:latin typeface="Cambria" pitchFamily="18" charset="0"/>
              </a:rPr>
              <a:t>Υπάρχει μονοπάτι από την πόλη Α στην πόλη Β στο δίκτυο της;</a:t>
            </a:r>
            <a:endParaRPr lang="en-GB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84288" y="1408113"/>
            <a:ext cx="6330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l-GR" sz="3200" kern="0" dirty="0" err="1">
                <a:solidFill>
                  <a:schemeClr val="tx2"/>
                </a:solidFill>
              </a:rPr>
              <a:t>Συνδεσμικότητα</a:t>
            </a:r>
            <a:endParaRPr lang="en-GB" sz="3200" kern="0" dirty="0">
              <a:solidFill>
                <a:schemeClr val="tx2"/>
              </a:solidFill>
            </a:endParaRPr>
          </a:p>
        </p:txBody>
      </p:sp>
      <p:sp>
        <p:nvSpPr>
          <p:cNvPr id="25608" name="Oval 10"/>
          <p:cNvSpPr>
            <a:spLocks noChangeArrowheads="1"/>
          </p:cNvSpPr>
          <p:nvPr/>
        </p:nvSpPr>
        <p:spPr bwMode="auto">
          <a:xfrm>
            <a:off x="4897438" y="2900363"/>
            <a:ext cx="360362" cy="3714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09" name="Oval 11"/>
          <p:cNvSpPr>
            <a:spLocks noChangeArrowheads="1"/>
          </p:cNvSpPr>
          <p:nvPr/>
        </p:nvSpPr>
        <p:spPr bwMode="auto">
          <a:xfrm>
            <a:off x="1909763" y="3484563"/>
            <a:ext cx="360362" cy="3730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10" name="TextBox 13"/>
          <p:cNvSpPr txBox="1">
            <a:spLocks noChangeArrowheads="1"/>
          </p:cNvSpPr>
          <p:nvPr/>
        </p:nvSpPr>
        <p:spPr bwMode="auto">
          <a:xfrm flipH="1">
            <a:off x="4837113" y="2851150"/>
            <a:ext cx="481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5611" name="TextBox 14"/>
          <p:cNvSpPr txBox="1">
            <a:spLocks noChangeArrowheads="1"/>
          </p:cNvSpPr>
          <p:nvPr/>
        </p:nvSpPr>
        <p:spPr bwMode="auto">
          <a:xfrm flipH="1">
            <a:off x="1873250" y="3460750"/>
            <a:ext cx="481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2561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A0A7EA6-824B-463E-9071-8C672FDA82D3}" type="slidenum">
              <a:rPr lang="el-GR" altLang="el-GR" sz="1200" smtClean="0">
                <a:latin typeface="Cambria" pitchFamily="18" charset="0"/>
              </a:rPr>
              <a:pPr/>
              <a:t>35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84288" y="1408113"/>
            <a:ext cx="6330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l-GR" sz="3200" kern="0" dirty="0">
                <a:solidFill>
                  <a:schemeClr val="tx2"/>
                </a:solidFill>
              </a:rPr>
              <a:t>Λειτουργία δικτύων</a:t>
            </a:r>
            <a:endParaRPr lang="en-GB" sz="3200" kern="0" dirty="0">
              <a:solidFill>
                <a:schemeClr val="tx2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66838" y="2662238"/>
            <a:ext cx="2667000" cy="2286000"/>
            <a:chOff x="4096" y="2232"/>
            <a:chExt cx="1104" cy="1080"/>
          </a:xfrm>
        </p:grpSpPr>
        <p:sp>
          <p:nvSpPr>
            <p:cNvPr id="26651" name="Line 10"/>
            <p:cNvSpPr>
              <a:spLocks noChangeShapeType="1"/>
            </p:cNvSpPr>
            <p:nvPr/>
          </p:nvSpPr>
          <p:spPr bwMode="auto">
            <a:xfrm flipH="1">
              <a:off x="4352" y="2446"/>
              <a:ext cx="647" cy="5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Oval 4"/>
            <p:cNvSpPr>
              <a:spLocks noChangeArrowheads="1"/>
            </p:cNvSpPr>
            <p:nvPr/>
          </p:nvSpPr>
          <p:spPr bwMode="auto">
            <a:xfrm>
              <a:off x="4096" y="2232"/>
              <a:ext cx="288" cy="2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6653" name="Oval 5"/>
            <p:cNvSpPr>
              <a:spLocks noChangeArrowheads="1"/>
            </p:cNvSpPr>
            <p:nvPr/>
          </p:nvSpPr>
          <p:spPr bwMode="auto">
            <a:xfrm>
              <a:off x="4096" y="2904"/>
              <a:ext cx="288" cy="2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54" name="Oval 6"/>
            <p:cNvSpPr>
              <a:spLocks noChangeArrowheads="1"/>
            </p:cNvSpPr>
            <p:nvPr/>
          </p:nvSpPr>
          <p:spPr bwMode="auto">
            <a:xfrm>
              <a:off x="4912" y="2232"/>
              <a:ext cx="288" cy="2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 Black" pitchFamily="34" charset="0"/>
              </a:endParaRPr>
            </a:p>
          </p:txBody>
        </p:sp>
        <p:sp>
          <p:nvSpPr>
            <p:cNvPr id="26655" name="Oval 7"/>
            <p:cNvSpPr>
              <a:spLocks noChangeArrowheads="1"/>
            </p:cNvSpPr>
            <p:nvPr/>
          </p:nvSpPr>
          <p:spPr bwMode="auto">
            <a:xfrm>
              <a:off x="4912" y="2904"/>
              <a:ext cx="288" cy="2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56" name="Line 8"/>
            <p:cNvSpPr>
              <a:spLocks noChangeShapeType="1"/>
            </p:cNvSpPr>
            <p:nvPr/>
          </p:nvSpPr>
          <p:spPr bwMode="auto">
            <a:xfrm flipV="1">
              <a:off x="4240" y="2520"/>
              <a:ext cx="0" cy="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Line 9"/>
            <p:cNvSpPr>
              <a:spLocks noChangeShapeType="1"/>
            </p:cNvSpPr>
            <p:nvPr/>
          </p:nvSpPr>
          <p:spPr bwMode="auto">
            <a:xfrm>
              <a:off x="4384" y="2376"/>
              <a:ext cx="5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Freeform 11"/>
            <p:cNvSpPr>
              <a:spLocks/>
            </p:cNvSpPr>
            <p:nvPr/>
          </p:nvSpPr>
          <p:spPr bwMode="auto">
            <a:xfrm>
              <a:off x="4384" y="2896"/>
              <a:ext cx="528" cy="152"/>
            </a:xfrm>
            <a:custGeom>
              <a:avLst/>
              <a:gdLst>
                <a:gd name="T0" fmla="*/ 0 w 528"/>
                <a:gd name="T1" fmla="*/ 152 h 152"/>
                <a:gd name="T2" fmla="*/ 336 w 528"/>
                <a:gd name="T3" fmla="*/ 8 h 152"/>
                <a:gd name="T4" fmla="*/ 528 w 528"/>
                <a:gd name="T5" fmla="*/ 104 h 152"/>
                <a:gd name="T6" fmla="*/ 0 60000 65536"/>
                <a:gd name="T7" fmla="*/ 0 60000 65536"/>
                <a:gd name="T8" fmla="*/ 0 60000 65536"/>
                <a:gd name="T9" fmla="*/ 0 w 528"/>
                <a:gd name="T10" fmla="*/ 0 h 152"/>
                <a:gd name="T11" fmla="*/ 528 w 528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52">
                  <a:moveTo>
                    <a:pt x="0" y="152"/>
                  </a:moveTo>
                  <a:cubicBezTo>
                    <a:pt x="124" y="84"/>
                    <a:pt x="248" y="16"/>
                    <a:pt x="336" y="8"/>
                  </a:cubicBezTo>
                  <a:cubicBezTo>
                    <a:pt x="424" y="0"/>
                    <a:pt x="496" y="80"/>
                    <a:pt x="528" y="10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12"/>
            <p:cNvSpPr>
              <a:spLocks/>
            </p:cNvSpPr>
            <p:nvPr/>
          </p:nvSpPr>
          <p:spPr bwMode="auto">
            <a:xfrm>
              <a:off x="4384" y="3144"/>
              <a:ext cx="576" cy="168"/>
            </a:xfrm>
            <a:custGeom>
              <a:avLst/>
              <a:gdLst>
                <a:gd name="T0" fmla="*/ 576 w 576"/>
                <a:gd name="T1" fmla="*/ 0 h 168"/>
                <a:gd name="T2" fmla="*/ 384 w 576"/>
                <a:gd name="T3" fmla="*/ 144 h 168"/>
                <a:gd name="T4" fmla="*/ 144 w 576"/>
                <a:gd name="T5" fmla="*/ 144 h 168"/>
                <a:gd name="T6" fmla="*/ 48 w 576"/>
                <a:gd name="T7" fmla="*/ 96 h 168"/>
                <a:gd name="T8" fmla="*/ 0 w 576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68"/>
                <a:gd name="T17" fmla="*/ 576 w 57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68">
                  <a:moveTo>
                    <a:pt x="576" y="0"/>
                  </a:moveTo>
                  <a:cubicBezTo>
                    <a:pt x="516" y="60"/>
                    <a:pt x="456" y="120"/>
                    <a:pt x="384" y="144"/>
                  </a:cubicBezTo>
                  <a:cubicBezTo>
                    <a:pt x="312" y="168"/>
                    <a:pt x="200" y="152"/>
                    <a:pt x="144" y="144"/>
                  </a:cubicBezTo>
                  <a:cubicBezTo>
                    <a:pt x="88" y="136"/>
                    <a:pt x="72" y="120"/>
                    <a:pt x="48" y="96"/>
                  </a:cubicBezTo>
                  <a:cubicBezTo>
                    <a:pt x="24" y="72"/>
                    <a:pt x="8" y="16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Text Box 13"/>
            <p:cNvSpPr txBox="1">
              <a:spLocks noChangeArrowheads="1"/>
            </p:cNvSpPr>
            <p:nvPr/>
          </p:nvSpPr>
          <p:spPr bwMode="auto">
            <a:xfrm>
              <a:off x="4171" y="2273"/>
              <a:ext cx="14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6661" name="Text Box 14"/>
            <p:cNvSpPr txBox="1">
              <a:spLocks noChangeArrowheads="1"/>
            </p:cNvSpPr>
            <p:nvPr/>
          </p:nvSpPr>
          <p:spPr bwMode="auto">
            <a:xfrm>
              <a:off x="4979" y="2281"/>
              <a:ext cx="13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6662" name="Text Box 15"/>
            <p:cNvSpPr txBox="1">
              <a:spLocks noChangeArrowheads="1"/>
            </p:cNvSpPr>
            <p:nvPr/>
          </p:nvSpPr>
          <p:spPr bwMode="auto">
            <a:xfrm>
              <a:off x="4165" y="2953"/>
              <a:ext cx="14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</a:rPr>
                <a:t>C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63" name="Text Box 16"/>
            <p:cNvSpPr txBox="1">
              <a:spLocks noChangeArrowheads="1"/>
            </p:cNvSpPr>
            <p:nvPr/>
          </p:nvSpPr>
          <p:spPr bwMode="auto">
            <a:xfrm>
              <a:off x="4980" y="2961"/>
              <a:ext cx="14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</a:rPr>
                <a:t>D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6631" name="Text Box 18"/>
          <p:cNvSpPr txBox="1">
            <a:spLocks noChangeArrowheads="1"/>
          </p:cNvSpPr>
          <p:nvPr/>
        </p:nvSpPr>
        <p:spPr bwMode="auto">
          <a:xfrm>
            <a:off x="1019175" y="5207000"/>
            <a:ext cx="4005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Cambria" pitchFamily="18" charset="0"/>
              </a:rPr>
              <a:t>Μπορώ να πάω από κάθε κόμβο σε κάθε άλλον;</a:t>
            </a:r>
            <a:endParaRPr lang="en-GB" dirty="0">
              <a:latin typeface="Cambria" pitchFamily="18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557838" y="2662238"/>
            <a:ext cx="2667000" cy="2286000"/>
            <a:chOff x="4096" y="2232"/>
            <a:chExt cx="1104" cy="1080"/>
          </a:xfrm>
        </p:grpSpPr>
        <p:sp>
          <p:nvSpPr>
            <p:cNvPr id="26638" name="Line 26"/>
            <p:cNvSpPr>
              <a:spLocks noChangeShapeType="1"/>
            </p:cNvSpPr>
            <p:nvPr/>
          </p:nvSpPr>
          <p:spPr bwMode="auto">
            <a:xfrm flipH="1">
              <a:off x="4352" y="2446"/>
              <a:ext cx="640" cy="5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20"/>
            <p:cNvSpPr>
              <a:spLocks noChangeArrowheads="1"/>
            </p:cNvSpPr>
            <p:nvPr/>
          </p:nvSpPr>
          <p:spPr bwMode="auto">
            <a:xfrm>
              <a:off x="4096" y="2232"/>
              <a:ext cx="288" cy="2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40" name="Oval 21"/>
            <p:cNvSpPr>
              <a:spLocks noChangeArrowheads="1"/>
            </p:cNvSpPr>
            <p:nvPr/>
          </p:nvSpPr>
          <p:spPr bwMode="auto">
            <a:xfrm>
              <a:off x="4096" y="2904"/>
              <a:ext cx="288" cy="2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41" name="Oval 22"/>
            <p:cNvSpPr>
              <a:spLocks noChangeArrowheads="1"/>
            </p:cNvSpPr>
            <p:nvPr/>
          </p:nvSpPr>
          <p:spPr bwMode="auto">
            <a:xfrm>
              <a:off x="4912" y="2232"/>
              <a:ext cx="288" cy="2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>
                <a:latin typeface="Arial Black" pitchFamily="34" charset="0"/>
              </a:endParaRPr>
            </a:p>
          </p:txBody>
        </p:sp>
        <p:sp>
          <p:nvSpPr>
            <p:cNvPr id="26642" name="Oval 23"/>
            <p:cNvSpPr>
              <a:spLocks noChangeArrowheads="1"/>
            </p:cNvSpPr>
            <p:nvPr/>
          </p:nvSpPr>
          <p:spPr bwMode="auto">
            <a:xfrm>
              <a:off x="4912" y="2904"/>
              <a:ext cx="288" cy="2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43" name="Line 24"/>
            <p:cNvSpPr>
              <a:spLocks noChangeShapeType="1"/>
            </p:cNvSpPr>
            <p:nvPr/>
          </p:nvSpPr>
          <p:spPr bwMode="auto">
            <a:xfrm flipV="1">
              <a:off x="4240" y="2520"/>
              <a:ext cx="0" cy="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Line 25"/>
            <p:cNvSpPr>
              <a:spLocks noChangeShapeType="1"/>
            </p:cNvSpPr>
            <p:nvPr/>
          </p:nvSpPr>
          <p:spPr bwMode="auto">
            <a:xfrm>
              <a:off x="4384" y="2376"/>
              <a:ext cx="5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Freeform 27"/>
            <p:cNvSpPr>
              <a:spLocks/>
            </p:cNvSpPr>
            <p:nvPr/>
          </p:nvSpPr>
          <p:spPr bwMode="auto">
            <a:xfrm>
              <a:off x="4384" y="2896"/>
              <a:ext cx="528" cy="152"/>
            </a:xfrm>
            <a:custGeom>
              <a:avLst/>
              <a:gdLst>
                <a:gd name="T0" fmla="*/ 0 w 528"/>
                <a:gd name="T1" fmla="*/ 152 h 152"/>
                <a:gd name="T2" fmla="*/ 336 w 528"/>
                <a:gd name="T3" fmla="*/ 8 h 152"/>
                <a:gd name="T4" fmla="*/ 528 w 528"/>
                <a:gd name="T5" fmla="*/ 104 h 152"/>
                <a:gd name="T6" fmla="*/ 0 60000 65536"/>
                <a:gd name="T7" fmla="*/ 0 60000 65536"/>
                <a:gd name="T8" fmla="*/ 0 60000 65536"/>
                <a:gd name="T9" fmla="*/ 0 w 528"/>
                <a:gd name="T10" fmla="*/ 0 h 152"/>
                <a:gd name="T11" fmla="*/ 528 w 528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52">
                  <a:moveTo>
                    <a:pt x="0" y="152"/>
                  </a:moveTo>
                  <a:cubicBezTo>
                    <a:pt x="124" y="84"/>
                    <a:pt x="248" y="16"/>
                    <a:pt x="336" y="8"/>
                  </a:cubicBezTo>
                  <a:cubicBezTo>
                    <a:pt x="424" y="0"/>
                    <a:pt x="496" y="80"/>
                    <a:pt x="528" y="10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Freeform 28"/>
            <p:cNvSpPr>
              <a:spLocks/>
            </p:cNvSpPr>
            <p:nvPr/>
          </p:nvSpPr>
          <p:spPr bwMode="auto">
            <a:xfrm>
              <a:off x="4384" y="3144"/>
              <a:ext cx="576" cy="168"/>
            </a:xfrm>
            <a:custGeom>
              <a:avLst/>
              <a:gdLst>
                <a:gd name="T0" fmla="*/ 576 w 576"/>
                <a:gd name="T1" fmla="*/ 0 h 168"/>
                <a:gd name="T2" fmla="*/ 384 w 576"/>
                <a:gd name="T3" fmla="*/ 144 h 168"/>
                <a:gd name="T4" fmla="*/ 144 w 576"/>
                <a:gd name="T5" fmla="*/ 144 h 168"/>
                <a:gd name="T6" fmla="*/ 48 w 576"/>
                <a:gd name="T7" fmla="*/ 96 h 168"/>
                <a:gd name="T8" fmla="*/ 0 w 576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68"/>
                <a:gd name="T17" fmla="*/ 576 w 57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68">
                  <a:moveTo>
                    <a:pt x="576" y="0"/>
                  </a:moveTo>
                  <a:cubicBezTo>
                    <a:pt x="516" y="60"/>
                    <a:pt x="456" y="120"/>
                    <a:pt x="384" y="144"/>
                  </a:cubicBezTo>
                  <a:cubicBezTo>
                    <a:pt x="312" y="168"/>
                    <a:pt x="200" y="152"/>
                    <a:pt x="144" y="144"/>
                  </a:cubicBezTo>
                  <a:cubicBezTo>
                    <a:pt x="88" y="136"/>
                    <a:pt x="72" y="120"/>
                    <a:pt x="48" y="96"/>
                  </a:cubicBezTo>
                  <a:cubicBezTo>
                    <a:pt x="24" y="72"/>
                    <a:pt x="8" y="16"/>
                    <a:pt x="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Text Box 29"/>
            <p:cNvSpPr txBox="1">
              <a:spLocks noChangeArrowheads="1"/>
            </p:cNvSpPr>
            <p:nvPr/>
          </p:nvSpPr>
          <p:spPr bwMode="auto">
            <a:xfrm>
              <a:off x="4171" y="2281"/>
              <a:ext cx="14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6648" name="Text Box 30"/>
            <p:cNvSpPr txBox="1">
              <a:spLocks noChangeArrowheads="1"/>
            </p:cNvSpPr>
            <p:nvPr/>
          </p:nvSpPr>
          <p:spPr bwMode="auto">
            <a:xfrm>
              <a:off x="4979" y="2289"/>
              <a:ext cx="13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6649" name="Text Box 31"/>
            <p:cNvSpPr txBox="1">
              <a:spLocks noChangeArrowheads="1"/>
            </p:cNvSpPr>
            <p:nvPr/>
          </p:nvSpPr>
          <p:spPr bwMode="auto">
            <a:xfrm>
              <a:off x="4165" y="2961"/>
              <a:ext cx="14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C</a:t>
              </a: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50" name="Text Box 32"/>
            <p:cNvSpPr txBox="1">
              <a:spLocks noChangeArrowheads="1"/>
            </p:cNvSpPr>
            <p:nvPr/>
          </p:nvSpPr>
          <p:spPr bwMode="auto">
            <a:xfrm>
              <a:off x="4980" y="2969"/>
              <a:ext cx="14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D</a:t>
              </a:r>
              <a:endParaRPr lang="en-US" sz="2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6633" name="Line 33"/>
          <p:cNvSpPr>
            <a:spLocks noChangeShapeType="1"/>
          </p:cNvSpPr>
          <p:nvPr/>
        </p:nvSpPr>
        <p:spPr bwMode="auto">
          <a:xfrm>
            <a:off x="6548438" y="4491038"/>
            <a:ext cx="685800" cy="6096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4" name="Line 34"/>
          <p:cNvSpPr>
            <a:spLocks noChangeShapeType="1"/>
          </p:cNvSpPr>
          <p:nvPr/>
        </p:nvSpPr>
        <p:spPr bwMode="auto">
          <a:xfrm flipH="1">
            <a:off x="6700838" y="4491038"/>
            <a:ext cx="457200" cy="6096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5" name="Text Box 35"/>
          <p:cNvSpPr txBox="1">
            <a:spLocks noChangeArrowheads="1"/>
          </p:cNvSpPr>
          <p:nvPr/>
        </p:nvSpPr>
        <p:spPr bwMode="auto">
          <a:xfrm>
            <a:off x="6396038" y="532923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</a:rPr>
              <a:t>Βλάβη</a:t>
            </a:r>
            <a:endParaRPr lang="en-GB">
              <a:solidFill>
                <a:schemeClr val="hlink"/>
              </a:solidFill>
            </a:endParaRPr>
          </a:p>
        </p:txBody>
      </p:sp>
      <p:pic>
        <p:nvPicPr>
          <p:cNvPr id="2663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864362B-B1CD-4031-9C7F-AD221244038D}" type="slidenum">
              <a:rPr lang="el-GR" altLang="el-GR" sz="1200" smtClean="0">
                <a:latin typeface="Cambria" pitchFamily="18" charset="0"/>
              </a:rPr>
              <a:pPr/>
              <a:t>36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27652" name="Picture 3" descr="continentalRo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588" y="2324100"/>
            <a:ext cx="39004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206625"/>
            <a:ext cx="328612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127125" y="5053013"/>
            <a:ext cx="6980238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l-GR" dirty="0">
                <a:latin typeface="Cambria" pitchFamily="18" charset="0"/>
              </a:rPr>
              <a:t>Ποια είναι η συντομότερη διαδρομή από την πόλη Α στην πόλη Β με την </a:t>
            </a:r>
            <a:r>
              <a:rPr lang="el-GR" dirty="0" smtClean="0">
                <a:latin typeface="Cambria" pitchFamily="18" charset="0"/>
              </a:rPr>
              <a:t>εταιρεία</a:t>
            </a:r>
            <a:r>
              <a:rPr lang="en-US" dirty="0" smtClean="0">
                <a:latin typeface="Cambria" pitchFamily="18" charset="0"/>
              </a:rPr>
              <a:t> X</a:t>
            </a:r>
            <a:r>
              <a:rPr lang="el-GR" dirty="0" smtClean="0">
                <a:latin typeface="Cambria" pitchFamily="18" charset="0"/>
              </a:rPr>
              <a:t>;</a:t>
            </a:r>
            <a:endParaRPr lang="el-GR" dirty="0">
              <a:latin typeface="Cambria" pitchFamily="18" charset="0"/>
            </a:endParaRPr>
          </a:p>
          <a:p>
            <a:pPr marL="357188" indent="-357188"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l-GR" dirty="0">
                <a:latin typeface="Cambria" pitchFamily="18" charset="0"/>
              </a:rPr>
              <a:t>Ποιο μονοπάτι από την πόλη Α στην πόλη Β έχει το μικρότερο βάρος;</a:t>
            </a:r>
            <a:endParaRPr lang="en-GB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84288" y="1408113"/>
            <a:ext cx="6330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l-GR" sz="3200" kern="0" dirty="0">
                <a:solidFill>
                  <a:schemeClr val="tx2"/>
                </a:solidFill>
                <a:ea typeface="+mj-ea"/>
                <a:cs typeface="+mj-cs"/>
              </a:rPr>
              <a:t>Συντομότερη διαδρομή</a:t>
            </a:r>
            <a:endParaRPr lang="en-GB" sz="3200" kern="0" dirty="0" err="1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2765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7C51E9CE-50E6-406C-BD86-75E41BA29F64}" type="slidenum">
              <a:rPr lang="el-GR" altLang="el-GR" sz="1200" smtClean="0">
                <a:latin typeface="Cambria" pitchFamily="18" charset="0"/>
              </a:rPr>
              <a:pPr/>
              <a:t>37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 descr="HF_GPS4301_iGO787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2488" y="2800350"/>
            <a:ext cx="5105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219200" y="3219450"/>
            <a:ext cx="2481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>
                <a:latin typeface="Cambria" pitchFamily="18" charset="0"/>
              </a:rPr>
              <a:t>Εύρεση Ελαχίστων </a:t>
            </a:r>
            <a:r>
              <a:rPr lang="el-GR" dirty="0" smtClean="0">
                <a:latin typeface="Cambria" pitchFamily="18" charset="0"/>
              </a:rPr>
              <a:t>Διαδρομών…</a:t>
            </a:r>
            <a:r>
              <a:rPr lang="en-US" dirty="0" smtClean="0">
                <a:latin typeface="Cambria" pitchFamily="18" charset="0"/>
              </a:rPr>
              <a:t> 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84288" y="1408113"/>
            <a:ext cx="6330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kern="0" dirty="0">
                <a:solidFill>
                  <a:schemeClr val="tx2"/>
                </a:solidFill>
              </a:rPr>
              <a:t>GPS – Navigation </a:t>
            </a:r>
            <a:endParaRPr lang="el-GR" sz="3200" kern="0" dirty="0">
              <a:solidFill>
                <a:schemeClr val="tx2"/>
              </a:solidFill>
            </a:endParaRPr>
          </a:p>
        </p:txBody>
      </p:sp>
      <p:pic>
        <p:nvPicPr>
          <p:cNvPr id="2868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93E1FB99-7F35-46C3-8C78-1652336013E2}" type="slidenum">
              <a:rPr lang="el-GR" altLang="el-GR" sz="1200" smtClean="0">
                <a:latin typeface="Cambria" pitchFamily="18" charset="0"/>
              </a:rPr>
              <a:pPr/>
              <a:t>38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2227263" y="5144701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C00000"/>
                </a:solidFill>
              </a:rPr>
              <a:t>ΔΕΗ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9699" name="Text Box 11"/>
          <p:cNvSpPr txBox="1">
            <a:spLocks noChangeArrowheads="1"/>
          </p:cNvSpPr>
          <p:nvPr/>
        </p:nvSpPr>
        <p:spPr bwMode="auto">
          <a:xfrm>
            <a:off x="3982138" y="5144701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C00000"/>
                </a:solidFill>
              </a:rPr>
              <a:t>ΟΤΕ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9700" name="Text Box 14"/>
          <p:cNvSpPr txBox="1">
            <a:spLocks noChangeArrowheads="1"/>
          </p:cNvSpPr>
          <p:nvPr/>
        </p:nvSpPr>
        <p:spPr bwMode="auto">
          <a:xfrm>
            <a:off x="5479753" y="5144701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C00000"/>
                </a:solidFill>
              </a:rPr>
              <a:t>ΔΕΥΑΙ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9701" name="Text Box 16"/>
          <p:cNvSpPr txBox="1">
            <a:spLocks noChangeArrowheads="1"/>
          </p:cNvSpPr>
          <p:nvPr/>
        </p:nvSpPr>
        <p:spPr bwMode="auto">
          <a:xfrm>
            <a:off x="719138" y="5672009"/>
            <a:ext cx="81962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Cambria" pitchFamily="18" charset="0"/>
              </a:rPr>
              <a:t>Σύνδεσε όλα τα σπίτια με τις παροχές χωρίς να διασταυρωθούν οι συνδέσεις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1463675" y="514350"/>
            <a:ext cx="7604125" cy="7048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– Θεωρία 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84288" y="1408113"/>
            <a:ext cx="6330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l-GR" sz="3200" kern="0" dirty="0" err="1">
                <a:solidFill>
                  <a:schemeClr val="tx2"/>
                </a:solidFill>
              </a:rPr>
              <a:t>Επιπεδικότητα</a:t>
            </a:r>
            <a:endParaRPr lang="el-GR" sz="3200" kern="0" dirty="0">
              <a:solidFill>
                <a:schemeClr val="tx2"/>
              </a:solidFill>
            </a:endParaRPr>
          </a:p>
        </p:txBody>
      </p:sp>
      <p:pic>
        <p:nvPicPr>
          <p:cNvPr id="2971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9BC5E0BE-670E-44B7-ABB7-161293AA0168}" type="slidenum">
              <a:rPr lang="el-GR" altLang="el-GR" sz="1200" smtClean="0">
                <a:latin typeface="Cambria" pitchFamily="18" charset="0"/>
              </a:rPr>
              <a:pPr/>
              <a:t>39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38" name="Picture 17" descr="j018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569" y="2605302"/>
            <a:ext cx="922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8" descr="j018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4338" y="2623408"/>
            <a:ext cx="922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9" descr="j018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459" y="2587196"/>
            <a:ext cx="922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3" descr="BD1821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2023" y="3977020"/>
            <a:ext cx="811182" cy="117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BD1822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8880" y="4234247"/>
            <a:ext cx="890014" cy="89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4" descr="BD18247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3666" y="4395700"/>
            <a:ext cx="1245690" cy="6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01688" y="1828800"/>
            <a:ext cx="169862" cy="1960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98513" y="4437063"/>
            <a:ext cx="173037" cy="1795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290905" y="1836738"/>
            <a:ext cx="7383863" cy="45760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lang="el-GR" dirty="0" smtClean="0">
                <a:solidFill>
                  <a:schemeClr val="accent5">
                    <a:lumMod val="10000"/>
                  </a:schemeClr>
                </a:solidFill>
              </a:rPr>
              <a:t>Ώρες γραφείου: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	</a:t>
            </a:r>
            <a:r>
              <a:rPr lang="el-GR" sz="2800" kern="0" dirty="0" smtClean="0">
                <a:solidFill>
                  <a:srgbClr val="C00000"/>
                </a:solidFill>
                <a:latin typeface="+mn-lt"/>
                <a:hlinkClick r:id="rId2"/>
              </a:rPr>
              <a:t>πάντα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lang="el-GR" dirty="0" smtClean="0">
                <a:solidFill>
                  <a:schemeClr val="accent5">
                    <a:lumMod val="10000"/>
                  </a:schemeClr>
                </a:solidFill>
              </a:rPr>
              <a:t>Ώρες επικοινωνίας: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	</a:t>
            </a:r>
            <a:r>
              <a:rPr lang="el-GR" sz="2800" kern="0" dirty="0" smtClean="0">
                <a:latin typeface="+mn-lt"/>
                <a:hlinkClick r:id="rId2"/>
              </a:rPr>
              <a:t>πάντα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Emails: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r>
              <a: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stavros@cs.uoi.gr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r>
              <a:rPr lang="en-US" sz="2800" kern="0" dirty="0" smtClean="0">
                <a:latin typeface="+mn-lt"/>
                <a:hlinkClick r:id="rId3"/>
              </a:rPr>
              <a:t>palios@cs.uoi.gr</a:t>
            </a:r>
            <a:endParaRPr lang="en-US" sz="2800" kern="0" dirty="0" smtClean="0">
              <a:latin typeface="+mn-lt"/>
              <a:hlinkClick r:id="rId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endParaRPr lang="en-US" sz="2800" u="sng" kern="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lang="el-GR" dirty="0" smtClean="0">
                <a:solidFill>
                  <a:schemeClr val="accent5">
                    <a:lumMod val="10000"/>
                  </a:schemeClr>
                </a:solidFill>
              </a:rPr>
              <a:t>Δικτυακός Τόπος </a:t>
            </a:r>
            <a:endParaRPr 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lang="el-GR" dirty="0" smtClean="0">
                <a:solidFill>
                  <a:schemeClr val="accent5">
                    <a:lumMod val="10000"/>
                  </a:schemeClr>
                </a:solidFill>
              </a:rPr>
              <a:t>Μαθήματος: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http://cs.uoi.gr/~stavros</a:t>
            </a: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383632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Σχετικά με το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Μάθημα - Διδάσκοντες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4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3"/>
          <p:cNvSpPr txBox="1">
            <a:spLocks noChangeArrowheads="1"/>
          </p:cNvSpPr>
          <p:nvPr/>
        </p:nvSpPr>
        <p:spPr bwMode="auto">
          <a:xfrm>
            <a:off x="669925" y="567055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Cambria" pitchFamily="18" charset="0"/>
              </a:rPr>
              <a:t>Σπίτι 2 με ΟΤΕ;</a:t>
            </a:r>
            <a:endParaRPr lang="en-US"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1463675" y="514350"/>
            <a:ext cx="7604125" cy="7048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– Θεωρία 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284288" y="1408113"/>
            <a:ext cx="6330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l-GR" sz="3200" kern="0" dirty="0" err="1">
                <a:solidFill>
                  <a:schemeClr val="tx2"/>
                </a:solidFill>
              </a:rPr>
              <a:t>Επιπεδικότητα</a:t>
            </a:r>
            <a:endParaRPr lang="el-GR" sz="3200" kern="0" dirty="0">
              <a:solidFill>
                <a:schemeClr val="tx2"/>
              </a:solidFill>
            </a:endParaRPr>
          </a:p>
        </p:txBody>
      </p:sp>
      <p:pic>
        <p:nvPicPr>
          <p:cNvPr id="30728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EFCB2C19-3E93-4C38-BF26-BCF7B7FF2644}" type="slidenum">
              <a:rPr lang="el-GR" altLang="el-GR" sz="1200" smtClean="0">
                <a:latin typeface="Cambria" pitchFamily="18" charset="0"/>
              </a:rPr>
              <a:pPr/>
              <a:t>40</a:t>
            </a:fld>
            <a:endParaRPr lang="el-GR" altLang="el-GR" sz="1200" smtClean="0">
              <a:latin typeface="Cambria" pitchFamily="18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77414" y="2082296"/>
            <a:ext cx="7061236" cy="4499573"/>
            <a:chOff x="624" y="1056"/>
            <a:chExt cx="3608" cy="2448"/>
          </a:xfrm>
        </p:grpSpPr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1536" y="1680"/>
              <a:ext cx="2696" cy="1824"/>
            </a:xfrm>
            <a:custGeom>
              <a:avLst/>
              <a:gdLst>
                <a:gd name="T0" fmla="*/ 2743200 w 2696"/>
                <a:gd name="T1" fmla="*/ 114300 h 1824"/>
                <a:gd name="T2" fmla="*/ 3810000 w 2696"/>
                <a:gd name="T3" fmla="*/ 266700 h 1824"/>
                <a:gd name="T4" fmla="*/ 4190987 w 2696"/>
                <a:gd name="T5" fmla="*/ 1714500 h 1824"/>
                <a:gd name="T6" fmla="*/ 3581400 w 2696"/>
                <a:gd name="T7" fmla="*/ 2857500 h 1824"/>
                <a:gd name="T8" fmla="*/ 0 w 2696"/>
                <a:gd name="T9" fmla="*/ 1485900 h 1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96"/>
                <a:gd name="T16" fmla="*/ 0 h 1824"/>
                <a:gd name="T17" fmla="*/ 2696 w 2696"/>
                <a:gd name="T18" fmla="*/ 1824 h 18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6" h="1824">
                  <a:moveTo>
                    <a:pt x="1728" y="72"/>
                  </a:moveTo>
                  <a:cubicBezTo>
                    <a:pt x="1988" y="36"/>
                    <a:pt x="2248" y="0"/>
                    <a:pt x="2400" y="168"/>
                  </a:cubicBezTo>
                  <a:cubicBezTo>
                    <a:pt x="2552" y="336"/>
                    <a:pt x="2664" y="808"/>
                    <a:pt x="2640" y="1080"/>
                  </a:cubicBezTo>
                  <a:cubicBezTo>
                    <a:pt x="2616" y="1352"/>
                    <a:pt x="2696" y="1824"/>
                    <a:pt x="2256" y="1800"/>
                  </a:cubicBezTo>
                  <a:cubicBezTo>
                    <a:pt x="1816" y="1776"/>
                    <a:pt x="908" y="1356"/>
                    <a:pt x="0" y="9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2160" y="1512"/>
              <a:ext cx="57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/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2880" y="2472"/>
              <a:ext cx="38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/>
            </a:p>
          </p:txBody>
        </p:sp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2928" y="2232"/>
              <a:ext cx="52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>
              <a:off x="1488" y="1773"/>
              <a:ext cx="0" cy="5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1503" y="1766"/>
              <a:ext cx="705" cy="6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1533" y="1759"/>
              <a:ext cx="1598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 flipH="1">
              <a:off x="3108" y="1704"/>
              <a:ext cx="156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Freeform 18"/>
            <p:cNvSpPr>
              <a:spLocks/>
            </p:cNvSpPr>
            <p:nvPr/>
          </p:nvSpPr>
          <p:spPr bwMode="auto">
            <a:xfrm>
              <a:off x="2544" y="1704"/>
              <a:ext cx="1232" cy="1336"/>
            </a:xfrm>
            <a:custGeom>
              <a:avLst/>
              <a:gdLst>
                <a:gd name="T0" fmla="*/ 1143000 w 1232"/>
                <a:gd name="T1" fmla="*/ 0 h 1336"/>
                <a:gd name="T2" fmla="*/ 1676400 w 1232"/>
                <a:gd name="T3" fmla="*/ 609600 h 1336"/>
                <a:gd name="T4" fmla="*/ 1676400 w 1232"/>
                <a:gd name="T5" fmla="*/ 1981200 h 1336"/>
                <a:gd name="T6" fmla="*/ 0 w 1232"/>
                <a:gd name="T7" fmla="*/ 1447800 h 1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2"/>
                <a:gd name="T13" fmla="*/ 0 h 1336"/>
                <a:gd name="T14" fmla="*/ 1232 w 1232"/>
                <a:gd name="T15" fmla="*/ 1336 h 1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2" h="1336">
                  <a:moveTo>
                    <a:pt x="720" y="0"/>
                  </a:moveTo>
                  <a:cubicBezTo>
                    <a:pt x="860" y="88"/>
                    <a:pt x="1000" y="176"/>
                    <a:pt x="1056" y="384"/>
                  </a:cubicBezTo>
                  <a:cubicBezTo>
                    <a:pt x="1112" y="592"/>
                    <a:pt x="1232" y="1160"/>
                    <a:pt x="1056" y="1248"/>
                  </a:cubicBezTo>
                  <a:cubicBezTo>
                    <a:pt x="880" y="1336"/>
                    <a:pt x="184" y="968"/>
                    <a:pt x="0" y="9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20"/>
            <p:cNvSpPr>
              <a:spLocks noChangeShapeType="1"/>
            </p:cNvSpPr>
            <p:nvPr/>
          </p:nvSpPr>
          <p:spPr bwMode="auto">
            <a:xfrm>
              <a:off x="2496" y="1752"/>
              <a:ext cx="612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632" y="1056"/>
              <a:ext cx="1720" cy="1464"/>
            </a:xfrm>
            <a:custGeom>
              <a:avLst/>
              <a:gdLst>
                <a:gd name="T0" fmla="*/ 2730500 w 1720"/>
                <a:gd name="T1" fmla="*/ 647700 h 1464"/>
                <a:gd name="T2" fmla="*/ 2044700 w 1720"/>
                <a:gd name="T3" fmla="*/ 114300 h 1464"/>
                <a:gd name="T4" fmla="*/ 596900 w 1720"/>
                <a:gd name="T5" fmla="*/ 266700 h 1464"/>
                <a:gd name="T6" fmla="*/ 63500 w 1720"/>
                <a:gd name="T7" fmla="*/ 1714500 h 1464"/>
                <a:gd name="T8" fmla="*/ 977900 w 1720"/>
                <a:gd name="T9" fmla="*/ 2324100 h 1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0"/>
                <a:gd name="T16" fmla="*/ 0 h 1464"/>
                <a:gd name="T17" fmla="*/ 1720 w 1720"/>
                <a:gd name="T18" fmla="*/ 1464 h 14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0" h="1464">
                  <a:moveTo>
                    <a:pt x="1720" y="408"/>
                  </a:moveTo>
                  <a:cubicBezTo>
                    <a:pt x="1616" y="260"/>
                    <a:pt x="1512" y="112"/>
                    <a:pt x="1288" y="72"/>
                  </a:cubicBezTo>
                  <a:cubicBezTo>
                    <a:pt x="1064" y="32"/>
                    <a:pt x="584" y="0"/>
                    <a:pt x="376" y="168"/>
                  </a:cubicBezTo>
                  <a:cubicBezTo>
                    <a:pt x="168" y="336"/>
                    <a:pt x="0" y="864"/>
                    <a:pt x="40" y="1080"/>
                  </a:cubicBezTo>
                  <a:cubicBezTo>
                    <a:pt x="80" y="1296"/>
                    <a:pt x="348" y="1380"/>
                    <a:pt x="616" y="14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Text Box 22"/>
            <p:cNvSpPr txBox="1">
              <a:spLocks noChangeArrowheads="1"/>
            </p:cNvSpPr>
            <p:nvPr/>
          </p:nvSpPr>
          <p:spPr bwMode="auto">
            <a:xfrm>
              <a:off x="624" y="3144"/>
              <a:ext cx="187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/>
            </a:p>
          </p:txBody>
        </p:sp>
        <p:pic>
          <p:nvPicPr>
            <p:cNvPr id="61" name="Picture 24" descr="j01856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1368"/>
              <a:ext cx="43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5" descr="j01856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1368"/>
              <a:ext cx="43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6" descr="j01856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3" y="1350"/>
              <a:ext cx="43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7" descr="BD18217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2256"/>
              <a:ext cx="412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28" descr="BD18225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2" y="223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29" descr="BD18247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0" y="2328"/>
              <a:ext cx="62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3"/>
          <p:cNvSpPr txBox="1">
            <a:spLocks noChangeArrowheads="1"/>
          </p:cNvSpPr>
          <p:nvPr/>
        </p:nvSpPr>
        <p:spPr bwMode="auto">
          <a:xfrm>
            <a:off x="669925" y="567055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Cambria" pitchFamily="18" charset="0"/>
              </a:rPr>
              <a:t>Σπίτι 2 με ΟΤΕ;</a:t>
            </a:r>
            <a:endParaRPr lang="en-US"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1463675" y="514350"/>
            <a:ext cx="7604125" cy="7048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– Θεωρία 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284288" y="1408113"/>
            <a:ext cx="6330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l-GR" sz="3200" kern="0" dirty="0" err="1">
                <a:solidFill>
                  <a:schemeClr val="tx2"/>
                </a:solidFill>
              </a:rPr>
              <a:t>Επιπεδικότητα</a:t>
            </a:r>
            <a:endParaRPr lang="el-GR" sz="3200" kern="0" dirty="0">
              <a:solidFill>
                <a:schemeClr val="tx2"/>
              </a:solidFill>
            </a:endParaRPr>
          </a:p>
        </p:txBody>
      </p:sp>
      <p:pic>
        <p:nvPicPr>
          <p:cNvPr id="30728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EFCB2C19-3E93-4C38-BF26-BCF7B7FF2644}" type="slidenum">
              <a:rPr lang="el-GR" altLang="el-GR" sz="1200" smtClean="0">
                <a:latin typeface="Cambria" pitchFamily="18" charset="0"/>
              </a:rPr>
              <a:pPr/>
              <a:t>41</a:t>
            </a:fld>
            <a:endParaRPr lang="el-GR" altLang="el-GR" sz="1200" smtClean="0">
              <a:latin typeface="Cambria" pitchFamily="18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77414" y="2082296"/>
            <a:ext cx="7061236" cy="4499573"/>
            <a:chOff x="624" y="1056"/>
            <a:chExt cx="3608" cy="2448"/>
          </a:xfrm>
        </p:grpSpPr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1536" y="1680"/>
              <a:ext cx="2696" cy="1824"/>
            </a:xfrm>
            <a:custGeom>
              <a:avLst/>
              <a:gdLst>
                <a:gd name="T0" fmla="*/ 2743200 w 2696"/>
                <a:gd name="T1" fmla="*/ 114300 h 1824"/>
                <a:gd name="T2" fmla="*/ 3810000 w 2696"/>
                <a:gd name="T3" fmla="*/ 266700 h 1824"/>
                <a:gd name="T4" fmla="*/ 4190987 w 2696"/>
                <a:gd name="T5" fmla="*/ 1714500 h 1824"/>
                <a:gd name="T6" fmla="*/ 3581400 w 2696"/>
                <a:gd name="T7" fmla="*/ 2857500 h 1824"/>
                <a:gd name="T8" fmla="*/ 0 w 2696"/>
                <a:gd name="T9" fmla="*/ 1485900 h 1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96"/>
                <a:gd name="T16" fmla="*/ 0 h 1824"/>
                <a:gd name="T17" fmla="*/ 2696 w 2696"/>
                <a:gd name="T18" fmla="*/ 1824 h 18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6" h="1824">
                  <a:moveTo>
                    <a:pt x="1728" y="72"/>
                  </a:moveTo>
                  <a:cubicBezTo>
                    <a:pt x="1988" y="36"/>
                    <a:pt x="2248" y="0"/>
                    <a:pt x="2400" y="168"/>
                  </a:cubicBezTo>
                  <a:cubicBezTo>
                    <a:pt x="2552" y="336"/>
                    <a:pt x="2664" y="808"/>
                    <a:pt x="2640" y="1080"/>
                  </a:cubicBezTo>
                  <a:cubicBezTo>
                    <a:pt x="2616" y="1352"/>
                    <a:pt x="2696" y="1824"/>
                    <a:pt x="2256" y="1800"/>
                  </a:cubicBezTo>
                  <a:cubicBezTo>
                    <a:pt x="1816" y="1776"/>
                    <a:pt x="908" y="1356"/>
                    <a:pt x="0" y="9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2160" y="1512"/>
              <a:ext cx="57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/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2880" y="2472"/>
              <a:ext cx="38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/>
            </a:p>
          </p:txBody>
        </p:sp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2928" y="2232"/>
              <a:ext cx="52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>
              <a:off x="1488" y="1773"/>
              <a:ext cx="0" cy="5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1503" y="1766"/>
              <a:ext cx="705" cy="6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1533" y="1759"/>
              <a:ext cx="1598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 flipH="1">
              <a:off x="3108" y="1704"/>
              <a:ext cx="156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Freeform 18"/>
            <p:cNvSpPr>
              <a:spLocks/>
            </p:cNvSpPr>
            <p:nvPr/>
          </p:nvSpPr>
          <p:spPr bwMode="auto">
            <a:xfrm>
              <a:off x="2544" y="1704"/>
              <a:ext cx="1232" cy="1336"/>
            </a:xfrm>
            <a:custGeom>
              <a:avLst/>
              <a:gdLst>
                <a:gd name="T0" fmla="*/ 1143000 w 1232"/>
                <a:gd name="T1" fmla="*/ 0 h 1336"/>
                <a:gd name="T2" fmla="*/ 1676400 w 1232"/>
                <a:gd name="T3" fmla="*/ 609600 h 1336"/>
                <a:gd name="T4" fmla="*/ 1676400 w 1232"/>
                <a:gd name="T5" fmla="*/ 1981200 h 1336"/>
                <a:gd name="T6" fmla="*/ 0 w 1232"/>
                <a:gd name="T7" fmla="*/ 1447800 h 1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2"/>
                <a:gd name="T13" fmla="*/ 0 h 1336"/>
                <a:gd name="T14" fmla="*/ 1232 w 1232"/>
                <a:gd name="T15" fmla="*/ 1336 h 1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2" h="1336">
                  <a:moveTo>
                    <a:pt x="720" y="0"/>
                  </a:moveTo>
                  <a:cubicBezTo>
                    <a:pt x="860" y="88"/>
                    <a:pt x="1000" y="176"/>
                    <a:pt x="1056" y="384"/>
                  </a:cubicBezTo>
                  <a:cubicBezTo>
                    <a:pt x="1112" y="592"/>
                    <a:pt x="1232" y="1160"/>
                    <a:pt x="1056" y="1248"/>
                  </a:cubicBezTo>
                  <a:cubicBezTo>
                    <a:pt x="880" y="1336"/>
                    <a:pt x="184" y="968"/>
                    <a:pt x="0" y="9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20"/>
            <p:cNvSpPr>
              <a:spLocks noChangeShapeType="1"/>
            </p:cNvSpPr>
            <p:nvPr/>
          </p:nvSpPr>
          <p:spPr bwMode="auto">
            <a:xfrm>
              <a:off x="2496" y="1752"/>
              <a:ext cx="612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632" y="1056"/>
              <a:ext cx="1720" cy="1464"/>
            </a:xfrm>
            <a:custGeom>
              <a:avLst/>
              <a:gdLst>
                <a:gd name="T0" fmla="*/ 2730500 w 1720"/>
                <a:gd name="T1" fmla="*/ 647700 h 1464"/>
                <a:gd name="T2" fmla="*/ 2044700 w 1720"/>
                <a:gd name="T3" fmla="*/ 114300 h 1464"/>
                <a:gd name="T4" fmla="*/ 596900 w 1720"/>
                <a:gd name="T5" fmla="*/ 266700 h 1464"/>
                <a:gd name="T6" fmla="*/ 63500 w 1720"/>
                <a:gd name="T7" fmla="*/ 1714500 h 1464"/>
                <a:gd name="T8" fmla="*/ 977900 w 1720"/>
                <a:gd name="T9" fmla="*/ 2324100 h 1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0"/>
                <a:gd name="T16" fmla="*/ 0 h 1464"/>
                <a:gd name="T17" fmla="*/ 1720 w 1720"/>
                <a:gd name="T18" fmla="*/ 1464 h 14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0" h="1464">
                  <a:moveTo>
                    <a:pt x="1720" y="408"/>
                  </a:moveTo>
                  <a:cubicBezTo>
                    <a:pt x="1616" y="260"/>
                    <a:pt x="1512" y="112"/>
                    <a:pt x="1288" y="72"/>
                  </a:cubicBezTo>
                  <a:cubicBezTo>
                    <a:pt x="1064" y="32"/>
                    <a:pt x="584" y="0"/>
                    <a:pt x="376" y="168"/>
                  </a:cubicBezTo>
                  <a:cubicBezTo>
                    <a:pt x="168" y="336"/>
                    <a:pt x="0" y="864"/>
                    <a:pt x="40" y="1080"/>
                  </a:cubicBezTo>
                  <a:cubicBezTo>
                    <a:pt x="80" y="1296"/>
                    <a:pt x="348" y="1380"/>
                    <a:pt x="616" y="14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Text Box 22"/>
            <p:cNvSpPr txBox="1">
              <a:spLocks noChangeArrowheads="1"/>
            </p:cNvSpPr>
            <p:nvPr/>
          </p:nvSpPr>
          <p:spPr bwMode="auto">
            <a:xfrm>
              <a:off x="624" y="3144"/>
              <a:ext cx="187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/>
            </a:p>
          </p:txBody>
        </p:sp>
        <p:pic>
          <p:nvPicPr>
            <p:cNvPr id="61" name="Picture 24" descr="j01856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1368"/>
              <a:ext cx="43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5" descr="j01856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1368"/>
              <a:ext cx="43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6" descr="j01856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3" y="1350"/>
              <a:ext cx="43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7" descr="BD18217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2256"/>
              <a:ext cx="412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28" descr="BD18225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2" y="223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29" descr="BD18247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0" y="2328"/>
              <a:ext cx="62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28 - Βέλος προς τα κάτω"/>
          <p:cNvSpPr/>
          <p:nvPr/>
        </p:nvSpPr>
        <p:spPr bwMode="auto">
          <a:xfrm rot="2321020">
            <a:off x="5359653" y="2109459"/>
            <a:ext cx="244444" cy="66995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29 - Βέλος προς τα κάτω"/>
          <p:cNvSpPr/>
          <p:nvPr/>
        </p:nvSpPr>
        <p:spPr bwMode="auto">
          <a:xfrm rot="13345443">
            <a:off x="3665148" y="4769670"/>
            <a:ext cx="244444" cy="66995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1308100" y="2322513"/>
            <a:ext cx="6308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>
                <a:latin typeface="Cambria" pitchFamily="18" charset="0"/>
              </a:rPr>
              <a:t>Μπορεί ένα γράφημα να σχεδιασθεί ώστε να μην υπάρχουν τεμνόμενες ακμές;</a:t>
            </a:r>
            <a:endParaRPr lang="en-US">
              <a:latin typeface="Cambria" pitchFamily="18" charset="0"/>
            </a:endParaRPr>
          </a:p>
        </p:txBody>
      </p:sp>
      <p:pic>
        <p:nvPicPr>
          <p:cNvPr id="31747" name="Picture 6" descr="http://alzheimersadvocacy.com/wp-content/uploads/2007/07/microc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3429000"/>
            <a:ext cx="50768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84288" y="1408113"/>
            <a:ext cx="6330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l-GR" sz="3200" kern="0" dirty="0" err="1">
                <a:solidFill>
                  <a:schemeClr val="tx2"/>
                </a:solidFill>
              </a:rPr>
              <a:t>Επιπεδικότητα</a:t>
            </a:r>
            <a:endParaRPr lang="el-GR" sz="3200" kern="0" dirty="0">
              <a:solidFill>
                <a:schemeClr val="tx2"/>
              </a:solidFill>
            </a:endParaRPr>
          </a:p>
        </p:txBody>
      </p:sp>
      <p:pic>
        <p:nvPicPr>
          <p:cNvPr id="3175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87A0E4BD-E210-478F-8057-932F93203777}" type="slidenum">
              <a:rPr lang="el-GR" altLang="el-GR" sz="1200" smtClean="0">
                <a:latin typeface="Cambria" pitchFamily="18" charset="0"/>
              </a:rPr>
              <a:pPr/>
              <a:t>42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284288" y="1408113"/>
            <a:ext cx="6330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l-GR" sz="3200" kern="0" dirty="0">
                <a:solidFill>
                  <a:schemeClr val="tx2"/>
                </a:solidFill>
              </a:rPr>
              <a:t>Ελάχιστα Ζευγνύοντα Δένδρα</a:t>
            </a:r>
          </a:p>
        </p:txBody>
      </p:sp>
      <p:pic>
        <p:nvPicPr>
          <p:cNvPr id="32774" name="Picture 4" descr="Oce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738" y="2390775"/>
            <a:ext cx="434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50" y="3152775"/>
            <a:ext cx="29987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503238" y="5602288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Cambria" pitchFamily="18" charset="0"/>
              </a:rPr>
              <a:t>Ποιο δίκτυο διαδρομών είναι το ασφαλέστερο; </a:t>
            </a:r>
            <a:br>
              <a:rPr lang="el-GR" dirty="0">
                <a:latin typeface="Cambria" pitchFamily="18" charset="0"/>
              </a:rPr>
            </a:br>
            <a:r>
              <a:rPr lang="el-GR" dirty="0">
                <a:latin typeface="Cambria" pitchFamily="18" charset="0"/>
              </a:rPr>
              <a:t>(κίνδυνος από μεγάλες διαδρομές στη θάλασσα)</a:t>
            </a:r>
            <a:endParaRPr lang="en-GB" dirty="0">
              <a:latin typeface="Cambria" pitchFamily="18" charset="0"/>
            </a:endParaRPr>
          </a:p>
        </p:txBody>
      </p:sp>
      <p:pic>
        <p:nvPicPr>
          <p:cNvPr id="3277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8CEAF3A1-5B66-4286-B38B-F9608A732D01}" type="slidenum">
              <a:rPr lang="el-GR" altLang="el-GR" sz="1200" smtClean="0">
                <a:latin typeface="Cambria" pitchFamily="18" charset="0"/>
              </a:rPr>
              <a:pPr/>
              <a:t>43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284288" y="1408113"/>
            <a:ext cx="6330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l-GR" sz="3200" kern="0" dirty="0">
                <a:solidFill>
                  <a:schemeClr val="tx2"/>
                </a:solidFill>
              </a:rPr>
              <a:t>Ελάχιστα Ζευγνύοντα Δένδρα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9513" y="2357438"/>
            <a:ext cx="7254875" cy="3711575"/>
            <a:chOff x="374" y="1655"/>
            <a:chExt cx="5033" cy="2674"/>
          </a:xfrm>
        </p:grpSpPr>
        <p:pic>
          <p:nvPicPr>
            <p:cNvPr id="338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2016"/>
              <a:ext cx="28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0" y="1872"/>
              <a:ext cx="28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" y="3696"/>
              <a:ext cx="28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2016"/>
              <a:ext cx="28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5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68" y="3168"/>
              <a:ext cx="28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6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3552"/>
              <a:ext cx="28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7" name="Line 11"/>
            <p:cNvSpPr>
              <a:spLocks noChangeShapeType="1"/>
            </p:cNvSpPr>
            <p:nvPr/>
          </p:nvSpPr>
          <p:spPr bwMode="auto">
            <a:xfrm>
              <a:off x="1008" y="2160"/>
              <a:ext cx="201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2"/>
            <p:cNvSpPr>
              <a:spLocks noChangeShapeType="1"/>
            </p:cNvSpPr>
            <p:nvPr/>
          </p:nvSpPr>
          <p:spPr bwMode="auto">
            <a:xfrm>
              <a:off x="960" y="2400"/>
              <a:ext cx="8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3"/>
            <p:cNvSpPr>
              <a:spLocks noChangeShapeType="1"/>
            </p:cNvSpPr>
            <p:nvPr/>
          </p:nvSpPr>
          <p:spPr bwMode="auto">
            <a:xfrm flipH="1">
              <a:off x="720" y="2352"/>
              <a:ext cx="4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4"/>
            <p:cNvSpPr>
              <a:spLocks noChangeShapeType="1"/>
            </p:cNvSpPr>
            <p:nvPr/>
          </p:nvSpPr>
          <p:spPr bwMode="auto">
            <a:xfrm>
              <a:off x="816" y="3840"/>
              <a:ext cx="211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15"/>
            <p:cNvSpPr>
              <a:spLocks noChangeShapeType="1"/>
            </p:cNvSpPr>
            <p:nvPr/>
          </p:nvSpPr>
          <p:spPr bwMode="auto">
            <a:xfrm flipV="1">
              <a:off x="3360" y="2160"/>
              <a:ext cx="172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16"/>
            <p:cNvSpPr>
              <a:spLocks noChangeShapeType="1"/>
            </p:cNvSpPr>
            <p:nvPr/>
          </p:nvSpPr>
          <p:spPr bwMode="auto">
            <a:xfrm flipV="1">
              <a:off x="768" y="3024"/>
              <a:ext cx="1056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17"/>
            <p:cNvSpPr>
              <a:spLocks noChangeShapeType="1"/>
            </p:cNvSpPr>
            <p:nvPr/>
          </p:nvSpPr>
          <p:spPr bwMode="auto">
            <a:xfrm flipV="1">
              <a:off x="2112" y="2352"/>
              <a:ext cx="105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18"/>
            <p:cNvSpPr>
              <a:spLocks noChangeShapeType="1"/>
            </p:cNvSpPr>
            <p:nvPr/>
          </p:nvSpPr>
          <p:spPr bwMode="auto">
            <a:xfrm flipV="1">
              <a:off x="3264" y="3504"/>
              <a:ext cx="12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19"/>
            <p:cNvSpPr>
              <a:spLocks noChangeShapeType="1"/>
            </p:cNvSpPr>
            <p:nvPr/>
          </p:nvSpPr>
          <p:spPr bwMode="auto">
            <a:xfrm>
              <a:off x="2064" y="3024"/>
              <a:ext cx="91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0"/>
            <p:cNvSpPr>
              <a:spLocks noChangeShapeType="1"/>
            </p:cNvSpPr>
            <p:nvPr/>
          </p:nvSpPr>
          <p:spPr bwMode="auto">
            <a:xfrm>
              <a:off x="2112" y="2976"/>
              <a:ext cx="225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21"/>
            <p:cNvSpPr>
              <a:spLocks noChangeShapeType="1"/>
            </p:cNvSpPr>
            <p:nvPr/>
          </p:nvSpPr>
          <p:spPr bwMode="auto">
            <a:xfrm flipH="1">
              <a:off x="4656" y="2208"/>
              <a:ext cx="48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2"/>
            <p:cNvSpPr>
              <a:spLocks noChangeShapeType="1"/>
            </p:cNvSpPr>
            <p:nvPr/>
          </p:nvSpPr>
          <p:spPr bwMode="auto">
            <a:xfrm>
              <a:off x="3312" y="2352"/>
              <a:ext cx="115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3819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4" y="2688"/>
              <a:ext cx="28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0" name="Text Box 24"/>
            <p:cNvSpPr txBox="1">
              <a:spLocks noChangeArrowheads="1"/>
            </p:cNvSpPr>
            <p:nvPr/>
          </p:nvSpPr>
          <p:spPr bwMode="auto">
            <a:xfrm>
              <a:off x="1334" y="2471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3821" name="Text Box 25"/>
            <p:cNvSpPr txBox="1">
              <a:spLocks noChangeArrowheads="1"/>
            </p:cNvSpPr>
            <p:nvPr/>
          </p:nvSpPr>
          <p:spPr bwMode="auto">
            <a:xfrm>
              <a:off x="2438" y="251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3822" name="Text Box 26"/>
            <p:cNvSpPr txBox="1">
              <a:spLocks noChangeArrowheads="1"/>
            </p:cNvSpPr>
            <p:nvPr/>
          </p:nvSpPr>
          <p:spPr bwMode="auto">
            <a:xfrm>
              <a:off x="1142" y="3287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3823" name="Text Box 27"/>
            <p:cNvSpPr txBox="1">
              <a:spLocks noChangeArrowheads="1"/>
            </p:cNvSpPr>
            <p:nvPr/>
          </p:nvSpPr>
          <p:spPr bwMode="auto">
            <a:xfrm>
              <a:off x="2534" y="3335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3824" name="Text Box 28"/>
            <p:cNvSpPr txBox="1">
              <a:spLocks noChangeArrowheads="1"/>
            </p:cNvSpPr>
            <p:nvPr/>
          </p:nvSpPr>
          <p:spPr bwMode="auto">
            <a:xfrm>
              <a:off x="518" y="2855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3825" name="Text Box 29"/>
            <p:cNvSpPr txBox="1">
              <a:spLocks noChangeArrowheads="1"/>
            </p:cNvSpPr>
            <p:nvPr/>
          </p:nvSpPr>
          <p:spPr bwMode="auto">
            <a:xfrm>
              <a:off x="1910" y="1991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3826" name="Text Box 30"/>
            <p:cNvSpPr txBox="1">
              <a:spLocks noChangeArrowheads="1"/>
            </p:cNvSpPr>
            <p:nvPr/>
          </p:nvSpPr>
          <p:spPr bwMode="auto">
            <a:xfrm>
              <a:off x="1680" y="3840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3827" name="Text Box 31"/>
            <p:cNvSpPr txBox="1">
              <a:spLocks noChangeArrowheads="1"/>
            </p:cNvSpPr>
            <p:nvPr/>
          </p:nvSpPr>
          <p:spPr bwMode="auto">
            <a:xfrm>
              <a:off x="3168" y="316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4934" y="2663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e-DE" sz="1200">
                <a:latin typeface="Times New Roman" pitchFamily="18" charset="0"/>
              </a:endParaRP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4118" y="20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3830" y="2663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696" y="364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4886" y="2711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518" y="1943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374" y="371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1862" y="299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3836" name="Text Box 40"/>
            <p:cNvSpPr txBox="1">
              <a:spLocks noChangeArrowheads="1"/>
            </p:cNvSpPr>
            <p:nvPr/>
          </p:nvSpPr>
          <p:spPr bwMode="auto">
            <a:xfrm>
              <a:off x="3158" y="1799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3837" name="Text Box 41"/>
            <p:cNvSpPr txBox="1">
              <a:spLocks noChangeArrowheads="1"/>
            </p:cNvSpPr>
            <p:nvPr/>
          </p:nvSpPr>
          <p:spPr bwMode="auto">
            <a:xfrm>
              <a:off x="3014" y="4007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3838" name="Text Box 42"/>
            <p:cNvSpPr txBox="1">
              <a:spLocks noChangeArrowheads="1"/>
            </p:cNvSpPr>
            <p:nvPr/>
          </p:nvSpPr>
          <p:spPr bwMode="auto">
            <a:xfrm>
              <a:off x="4502" y="3479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33839" name="Text Box 43"/>
            <p:cNvSpPr txBox="1">
              <a:spLocks noChangeArrowheads="1"/>
            </p:cNvSpPr>
            <p:nvPr/>
          </p:nvSpPr>
          <p:spPr bwMode="auto">
            <a:xfrm>
              <a:off x="5222" y="1655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33840" name="Freeform 44"/>
            <p:cNvSpPr>
              <a:spLocks/>
            </p:cNvSpPr>
            <p:nvPr/>
          </p:nvSpPr>
          <p:spPr bwMode="auto">
            <a:xfrm>
              <a:off x="967" y="1700"/>
              <a:ext cx="4090" cy="287"/>
            </a:xfrm>
            <a:custGeom>
              <a:avLst/>
              <a:gdLst>
                <a:gd name="T0" fmla="*/ 0 w 4090"/>
                <a:gd name="T1" fmla="*/ 255 h 287"/>
                <a:gd name="T2" fmla="*/ 74 w 4090"/>
                <a:gd name="T3" fmla="*/ 229 h 287"/>
                <a:gd name="T4" fmla="*/ 122 w 4090"/>
                <a:gd name="T5" fmla="*/ 218 h 287"/>
                <a:gd name="T6" fmla="*/ 291 w 4090"/>
                <a:gd name="T7" fmla="*/ 181 h 287"/>
                <a:gd name="T8" fmla="*/ 809 w 4090"/>
                <a:gd name="T9" fmla="*/ 128 h 287"/>
                <a:gd name="T10" fmla="*/ 1178 w 4090"/>
                <a:gd name="T11" fmla="*/ 102 h 287"/>
                <a:gd name="T12" fmla="*/ 1311 w 4090"/>
                <a:gd name="T13" fmla="*/ 86 h 287"/>
                <a:gd name="T14" fmla="*/ 1464 w 4090"/>
                <a:gd name="T15" fmla="*/ 65 h 287"/>
                <a:gd name="T16" fmla="*/ 1591 w 4090"/>
                <a:gd name="T17" fmla="*/ 54 h 287"/>
                <a:gd name="T18" fmla="*/ 2537 w 4090"/>
                <a:gd name="T19" fmla="*/ 44 h 287"/>
                <a:gd name="T20" fmla="*/ 2764 w 4090"/>
                <a:gd name="T21" fmla="*/ 76 h 287"/>
                <a:gd name="T22" fmla="*/ 2965 w 4090"/>
                <a:gd name="T23" fmla="*/ 107 h 287"/>
                <a:gd name="T24" fmla="*/ 3134 w 4090"/>
                <a:gd name="T25" fmla="*/ 128 h 287"/>
                <a:gd name="T26" fmla="*/ 3451 w 4090"/>
                <a:gd name="T27" fmla="*/ 150 h 287"/>
                <a:gd name="T28" fmla="*/ 3821 w 4090"/>
                <a:gd name="T29" fmla="*/ 192 h 287"/>
                <a:gd name="T30" fmla="*/ 3921 w 4090"/>
                <a:gd name="T31" fmla="*/ 224 h 287"/>
                <a:gd name="T32" fmla="*/ 3932 w 4090"/>
                <a:gd name="T33" fmla="*/ 239 h 287"/>
                <a:gd name="T34" fmla="*/ 3974 w 4090"/>
                <a:gd name="T35" fmla="*/ 250 h 287"/>
                <a:gd name="T36" fmla="*/ 4043 w 4090"/>
                <a:gd name="T37" fmla="*/ 276 h 287"/>
                <a:gd name="T38" fmla="*/ 4090 w 4090"/>
                <a:gd name="T39" fmla="*/ 287 h 2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0"/>
                <a:gd name="T61" fmla="*/ 0 h 287"/>
                <a:gd name="T62" fmla="*/ 4090 w 4090"/>
                <a:gd name="T63" fmla="*/ 287 h 2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0" h="287">
                  <a:moveTo>
                    <a:pt x="0" y="255"/>
                  </a:moveTo>
                  <a:cubicBezTo>
                    <a:pt x="24" y="244"/>
                    <a:pt x="48" y="235"/>
                    <a:pt x="74" y="229"/>
                  </a:cubicBezTo>
                  <a:cubicBezTo>
                    <a:pt x="90" y="225"/>
                    <a:pt x="122" y="218"/>
                    <a:pt x="122" y="218"/>
                  </a:cubicBezTo>
                  <a:cubicBezTo>
                    <a:pt x="169" y="186"/>
                    <a:pt x="236" y="191"/>
                    <a:pt x="291" y="181"/>
                  </a:cubicBezTo>
                  <a:cubicBezTo>
                    <a:pt x="460" y="151"/>
                    <a:pt x="638" y="135"/>
                    <a:pt x="809" y="128"/>
                  </a:cubicBezTo>
                  <a:cubicBezTo>
                    <a:pt x="932" y="115"/>
                    <a:pt x="1054" y="106"/>
                    <a:pt x="1178" y="102"/>
                  </a:cubicBezTo>
                  <a:cubicBezTo>
                    <a:pt x="1222" y="95"/>
                    <a:pt x="1266" y="90"/>
                    <a:pt x="1311" y="86"/>
                  </a:cubicBezTo>
                  <a:cubicBezTo>
                    <a:pt x="1362" y="75"/>
                    <a:pt x="1413" y="70"/>
                    <a:pt x="1464" y="65"/>
                  </a:cubicBezTo>
                  <a:cubicBezTo>
                    <a:pt x="1506" y="61"/>
                    <a:pt x="1591" y="54"/>
                    <a:pt x="1591" y="54"/>
                  </a:cubicBezTo>
                  <a:cubicBezTo>
                    <a:pt x="1816" y="0"/>
                    <a:pt x="2471" y="44"/>
                    <a:pt x="2537" y="44"/>
                  </a:cubicBezTo>
                  <a:cubicBezTo>
                    <a:pt x="2610" y="64"/>
                    <a:pt x="2689" y="68"/>
                    <a:pt x="2764" y="76"/>
                  </a:cubicBezTo>
                  <a:cubicBezTo>
                    <a:pt x="2832" y="83"/>
                    <a:pt x="2897" y="100"/>
                    <a:pt x="2965" y="107"/>
                  </a:cubicBezTo>
                  <a:cubicBezTo>
                    <a:pt x="3023" y="119"/>
                    <a:pt x="3075" y="124"/>
                    <a:pt x="3134" y="128"/>
                  </a:cubicBezTo>
                  <a:cubicBezTo>
                    <a:pt x="3242" y="144"/>
                    <a:pt x="3339" y="146"/>
                    <a:pt x="3451" y="150"/>
                  </a:cubicBezTo>
                  <a:cubicBezTo>
                    <a:pt x="3573" y="168"/>
                    <a:pt x="3698" y="179"/>
                    <a:pt x="3821" y="192"/>
                  </a:cubicBezTo>
                  <a:cubicBezTo>
                    <a:pt x="3855" y="201"/>
                    <a:pt x="3888" y="212"/>
                    <a:pt x="3921" y="224"/>
                  </a:cubicBezTo>
                  <a:cubicBezTo>
                    <a:pt x="3925" y="229"/>
                    <a:pt x="3927" y="236"/>
                    <a:pt x="3932" y="239"/>
                  </a:cubicBezTo>
                  <a:cubicBezTo>
                    <a:pt x="3935" y="241"/>
                    <a:pt x="3970" y="249"/>
                    <a:pt x="3974" y="250"/>
                  </a:cubicBezTo>
                  <a:cubicBezTo>
                    <a:pt x="3998" y="256"/>
                    <a:pt x="4020" y="269"/>
                    <a:pt x="4043" y="276"/>
                  </a:cubicBezTo>
                  <a:cubicBezTo>
                    <a:pt x="4058" y="281"/>
                    <a:pt x="4090" y="287"/>
                    <a:pt x="4090" y="28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Text Box 45"/>
            <p:cNvSpPr txBox="1">
              <a:spLocks noChangeArrowheads="1"/>
            </p:cNvSpPr>
            <p:nvPr/>
          </p:nvSpPr>
          <p:spPr bwMode="auto">
            <a:xfrm>
              <a:off x="2438" y="170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3842" name="Line 46"/>
            <p:cNvSpPr>
              <a:spLocks noChangeShapeType="1"/>
            </p:cNvSpPr>
            <p:nvPr/>
          </p:nvSpPr>
          <p:spPr bwMode="auto">
            <a:xfrm flipH="1">
              <a:off x="3264" y="2256"/>
              <a:ext cx="1776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Text Box 47"/>
            <p:cNvSpPr txBox="1">
              <a:spLocks noChangeArrowheads="1"/>
            </p:cNvSpPr>
            <p:nvPr/>
          </p:nvSpPr>
          <p:spPr bwMode="auto">
            <a:xfrm>
              <a:off x="4118" y="2807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3844" name="Line 48"/>
            <p:cNvSpPr>
              <a:spLocks noChangeShapeType="1"/>
            </p:cNvSpPr>
            <p:nvPr/>
          </p:nvSpPr>
          <p:spPr bwMode="auto">
            <a:xfrm flipH="1">
              <a:off x="3072" y="2400"/>
              <a:ext cx="144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Text Box 49"/>
            <p:cNvSpPr txBox="1">
              <a:spLocks noChangeArrowheads="1"/>
            </p:cNvSpPr>
            <p:nvPr/>
          </p:nvSpPr>
          <p:spPr bwMode="auto">
            <a:xfrm>
              <a:off x="3024" y="2832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3846" name="Line 50"/>
            <p:cNvSpPr>
              <a:spLocks noChangeShapeType="1"/>
            </p:cNvSpPr>
            <p:nvPr/>
          </p:nvSpPr>
          <p:spPr bwMode="auto">
            <a:xfrm flipH="1">
              <a:off x="2160" y="2208"/>
              <a:ext cx="28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Text Box 51"/>
            <p:cNvSpPr txBox="1">
              <a:spLocks noChangeArrowheads="1"/>
            </p:cNvSpPr>
            <p:nvPr/>
          </p:nvSpPr>
          <p:spPr bwMode="auto">
            <a:xfrm>
              <a:off x="3734" y="2327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33848" name="Freeform 52"/>
            <p:cNvSpPr>
              <a:spLocks/>
            </p:cNvSpPr>
            <p:nvPr/>
          </p:nvSpPr>
          <p:spPr bwMode="auto">
            <a:xfrm>
              <a:off x="803" y="2309"/>
              <a:ext cx="2188" cy="1200"/>
            </a:xfrm>
            <a:custGeom>
              <a:avLst/>
              <a:gdLst>
                <a:gd name="T0" fmla="*/ 2188 w 2188"/>
                <a:gd name="T1" fmla="*/ 0 h 1200"/>
                <a:gd name="T2" fmla="*/ 2135 w 2188"/>
                <a:gd name="T3" fmla="*/ 21 h 1200"/>
                <a:gd name="T4" fmla="*/ 2103 w 2188"/>
                <a:gd name="T5" fmla="*/ 43 h 1200"/>
                <a:gd name="T6" fmla="*/ 1955 w 2188"/>
                <a:gd name="T7" fmla="*/ 74 h 1200"/>
                <a:gd name="T8" fmla="*/ 1860 w 2188"/>
                <a:gd name="T9" fmla="*/ 85 h 1200"/>
                <a:gd name="T10" fmla="*/ 1612 w 2188"/>
                <a:gd name="T11" fmla="*/ 148 h 1200"/>
                <a:gd name="T12" fmla="*/ 1506 w 2188"/>
                <a:gd name="T13" fmla="*/ 180 h 1200"/>
                <a:gd name="T14" fmla="*/ 1353 w 2188"/>
                <a:gd name="T15" fmla="*/ 222 h 1200"/>
                <a:gd name="T16" fmla="*/ 1258 w 2188"/>
                <a:gd name="T17" fmla="*/ 249 h 1200"/>
                <a:gd name="T18" fmla="*/ 1036 w 2188"/>
                <a:gd name="T19" fmla="*/ 301 h 1200"/>
                <a:gd name="T20" fmla="*/ 957 w 2188"/>
                <a:gd name="T21" fmla="*/ 333 h 1200"/>
                <a:gd name="T22" fmla="*/ 920 w 2188"/>
                <a:gd name="T23" fmla="*/ 344 h 1200"/>
                <a:gd name="T24" fmla="*/ 862 w 2188"/>
                <a:gd name="T25" fmla="*/ 360 h 1200"/>
                <a:gd name="T26" fmla="*/ 814 w 2188"/>
                <a:gd name="T27" fmla="*/ 381 h 1200"/>
                <a:gd name="T28" fmla="*/ 798 w 2188"/>
                <a:gd name="T29" fmla="*/ 397 h 1200"/>
                <a:gd name="T30" fmla="*/ 766 w 2188"/>
                <a:gd name="T31" fmla="*/ 407 h 1200"/>
                <a:gd name="T32" fmla="*/ 661 w 2188"/>
                <a:gd name="T33" fmla="*/ 513 h 1200"/>
                <a:gd name="T34" fmla="*/ 545 w 2188"/>
                <a:gd name="T35" fmla="*/ 629 h 1200"/>
                <a:gd name="T36" fmla="*/ 523 w 2188"/>
                <a:gd name="T37" fmla="*/ 650 h 1200"/>
                <a:gd name="T38" fmla="*/ 513 w 2188"/>
                <a:gd name="T39" fmla="*/ 666 h 1200"/>
                <a:gd name="T40" fmla="*/ 465 w 2188"/>
                <a:gd name="T41" fmla="*/ 708 h 1200"/>
                <a:gd name="T42" fmla="*/ 412 w 2188"/>
                <a:gd name="T43" fmla="*/ 756 h 1200"/>
                <a:gd name="T44" fmla="*/ 375 w 2188"/>
                <a:gd name="T45" fmla="*/ 804 h 1200"/>
                <a:gd name="T46" fmla="*/ 344 w 2188"/>
                <a:gd name="T47" fmla="*/ 835 h 1200"/>
                <a:gd name="T48" fmla="*/ 323 w 2188"/>
                <a:gd name="T49" fmla="*/ 862 h 1200"/>
                <a:gd name="T50" fmla="*/ 270 w 2188"/>
                <a:gd name="T51" fmla="*/ 914 h 1200"/>
                <a:gd name="T52" fmla="*/ 222 w 2188"/>
                <a:gd name="T53" fmla="*/ 967 h 1200"/>
                <a:gd name="T54" fmla="*/ 159 w 2188"/>
                <a:gd name="T55" fmla="*/ 1036 h 1200"/>
                <a:gd name="T56" fmla="*/ 69 w 2188"/>
                <a:gd name="T57" fmla="*/ 1121 h 1200"/>
                <a:gd name="T58" fmla="*/ 27 w 2188"/>
                <a:gd name="T59" fmla="*/ 1168 h 1200"/>
                <a:gd name="T60" fmla="*/ 0 w 2188"/>
                <a:gd name="T61" fmla="*/ 1200 h 12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88"/>
                <a:gd name="T94" fmla="*/ 0 h 1200"/>
                <a:gd name="T95" fmla="*/ 2188 w 2188"/>
                <a:gd name="T96" fmla="*/ 1200 h 12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88" h="1200">
                  <a:moveTo>
                    <a:pt x="2188" y="0"/>
                  </a:moveTo>
                  <a:cubicBezTo>
                    <a:pt x="2170" y="7"/>
                    <a:pt x="2151" y="11"/>
                    <a:pt x="2135" y="21"/>
                  </a:cubicBezTo>
                  <a:cubicBezTo>
                    <a:pt x="2124" y="28"/>
                    <a:pt x="2115" y="39"/>
                    <a:pt x="2103" y="43"/>
                  </a:cubicBezTo>
                  <a:cubicBezTo>
                    <a:pt x="2055" y="58"/>
                    <a:pt x="2005" y="67"/>
                    <a:pt x="1955" y="74"/>
                  </a:cubicBezTo>
                  <a:cubicBezTo>
                    <a:pt x="1923" y="79"/>
                    <a:pt x="1860" y="85"/>
                    <a:pt x="1860" y="85"/>
                  </a:cubicBezTo>
                  <a:cubicBezTo>
                    <a:pt x="1782" y="115"/>
                    <a:pt x="1695" y="135"/>
                    <a:pt x="1612" y="148"/>
                  </a:cubicBezTo>
                  <a:cubicBezTo>
                    <a:pt x="1577" y="163"/>
                    <a:pt x="1544" y="175"/>
                    <a:pt x="1506" y="180"/>
                  </a:cubicBezTo>
                  <a:cubicBezTo>
                    <a:pt x="1455" y="196"/>
                    <a:pt x="1404" y="206"/>
                    <a:pt x="1353" y="222"/>
                  </a:cubicBezTo>
                  <a:cubicBezTo>
                    <a:pt x="1314" y="234"/>
                    <a:pt x="1298" y="242"/>
                    <a:pt x="1258" y="249"/>
                  </a:cubicBezTo>
                  <a:cubicBezTo>
                    <a:pt x="1191" y="281"/>
                    <a:pt x="1109" y="290"/>
                    <a:pt x="1036" y="301"/>
                  </a:cubicBezTo>
                  <a:cubicBezTo>
                    <a:pt x="1016" y="310"/>
                    <a:pt x="978" y="327"/>
                    <a:pt x="957" y="333"/>
                  </a:cubicBezTo>
                  <a:cubicBezTo>
                    <a:pt x="945" y="337"/>
                    <a:pt x="920" y="344"/>
                    <a:pt x="920" y="344"/>
                  </a:cubicBezTo>
                  <a:cubicBezTo>
                    <a:pt x="884" y="367"/>
                    <a:pt x="929" y="342"/>
                    <a:pt x="862" y="360"/>
                  </a:cubicBezTo>
                  <a:cubicBezTo>
                    <a:pt x="848" y="364"/>
                    <a:pt x="829" y="375"/>
                    <a:pt x="814" y="381"/>
                  </a:cubicBezTo>
                  <a:cubicBezTo>
                    <a:pt x="809" y="386"/>
                    <a:pt x="805" y="393"/>
                    <a:pt x="798" y="397"/>
                  </a:cubicBezTo>
                  <a:cubicBezTo>
                    <a:pt x="788" y="402"/>
                    <a:pt x="766" y="407"/>
                    <a:pt x="766" y="407"/>
                  </a:cubicBezTo>
                  <a:cubicBezTo>
                    <a:pt x="734" y="440"/>
                    <a:pt x="699" y="487"/>
                    <a:pt x="661" y="513"/>
                  </a:cubicBezTo>
                  <a:cubicBezTo>
                    <a:pt x="639" y="548"/>
                    <a:pt x="584" y="616"/>
                    <a:pt x="545" y="629"/>
                  </a:cubicBezTo>
                  <a:cubicBezTo>
                    <a:pt x="531" y="666"/>
                    <a:pt x="550" y="628"/>
                    <a:pt x="523" y="650"/>
                  </a:cubicBezTo>
                  <a:cubicBezTo>
                    <a:pt x="518" y="654"/>
                    <a:pt x="517" y="661"/>
                    <a:pt x="513" y="666"/>
                  </a:cubicBezTo>
                  <a:cubicBezTo>
                    <a:pt x="498" y="685"/>
                    <a:pt x="487" y="698"/>
                    <a:pt x="465" y="708"/>
                  </a:cubicBezTo>
                  <a:cubicBezTo>
                    <a:pt x="451" y="730"/>
                    <a:pt x="437" y="748"/>
                    <a:pt x="412" y="756"/>
                  </a:cubicBezTo>
                  <a:cubicBezTo>
                    <a:pt x="403" y="786"/>
                    <a:pt x="411" y="768"/>
                    <a:pt x="375" y="804"/>
                  </a:cubicBezTo>
                  <a:cubicBezTo>
                    <a:pt x="365" y="814"/>
                    <a:pt x="344" y="835"/>
                    <a:pt x="344" y="835"/>
                  </a:cubicBezTo>
                  <a:cubicBezTo>
                    <a:pt x="331" y="869"/>
                    <a:pt x="348" y="834"/>
                    <a:pt x="323" y="862"/>
                  </a:cubicBezTo>
                  <a:cubicBezTo>
                    <a:pt x="303" y="885"/>
                    <a:pt x="300" y="905"/>
                    <a:pt x="270" y="914"/>
                  </a:cubicBezTo>
                  <a:cubicBezTo>
                    <a:pt x="255" y="939"/>
                    <a:pt x="246" y="952"/>
                    <a:pt x="222" y="967"/>
                  </a:cubicBezTo>
                  <a:cubicBezTo>
                    <a:pt x="212" y="1000"/>
                    <a:pt x="183" y="1014"/>
                    <a:pt x="159" y="1036"/>
                  </a:cubicBezTo>
                  <a:cubicBezTo>
                    <a:pt x="128" y="1064"/>
                    <a:pt x="101" y="1095"/>
                    <a:pt x="69" y="1121"/>
                  </a:cubicBezTo>
                  <a:cubicBezTo>
                    <a:pt x="53" y="1134"/>
                    <a:pt x="40" y="1152"/>
                    <a:pt x="27" y="1168"/>
                  </a:cubicBezTo>
                  <a:cubicBezTo>
                    <a:pt x="18" y="1179"/>
                    <a:pt x="0" y="1200"/>
                    <a:pt x="0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Text Box 53"/>
            <p:cNvSpPr txBox="1">
              <a:spLocks noChangeArrowheads="1"/>
            </p:cNvSpPr>
            <p:nvPr/>
          </p:nvSpPr>
          <p:spPr bwMode="auto">
            <a:xfrm>
              <a:off x="1766" y="2471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3850" name="Freeform 54"/>
            <p:cNvSpPr>
              <a:spLocks/>
            </p:cNvSpPr>
            <p:nvPr/>
          </p:nvSpPr>
          <p:spPr bwMode="auto">
            <a:xfrm>
              <a:off x="761" y="2251"/>
              <a:ext cx="4520" cy="1978"/>
            </a:xfrm>
            <a:custGeom>
              <a:avLst/>
              <a:gdLst>
                <a:gd name="T0" fmla="*/ 0 w 4520"/>
                <a:gd name="T1" fmla="*/ 1670 h 1978"/>
                <a:gd name="T2" fmla="*/ 148 w 4520"/>
                <a:gd name="T3" fmla="*/ 1702 h 1978"/>
                <a:gd name="T4" fmla="*/ 312 w 4520"/>
                <a:gd name="T5" fmla="*/ 1744 h 1978"/>
                <a:gd name="T6" fmla="*/ 507 w 4520"/>
                <a:gd name="T7" fmla="*/ 1823 h 1978"/>
                <a:gd name="T8" fmla="*/ 592 w 4520"/>
                <a:gd name="T9" fmla="*/ 1844 h 1978"/>
                <a:gd name="T10" fmla="*/ 703 w 4520"/>
                <a:gd name="T11" fmla="*/ 1866 h 1978"/>
                <a:gd name="T12" fmla="*/ 1252 w 4520"/>
                <a:gd name="T13" fmla="*/ 1934 h 1978"/>
                <a:gd name="T14" fmla="*/ 1464 w 4520"/>
                <a:gd name="T15" fmla="*/ 1945 h 1978"/>
                <a:gd name="T16" fmla="*/ 1564 w 4520"/>
                <a:gd name="T17" fmla="*/ 1950 h 1978"/>
                <a:gd name="T18" fmla="*/ 1633 w 4520"/>
                <a:gd name="T19" fmla="*/ 1961 h 1978"/>
                <a:gd name="T20" fmla="*/ 1855 w 4520"/>
                <a:gd name="T21" fmla="*/ 1977 h 1978"/>
                <a:gd name="T22" fmla="*/ 2700 w 4520"/>
                <a:gd name="T23" fmla="*/ 1955 h 1978"/>
                <a:gd name="T24" fmla="*/ 2843 w 4520"/>
                <a:gd name="T25" fmla="*/ 1903 h 1978"/>
                <a:gd name="T26" fmla="*/ 2885 w 4520"/>
                <a:gd name="T27" fmla="*/ 1887 h 1978"/>
                <a:gd name="T28" fmla="*/ 2986 w 4520"/>
                <a:gd name="T29" fmla="*/ 1850 h 1978"/>
                <a:gd name="T30" fmla="*/ 3086 w 4520"/>
                <a:gd name="T31" fmla="*/ 1818 h 1978"/>
                <a:gd name="T32" fmla="*/ 3181 w 4520"/>
                <a:gd name="T33" fmla="*/ 1786 h 1978"/>
                <a:gd name="T34" fmla="*/ 3197 w 4520"/>
                <a:gd name="T35" fmla="*/ 1781 h 1978"/>
                <a:gd name="T36" fmla="*/ 3250 w 4520"/>
                <a:gd name="T37" fmla="*/ 1765 h 1978"/>
                <a:gd name="T38" fmla="*/ 3292 w 4520"/>
                <a:gd name="T39" fmla="*/ 1749 h 1978"/>
                <a:gd name="T40" fmla="*/ 3313 w 4520"/>
                <a:gd name="T41" fmla="*/ 1744 h 1978"/>
                <a:gd name="T42" fmla="*/ 3393 w 4520"/>
                <a:gd name="T43" fmla="*/ 1723 h 1978"/>
                <a:gd name="T44" fmla="*/ 3509 w 4520"/>
                <a:gd name="T45" fmla="*/ 1686 h 1978"/>
                <a:gd name="T46" fmla="*/ 3599 w 4520"/>
                <a:gd name="T47" fmla="*/ 1654 h 1978"/>
                <a:gd name="T48" fmla="*/ 3805 w 4520"/>
                <a:gd name="T49" fmla="*/ 1580 h 1978"/>
                <a:gd name="T50" fmla="*/ 3932 w 4520"/>
                <a:gd name="T51" fmla="*/ 1522 h 1978"/>
                <a:gd name="T52" fmla="*/ 3984 w 4520"/>
                <a:gd name="T53" fmla="*/ 1490 h 1978"/>
                <a:gd name="T54" fmla="*/ 4006 w 4520"/>
                <a:gd name="T55" fmla="*/ 1475 h 1978"/>
                <a:gd name="T56" fmla="*/ 4016 w 4520"/>
                <a:gd name="T57" fmla="*/ 1459 h 1978"/>
                <a:gd name="T58" fmla="*/ 4032 w 4520"/>
                <a:gd name="T59" fmla="*/ 1453 h 1978"/>
                <a:gd name="T60" fmla="*/ 4069 w 4520"/>
                <a:gd name="T61" fmla="*/ 1422 h 1978"/>
                <a:gd name="T62" fmla="*/ 4101 w 4520"/>
                <a:gd name="T63" fmla="*/ 1401 h 1978"/>
                <a:gd name="T64" fmla="*/ 4117 w 4520"/>
                <a:gd name="T65" fmla="*/ 1390 h 1978"/>
                <a:gd name="T66" fmla="*/ 4159 w 4520"/>
                <a:gd name="T67" fmla="*/ 1353 h 1978"/>
                <a:gd name="T68" fmla="*/ 4222 w 4520"/>
                <a:gd name="T69" fmla="*/ 1284 h 1978"/>
                <a:gd name="T70" fmla="*/ 4286 w 4520"/>
                <a:gd name="T71" fmla="*/ 1189 h 1978"/>
                <a:gd name="T72" fmla="*/ 4323 w 4520"/>
                <a:gd name="T73" fmla="*/ 1110 h 1978"/>
                <a:gd name="T74" fmla="*/ 4370 w 4520"/>
                <a:gd name="T75" fmla="*/ 840 h 1978"/>
                <a:gd name="T76" fmla="*/ 4391 w 4520"/>
                <a:gd name="T77" fmla="*/ 772 h 1978"/>
                <a:gd name="T78" fmla="*/ 4397 w 4520"/>
                <a:gd name="T79" fmla="*/ 756 h 1978"/>
                <a:gd name="T80" fmla="*/ 4418 w 4520"/>
                <a:gd name="T81" fmla="*/ 698 h 1978"/>
                <a:gd name="T82" fmla="*/ 4434 w 4520"/>
                <a:gd name="T83" fmla="*/ 634 h 1978"/>
                <a:gd name="T84" fmla="*/ 4481 w 4520"/>
                <a:gd name="T85" fmla="*/ 375 h 1978"/>
                <a:gd name="T86" fmla="*/ 4508 w 4520"/>
                <a:gd name="T87" fmla="*/ 264 h 1978"/>
                <a:gd name="T88" fmla="*/ 4518 w 4520"/>
                <a:gd name="T89" fmla="*/ 0 h 19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20"/>
                <a:gd name="T136" fmla="*/ 0 h 1978"/>
                <a:gd name="T137" fmla="*/ 4520 w 4520"/>
                <a:gd name="T138" fmla="*/ 1978 h 19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20" h="1978">
                  <a:moveTo>
                    <a:pt x="0" y="1670"/>
                  </a:moveTo>
                  <a:cubicBezTo>
                    <a:pt x="78" y="1675"/>
                    <a:pt x="85" y="1681"/>
                    <a:pt x="148" y="1702"/>
                  </a:cubicBezTo>
                  <a:cubicBezTo>
                    <a:pt x="201" y="1720"/>
                    <a:pt x="261" y="1722"/>
                    <a:pt x="312" y="1744"/>
                  </a:cubicBezTo>
                  <a:cubicBezTo>
                    <a:pt x="377" y="1772"/>
                    <a:pt x="439" y="1802"/>
                    <a:pt x="507" y="1823"/>
                  </a:cubicBezTo>
                  <a:cubicBezTo>
                    <a:pt x="532" y="1840"/>
                    <a:pt x="562" y="1839"/>
                    <a:pt x="592" y="1844"/>
                  </a:cubicBezTo>
                  <a:cubicBezTo>
                    <a:pt x="630" y="1860"/>
                    <a:pt x="661" y="1862"/>
                    <a:pt x="703" y="1866"/>
                  </a:cubicBezTo>
                  <a:cubicBezTo>
                    <a:pt x="888" y="1910"/>
                    <a:pt x="1060" y="1925"/>
                    <a:pt x="1252" y="1934"/>
                  </a:cubicBezTo>
                  <a:cubicBezTo>
                    <a:pt x="1323" y="1937"/>
                    <a:pt x="1393" y="1941"/>
                    <a:pt x="1464" y="1945"/>
                  </a:cubicBezTo>
                  <a:cubicBezTo>
                    <a:pt x="1497" y="1947"/>
                    <a:pt x="1564" y="1950"/>
                    <a:pt x="1564" y="1950"/>
                  </a:cubicBezTo>
                  <a:cubicBezTo>
                    <a:pt x="1587" y="1954"/>
                    <a:pt x="1610" y="1959"/>
                    <a:pt x="1633" y="1961"/>
                  </a:cubicBezTo>
                  <a:cubicBezTo>
                    <a:pt x="1707" y="1968"/>
                    <a:pt x="1855" y="1977"/>
                    <a:pt x="1855" y="1977"/>
                  </a:cubicBezTo>
                  <a:cubicBezTo>
                    <a:pt x="2130" y="1972"/>
                    <a:pt x="2422" y="1978"/>
                    <a:pt x="2700" y="1955"/>
                  </a:cubicBezTo>
                  <a:cubicBezTo>
                    <a:pt x="2731" y="1935"/>
                    <a:pt x="2808" y="1908"/>
                    <a:pt x="2843" y="1903"/>
                  </a:cubicBezTo>
                  <a:cubicBezTo>
                    <a:pt x="2884" y="1875"/>
                    <a:pt x="2828" y="1910"/>
                    <a:pt x="2885" y="1887"/>
                  </a:cubicBezTo>
                  <a:cubicBezTo>
                    <a:pt x="2937" y="1866"/>
                    <a:pt x="2937" y="1864"/>
                    <a:pt x="2986" y="1850"/>
                  </a:cubicBezTo>
                  <a:cubicBezTo>
                    <a:pt x="3020" y="1841"/>
                    <a:pt x="3051" y="1825"/>
                    <a:pt x="3086" y="1818"/>
                  </a:cubicBezTo>
                  <a:cubicBezTo>
                    <a:pt x="3144" y="1793"/>
                    <a:pt x="3106" y="1807"/>
                    <a:pt x="3181" y="1786"/>
                  </a:cubicBezTo>
                  <a:cubicBezTo>
                    <a:pt x="3186" y="1784"/>
                    <a:pt x="3197" y="1781"/>
                    <a:pt x="3197" y="1781"/>
                  </a:cubicBezTo>
                  <a:cubicBezTo>
                    <a:pt x="3230" y="1758"/>
                    <a:pt x="3193" y="1780"/>
                    <a:pt x="3250" y="1765"/>
                  </a:cubicBezTo>
                  <a:cubicBezTo>
                    <a:pt x="3264" y="1761"/>
                    <a:pt x="3278" y="1754"/>
                    <a:pt x="3292" y="1749"/>
                  </a:cubicBezTo>
                  <a:cubicBezTo>
                    <a:pt x="3299" y="1746"/>
                    <a:pt x="3306" y="1746"/>
                    <a:pt x="3313" y="1744"/>
                  </a:cubicBezTo>
                  <a:cubicBezTo>
                    <a:pt x="3337" y="1727"/>
                    <a:pt x="3364" y="1728"/>
                    <a:pt x="3393" y="1723"/>
                  </a:cubicBezTo>
                  <a:cubicBezTo>
                    <a:pt x="3426" y="1699"/>
                    <a:pt x="3470" y="1695"/>
                    <a:pt x="3509" y="1686"/>
                  </a:cubicBezTo>
                  <a:cubicBezTo>
                    <a:pt x="3537" y="1667"/>
                    <a:pt x="3565" y="1659"/>
                    <a:pt x="3599" y="1654"/>
                  </a:cubicBezTo>
                  <a:cubicBezTo>
                    <a:pt x="3663" y="1633"/>
                    <a:pt x="3739" y="1592"/>
                    <a:pt x="3805" y="1580"/>
                  </a:cubicBezTo>
                  <a:cubicBezTo>
                    <a:pt x="3844" y="1556"/>
                    <a:pt x="3887" y="1530"/>
                    <a:pt x="3932" y="1522"/>
                  </a:cubicBezTo>
                  <a:cubicBezTo>
                    <a:pt x="3951" y="1508"/>
                    <a:pt x="3961" y="1497"/>
                    <a:pt x="3984" y="1490"/>
                  </a:cubicBezTo>
                  <a:cubicBezTo>
                    <a:pt x="3991" y="1485"/>
                    <a:pt x="4000" y="1481"/>
                    <a:pt x="4006" y="1475"/>
                  </a:cubicBezTo>
                  <a:cubicBezTo>
                    <a:pt x="4011" y="1471"/>
                    <a:pt x="4011" y="1463"/>
                    <a:pt x="4016" y="1459"/>
                  </a:cubicBezTo>
                  <a:cubicBezTo>
                    <a:pt x="4020" y="1455"/>
                    <a:pt x="4027" y="1456"/>
                    <a:pt x="4032" y="1453"/>
                  </a:cubicBezTo>
                  <a:cubicBezTo>
                    <a:pt x="4068" y="1433"/>
                    <a:pt x="4039" y="1445"/>
                    <a:pt x="4069" y="1422"/>
                  </a:cubicBezTo>
                  <a:cubicBezTo>
                    <a:pt x="4079" y="1414"/>
                    <a:pt x="4090" y="1408"/>
                    <a:pt x="4101" y="1401"/>
                  </a:cubicBezTo>
                  <a:cubicBezTo>
                    <a:pt x="4106" y="1397"/>
                    <a:pt x="4117" y="1390"/>
                    <a:pt x="4117" y="1390"/>
                  </a:cubicBezTo>
                  <a:cubicBezTo>
                    <a:pt x="4127" y="1374"/>
                    <a:pt x="4159" y="1353"/>
                    <a:pt x="4159" y="1353"/>
                  </a:cubicBezTo>
                  <a:cubicBezTo>
                    <a:pt x="4175" y="1327"/>
                    <a:pt x="4197" y="1303"/>
                    <a:pt x="4222" y="1284"/>
                  </a:cubicBezTo>
                  <a:cubicBezTo>
                    <a:pt x="4228" y="1266"/>
                    <a:pt x="4268" y="1201"/>
                    <a:pt x="4286" y="1189"/>
                  </a:cubicBezTo>
                  <a:cubicBezTo>
                    <a:pt x="4294" y="1163"/>
                    <a:pt x="4308" y="1132"/>
                    <a:pt x="4323" y="1110"/>
                  </a:cubicBezTo>
                  <a:cubicBezTo>
                    <a:pt x="4339" y="1041"/>
                    <a:pt x="4333" y="899"/>
                    <a:pt x="4370" y="840"/>
                  </a:cubicBezTo>
                  <a:cubicBezTo>
                    <a:pt x="4378" y="799"/>
                    <a:pt x="4372" y="823"/>
                    <a:pt x="4391" y="772"/>
                  </a:cubicBezTo>
                  <a:cubicBezTo>
                    <a:pt x="4393" y="767"/>
                    <a:pt x="4397" y="756"/>
                    <a:pt x="4397" y="756"/>
                  </a:cubicBezTo>
                  <a:cubicBezTo>
                    <a:pt x="4402" y="731"/>
                    <a:pt x="4404" y="719"/>
                    <a:pt x="4418" y="698"/>
                  </a:cubicBezTo>
                  <a:cubicBezTo>
                    <a:pt x="4423" y="676"/>
                    <a:pt x="4426" y="655"/>
                    <a:pt x="4434" y="634"/>
                  </a:cubicBezTo>
                  <a:cubicBezTo>
                    <a:pt x="4446" y="546"/>
                    <a:pt x="4458" y="460"/>
                    <a:pt x="4481" y="375"/>
                  </a:cubicBezTo>
                  <a:cubicBezTo>
                    <a:pt x="4486" y="335"/>
                    <a:pt x="4490" y="300"/>
                    <a:pt x="4508" y="264"/>
                  </a:cubicBezTo>
                  <a:cubicBezTo>
                    <a:pt x="4520" y="173"/>
                    <a:pt x="4518" y="98"/>
                    <a:pt x="451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Text Box 55"/>
            <p:cNvSpPr txBox="1">
              <a:spLocks noChangeArrowheads="1"/>
            </p:cNvSpPr>
            <p:nvPr/>
          </p:nvSpPr>
          <p:spPr bwMode="auto">
            <a:xfrm>
              <a:off x="4166" y="395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33852" name="Freeform 56"/>
            <p:cNvSpPr>
              <a:spLocks/>
            </p:cNvSpPr>
            <p:nvPr/>
          </p:nvSpPr>
          <p:spPr bwMode="auto">
            <a:xfrm>
              <a:off x="861" y="2410"/>
              <a:ext cx="1998" cy="1511"/>
            </a:xfrm>
            <a:custGeom>
              <a:avLst/>
              <a:gdLst>
                <a:gd name="T0" fmla="*/ 0 w 1998"/>
                <a:gd name="T1" fmla="*/ 0 h 1511"/>
                <a:gd name="T2" fmla="*/ 43 w 1998"/>
                <a:gd name="T3" fmla="*/ 63 h 1511"/>
                <a:gd name="T4" fmla="*/ 85 w 1998"/>
                <a:gd name="T5" fmla="*/ 127 h 1511"/>
                <a:gd name="T6" fmla="*/ 127 w 1998"/>
                <a:gd name="T7" fmla="*/ 185 h 1511"/>
                <a:gd name="T8" fmla="*/ 175 w 1998"/>
                <a:gd name="T9" fmla="*/ 274 h 1511"/>
                <a:gd name="T10" fmla="*/ 191 w 1998"/>
                <a:gd name="T11" fmla="*/ 280 h 1511"/>
                <a:gd name="T12" fmla="*/ 228 w 1998"/>
                <a:gd name="T13" fmla="*/ 327 h 1511"/>
                <a:gd name="T14" fmla="*/ 317 w 1998"/>
                <a:gd name="T15" fmla="*/ 412 h 1511"/>
                <a:gd name="T16" fmla="*/ 354 w 1998"/>
                <a:gd name="T17" fmla="*/ 454 h 1511"/>
                <a:gd name="T18" fmla="*/ 407 w 1998"/>
                <a:gd name="T19" fmla="*/ 512 h 1511"/>
                <a:gd name="T20" fmla="*/ 418 w 1998"/>
                <a:gd name="T21" fmla="*/ 528 h 1511"/>
                <a:gd name="T22" fmla="*/ 439 w 1998"/>
                <a:gd name="T23" fmla="*/ 539 h 1511"/>
                <a:gd name="T24" fmla="*/ 444 w 1998"/>
                <a:gd name="T25" fmla="*/ 555 h 1511"/>
                <a:gd name="T26" fmla="*/ 460 w 1998"/>
                <a:gd name="T27" fmla="*/ 565 h 1511"/>
                <a:gd name="T28" fmla="*/ 524 w 1998"/>
                <a:gd name="T29" fmla="*/ 623 h 1511"/>
                <a:gd name="T30" fmla="*/ 571 w 1998"/>
                <a:gd name="T31" fmla="*/ 671 h 1511"/>
                <a:gd name="T32" fmla="*/ 597 w 1998"/>
                <a:gd name="T33" fmla="*/ 703 h 1511"/>
                <a:gd name="T34" fmla="*/ 629 w 1998"/>
                <a:gd name="T35" fmla="*/ 724 h 1511"/>
                <a:gd name="T36" fmla="*/ 693 w 1998"/>
                <a:gd name="T37" fmla="*/ 771 h 1511"/>
                <a:gd name="T38" fmla="*/ 767 w 1998"/>
                <a:gd name="T39" fmla="*/ 824 h 1511"/>
                <a:gd name="T40" fmla="*/ 851 w 1998"/>
                <a:gd name="T41" fmla="*/ 882 h 1511"/>
                <a:gd name="T42" fmla="*/ 994 w 1998"/>
                <a:gd name="T43" fmla="*/ 972 h 1511"/>
                <a:gd name="T44" fmla="*/ 1047 w 1998"/>
                <a:gd name="T45" fmla="*/ 1020 h 1511"/>
                <a:gd name="T46" fmla="*/ 1078 w 1998"/>
                <a:gd name="T47" fmla="*/ 1030 h 1511"/>
                <a:gd name="T48" fmla="*/ 1142 w 1998"/>
                <a:gd name="T49" fmla="*/ 1072 h 1511"/>
                <a:gd name="T50" fmla="*/ 1253 w 1998"/>
                <a:gd name="T51" fmla="*/ 1157 h 1511"/>
                <a:gd name="T52" fmla="*/ 1284 w 1998"/>
                <a:gd name="T53" fmla="*/ 1173 h 1511"/>
                <a:gd name="T54" fmla="*/ 1321 w 1998"/>
                <a:gd name="T55" fmla="*/ 1199 h 1511"/>
                <a:gd name="T56" fmla="*/ 1454 w 1998"/>
                <a:gd name="T57" fmla="*/ 1263 h 1511"/>
                <a:gd name="T58" fmla="*/ 1538 w 1998"/>
                <a:gd name="T59" fmla="*/ 1300 h 1511"/>
                <a:gd name="T60" fmla="*/ 1591 w 1998"/>
                <a:gd name="T61" fmla="*/ 1331 h 1511"/>
                <a:gd name="T62" fmla="*/ 1644 w 1998"/>
                <a:gd name="T63" fmla="*/ 1347 h 1511"/>
                <a:gd name="T64" fmla="*/ 1660 w 1998"/>
                <a:gd name="T65" fmla="*/ 1352 h 1511"/>
                <a:gd name="T66" fmla="*/ 1686 w 1998"/>
                <a:gd name="T67" fmla="*/ 1374 h 1511"/>
                <a:gd name="T68" fmla="*/ 1718 w 1998"/>
                <a:gd name="T69" fmla="*/ 1384 h 1511"/>
                <a:gd name="T70" fmla="*/ 1834 w 1998"/>
                <a:gd name="T71" fmla="*/ 1437 h 1511"/>
                <a:gd name="T72" fmla="*/ 1882 w 1998"/>
                <a:gd name="T73" fmla="*/ 1463 h 1511"/>
                <a:gd name="T74" fmla="*/ 1966 w 1998"/>
                <a:gd name="T75" fmla="*/ 1495 h 1511"/>
                <a:gd name="T76" fmla="*/ 1982 w 1998"/>
                <a:gd name="T77" fmla="*/ 1506 h 1511"/>
                <a:gd name="T78" fmla="*/ 1998 w 1998"/>
                <a:gd name="T79" fmla="*/ 1511 h 15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98"/>
                <a:gd name="T121" fmla="*/ 0 h 1511"/>
                <a:gd name="T122" fmla="*/ 1998 w 1998"/>
                <a:gd name="T123" fmla="*/ 1511 h 15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98" h="1511">
                  <a:moveTo>
                    <a:pt x="0" y="0"/>
                  </a:moveTo>
                  <a:cubicBezTo>
                    <a:pt x="10" y="27"/>
                    <a:pt x="18" y="48"/>
                    <a:pt x="43" y="63"/>
                  </a:cubicBezTo>
                  <a:cubicBezTo>
                    <a:pt x="50" y="92"/>
                    <a:pt x="61" y="111"/>
                    <a:pt x="85" y="127"/>
                  </a:cubicBezTo>
                  <a:cubicBezTo>
                    <a:pt x="100" y="149"/>
                    <a:pt x="104" y="169"/>
                    <a:pt x="127" y="185"/>
                  </a:cubicBezTo>
                  <a:cubicBezTo>
                    <a:pt x="128" y="188"/>
                    <a:pt x="173" y="272"/>
                    <a:pt x="175" y="274"/>
                  </a:cubicBezTo>
                  <a:cubicBezTo>
                    <a:pt x="179" y="278"/>
                    <a:pt x="186" y="278"/>
                    <a:pt x="191" y="280"/>
                  </a:cubicBezTo>
                  <a:cubicBezTo>
                    <a:pt x="197" y="299"/>
                    <a:pt x="228" y="327"/>
                    <a:pt x="228" y="327"/>
                  </a:cubicBezTo>
                  <a:cubicBezTo>
                    <a:pt x="243" y="358"/>
                    <a:pt x="284" y="401"/>
                    <a:pt x="317" y="412"/>
                  </a:cubicBezTo>
                  <a:cubicBezTo>
                    <a:pt x="325" y="433"/>
                    <a:pt x="336" y="442"/>
                    <a:pt x="354" y="454"/>
                  </a:cubicBezTo>
                  <a:cubicBezTo>
                    <a:pt x="364" y="481"/>
                    <a:pt x="384" y="497"/>
                    <a:pt x="407" y="512"/>
                  </a:cubicBezTo>
                  <a:cubicBezTo>
                    <a:pt x="411" y="517"/>
                    <a:pt x="413" y="524"/>
                    <a:pt x="418" y="528"/>
                  </a:cubicBezTo>
                  <a:cubicBezTo>
                    <a:pt x="424" y="533"/>
                    <a:pt x="434" y="533"/>
                    <a:pt x="439" y="539"/>
                  </a:cubicBezTo>
                  <a:cubicBezTo>
                    <a:pt x="443" y="543"/>
                    <a:pt x="440" y="551"/>
                    <a:pt x="444" y="555"/>
                  </a:cubicBezTo>
                  <a:cubicBezTo>
                    <a:pt x="448" y="560"/>
                    <a:pt x="455" y="562"/>
                    <a:pt x="460" y="565"/>
                  </a:cubicBezTo>
                  <a:cubicBezTo>
                    <a:pt x="476" y="588"/>
                    <a:pt x="501" y="606"/>
                    <a:pt x="524" y="623"/>
                  </a:cubicBezTo>
                  <a:cubicBezTo>
                    <a:pt x="537" y="645"/>
                    <a:pt x="553" y="653"/>
                    <a:pt x="571" y="671"/>
                  </a:cubicBezTo>
                  <a:cubicBezTo>
                    <a:pt x="596" y="696"/>
                    <a:pt x="567" y="679"/>
                    <a:pt x="597" y="703"/>
                  </a:cubicBezTo>
                  <a:cubicBezTo>
                    <a:pt x="607" y="711"/>
                    <a:pt x="620" y="715"/>
                    <a:pt x="629" y="724"/>
                  </a:cubicBezTo>
                  <a:cubicBezTo>
                    <a:pt x="652" y="746"/>
                    <a:pt x="663" y="762"/>
                    <a:pt x="693" y="771"/>
                  </a:cubicBezTo>
                  <a:cubicBezTo>
                    <a:pt x="711" y="796"/>
                    <a:pt x="738" y="817"/>
                    <a:pt x="767" y="824"/>
                  </a:cubicBezTo>
                  <a:cubicBezTo>
                    <a:pt x="782" y="847"/>
                    <a:pt x="824" y="876"/>
                    <a:pt x="851" y="882"/>
                  </a:cubicBezTo>
                  <a:cubicBezTo>
                    <a:pt x="888" y="906"/>
                    <a:pt x="954" y="963"/>
                    <a:pt x="994" y="972"/>
                  </a:cubicBezTo>
                  <a:cubicBezTo>
                    <a:pt x="1014" y="986"/>
                    <a:pt x="1024" y="1009"/>
                    <a:pt x="1047" y="1020"/>
                  </a:cubicBezTo>
                  <a:cubicBezTo>
                    <a:pt x="1057" y="1025"/>
                    <a:pt x="1078" y="1030"/>
                    <a:pt x="1078" y="1030"/>
                  </a:cubicBezTo>
                  <a:cubicBezTo>
                    <a:pt x="1097" y="1049"/>
                    <a:pt x="1116" y="1064"/>
                    <a:pt x="1142" y="1072"/>
                  </a:cubicBezTo>
                  <a:cubicBezTo>
                    <a:pt x="1180" y="1101"/>
                    <a:pt x="1207" y="1143"/>
                    <a:pt x="1253" y="1157"/>
                  </a:cubicBezTo>
                  <a:cubicBezTo>
                    <a:pt x="1263" y="1164"/>
                    <a:pt x="1275" y="1166"/>
                    <a:pt x="1284" y="1173"/>
                  </a:cubicBezTo>
                  <a:cubicBezTo>
                    <a:pt x="1320" y="1204"/>
                    <a:pt x="1278" y="1189"/>
                    <a:pt x="1321" y="1199"/>
                  </a:cubicBezTo>
                  <a:cubicBezTo>
                    <a:pt x="1356" y="1234"/>
                    <a:pt x="1406" y="1250"/>
                    <a:pt x="1454" y="1263"/>
                  </a:cubicBezTo>
                  <a:cubicBezTo>
                    <a:pt x="1481" y="1281"/>
                    <a:pt x="1510" y="1286"/>
                    <a:pt x="1538" y="1300"/>
                  </a:cubicBezTo>
                  <a:cubicBezTo>
                    <a:pt x="1556" y="1309"/>
                    <a:pt x="1573" y="1324"/>
                    <a:pt x="1591" y="1331"/>
                  </a:cubicBezTo>
                  <a:cubicBezTo>
                    <a:pt x="1608" y="1338"/>
                    <a:pt x="1626" y="1341"/>
                    <a:pt x="1644" y="1347"/>
                  </a:cubicBezTo>
                  <a:cubicBezTo>
                    <a:pt x="1649" y="1349"/>
                    <a:pt x="1660" y="1352"/>
                    <a:pt x="1660" y="1352"/>
                  </a:cubicBezTo>
                  <a:cubicBezTo>
                    <a:pt x="1672" y="1372"/>
                    <a:pt x="1665" y="1367"/>
                    <a:pt x="1686" y="1374"/>
                  </a:cubicBezTo>
                  <a:cubicBezTo>
                    <a:pt x="1697" y="1378"/>
                    <a:pt x="1718" y="1384"/>
                    <a:pt x="1718" y="1384"/>
                  </a:cubicBezTo>
                  <a:cubicBezTo>
                    <a:pt x="1753" y="1408"/>
                    <a:pt x="1793" y="1424"/>
                    <a:pt x="1834" y="1437"/>
                  </a:cubicBezTo>
                  <a:cubicBezTo>
                    <a:pt x="1848" y="1457"/>
                    <a:pt x="1859" y="1456"/>
                    <a:pt x="1882" y="1463"/>
                  </a:cubicBezTo>
                  <a:cubicBezTo>
                    <a:pt x="1907" y="1481"/>
                    <a:pt x="1937" y="1486"/>
                    <a:pt x="1966" y="1495"/>
                  </a:cubicBezTo>
                  <a:cubicBezTo>
                    <a:pt x="1971" y="1499"/>
                    <a:pt x="1976" y="1503"/>
                    <a:pt x="1982" y="1506"/>
                  </a:cubicBezTo>
                  <a:cubicBezTo>
                    <a:pt x="1987" y="1508"/>
                    <a:pt x="1998" y="1511"/>
                    <a:pt x="1998" y="15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Freeform 57"/>
            <p:cNvSpPr>
              <a:spLocks/>
            </p:cNvSpPr>
            <p:nvPr/>
          </p:nvSpPr>
          <p:spPr bwMode="auto">
            <a:xfrm>
              <a:off x="1004" y="2241"/>
              <a:ext cx="3350" cy="1146"/>
            </a:xfrm>
            <a:custGeom>
              <a:avLst/>
              <a:gdLst>
                <a:gd name="T0" fmla="*/ 3350 w 3350"/>
                <a:gd name="T1" fmla="*/ 1146 h 1146"/>
                <a:gd name="T2" fmla="*/ 3313 w 3350"/>
                <a:gd name="T3" fmla="*/ 1136 h 1146"/>
                <a:gd name="T4" fmla="*/ 3287 w 3350"/>
                <a:gd name="T5" fmla="*/ 1115 h 1146"/>
                <a:gd name="T6" fmla="*/ 3229 w 3350"/>
                <a:gd name="T7" fmla="*/ 1067 h 1146"/>
                <a:gd name="T8" fmla="*/ 3197 w 3350"/>
                <a:gd name="T9" fmla="*/ 1041 h 1146"/>
                <a:gd name="T10" fmla="*/ 3181 w 3350"/>
                <a:gd name="T11" fmla="*/ 1019 h 1146"/>
                <a:gd name="T12" fmla="*/ 3091 w 3350"/>
                <a:gd name="T13" fmla="*/ 967 h 1146"/>
                <a:gd name="T14" fmla="*/ 3049 w 3350"/>
                <a:gd name="T15" fmla="*/ 935 h 1146"/>
                <a:gd name="T16" fmla="*/ 3017 w 3350"/>
                <a:gd name="T17" fmla="*/ 919 h 1146"/>
                <a:gd name="T18" fmla="*/ 3007 w 3350"/>
                <a:gd name="T19" fmla="*/ 903 h 1146"/>
                <a:gd name="T20" fmla="*/ 2970 w 3350"/>
                <a:gd name="T21" fmla="*/ 893 h 1146"/>
                <a:gd name="T22" fmla="*/ 2928 w 3350"/>
                <a:gd name="T23" fmla="*/ 861 h 1146"/>
                <a:gd name="T24" fmla="*/ 2880 w 3350"/>
                <a:gd name="T25" fmla="*/ 840 h 1146"/>
                <a:gd name="T26" fmla="*/ 2785 w 3350"/>
                <a:gd name="T27" fmla="*/ 782 h 1146"/>
                <a:gd name="T28" fmla="*/ 2685 w 3350"/>
                <a:gd name="T29" fmla="*/ 724 h 1146"/>
                <a:gd name="T30" fmla="*/ 2642 w 3350"/>
                <a:gd name="T31" fmla="*/ 697 h 1146"/>
                <a:gd name="T32" fmla="*/ 2584 w 3350"/>
                <a:gd name="T33" fmla="*/ 655 h 1146"/>
                <a:gd name="T34" fmla="*/ 2515 w 3350"/>
                <a:gd name="T35" fmla="*/ 613 h 1146"/>
                <a:gd name="T36" fmla="*/ 2441 w 3350"/>
                <a:gd name="T37" fmla="*/ 560 h 1146"/>
                <a:gd name="T38" fmla="*/ 2235 w 3350"/>
                <a:gd name="T39" fmla="*/ 438 h 1146"/>
                <a:gd name="T40" fmla="*/ 2156 w 3350"/>
                <a:gd name="T41" fmla="*/ 396 h 1146"/>
                <a:gd name="T42" fmla="*/ 2050 w 3350"/>
                <a:gd name="T43" fmla="*/ 348 h 1146"/>
                <a:gd name="T44" fmla="*/ 1908 w 3350"/>
                <a:gd name="T45" fmla="*/ 296 h 1146"/>
                <a:gd name="T46" fmla="*/ 1776 w 3350"/>
                <a:gd name="T47" fmla="*/ 259 h 1146"/>
                <a:gd name="T48" fmla="*/ 1659 w 3350"/>
                <a:gd name="T49" fmla="*/ 222 h 1146"/>
                <a:gd name="T50" fmla="*/ 1427 w 3350"/>
                <a:gd name="T51" fmla="*/ 158 h 1146"/>
                <a:gd name="T52" fmla="*/ 1337 w 3350"/>
                <a:gd name="T53" fmla="*/ 132 h 1146"/>
                <a:gd name="T54" fmla="*/ 1157 w 3350"/>
                <a:gd name="T55" fmla="*/ 89 h 1146"/>
                <a:gd name="T56" fmla="*/ 782 w 3350"/>
                <a:gd name="T57" fmla="*/ 31 h 1146"/>
                <a:gd name="T58" fmla="*/ 639 w 3350"/>
                <a:gd name="T59" fmla="*/ 10 h 1146"/>
                <a:gd name="T60" fmla="*/ 518 w 3350"/>
                <a:gd name="T61" fmla="*/ 0 h 1146"/>
                <a:gd name="T62" fmla="*/ 0 w 3350"/>
                <a:gd name="T63" fmla="*/ 5 h 1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0"/>
                <a:gd name="T97" fmla="*/ 0 h 1146"/>
                <a:gd name="T98" fmla="*/ 3350 w 3350"/>
                <a:gd name="T99" fmla="*/ 1146 h 1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0" h="1146">
                  <a:moveTo>
                    <a:pt x="3350" y="1146"/>
                  </a:moveTo>
                  <a:cubicBezTo>
                    <a:pt x="3349" y="1146"/>
                    <a:pt x="3316" y="1138"/>
                    <a:pt x="3313" y="1136"/>
                  </a:cubicBezTo>
                  <a:cubicBezTo>
                    <a:pt x="3279" y="1109"/>
                    <a:pt x="3327" y="1128"/>
                    <a:pt x="3287" y="1115"/>
                  </a:cubicBezTo>
                  <a:cubicBezTo>
                    <a:pt x="3273" y="1094"/>
                    <a:pt x="3253" y="1074"/>
                    <a:pt x="3229" y="1067"/>
                  </a:cubicBezTo>
                  <a:cubicBezTo>
                    <a:pt x="3218" y="1033"/>
                    <a:pt x="3234" y="1069"/>
                    <a:pt x="3197" y="1041"/>
                  </a:cubicBezTo>
                  <a:cubicBezTo>
                    <a:pt x="3190" y="1036"/>
                    <a:pt x="3187" y="1025"/>
                    <a:pt x="3181" y="1019"/>
                  </a:cubicBezTo>
                  <a:cubicBezTo>
                    <a:pt x="3167" y="1005"/>
                    <a:pt x="3111" y="973"/>
                    <a:pt x="3091" y="967"/>
                  </a:cubicBezTo>
                  <a:cubicBezTo>
                    <a:pt x="3074" y="954"/>
                    <a:pt x="3069" y="941"/>
                    <a:pt x="3049" y="935"/>
                  </a:cubicBezTo>
                  <a:cubicBezTo>
                    <a:pt x="3039" y="928"/>
                    <a:pt x="3026" y="926"/>
                    <a:pt x="3017" y="919"/>
                  </a:cubicBezTo>
                  <a:cubicBezTo>
                    <a:pt x="3012" y="915"/>
                    <a:pt x="3012" y="907"/>
                    <a:pt x="3007" y="903"/>
                  </a:cubicBezTo>
                  <a:cubicBezTo>
                    <a:pt x="3004" y="901"/>
                    <a:pt x="2971" y="893"/>
                    <a:pt x="2970" y="893"/>
                  </a:cubicBezTo>
                  <a:cubicBezTo>
                    <a:pt x="2953" y="881"/>
                    <a:pt x="2947" y="867"/>
                    <a:pt x="2928" y="861"/>
                  </a:cubicBezTo>
                  <a:cubicBezTo>
                    <a:pt x="2914" y="851"/>
                    <a:pt x="2880" y="840"/>
                    <a:pt x="2880" y="840"/>
                  </a:cubicBezTo>
                  <a:cubicBezTo>
                    <a:pt x="2859" y="809"/>
                    <a:pt x="2817" y="801"/>
                    <a:pt x="2785" y="782"/>
                  </a:cubicBezTo>
                  <a:cubicBezTo>
                    <a:pt x="2751" y="762"/>
                    <a:pt x="2720" y="741"/>
                    <a:pt x="2685" y="724"/>
                  </a:cubicBezTo>
                  <a:cubicBezTo>
                    <a:pt x="2672" y="705"/>
                    <a:pt x="2664" y="704"/>
                    <a:pt x="2642" y="697"/>
                  </a:cubicBezTo>
                  <a:cubicBezTo>
                    <a:pt x="2628" y="674"/>
                    <a:pt x="2609" y="663"/>
                    <a:pt x="2584" y="655"/>
                  </a:cubicBezTo>
                  <a:cubicBezTo>
                    <a:pt x="2537" y="621"/>
                    <a:pt x="2561" y="634"/>
                    <a:pt x="2515" y="613"/>
                  </a:cubicBezTo>
                  <a:cubicBezTo>
                    <a:pt x="2495" y="591"/>
                    <a:pt x="2470" y="569"/>
                    <a:pt x="2441" y="560"/>
                  </a:cubicBezTo>
                  <a:cubicBezTo>
                    <a:pt x="2376" y="512"/>
                    <a:pt x="2310" y="469"/>
                    <a:pt x="2235" y="438"/>
                  </a:cubicBezTo>
                  <a:cubicBezTo>
                    <a:pt x="2219" y="412"/>
                    <a:pt x="2186" y="403"/>
                    <a:pt x="2156" y="396"/>
                  </a:cubicBezTo>
                  <a:cubicBezTo>
                    <a:pt x="2126" y="373"/>
                    <a:pt x="2087" y="358"/>
                    <a:pt x="2050" y="348"/>
                  </a:cubicBezTo>
                  <a:cubicBezTo>
                    <a:pt x="2008" y="320"/>
                    <a:pt x="1956" y="309"/>
                    <a:pt x="1908" y="296"/>
                  </a:cubicBezTo>
                  <a:cubicBezTo>
                    <a:pt x="1864" y="284"/>
                    <a:pt x="1820" y="270"/>
                    <a:pt x="1776" y="259"/>
                  </a:cubicBezTo>
                  <a:cubicBezTo>
                    <a:pt x="1744" y="237"/>
                    <a:pt x="1696" y="234"/>
                    <a:pt x="1659" y="222"/>
                  </a:cubicBezTo>
                  <a:cubicBezTo>
                    <a:pt x="1582" y="198"/>
                    <a:pt x="1505" y="176"/>
                    <a:pt x="1427" y="158"/>
                  </a:cubicBezTo>
                  <a:cubicBezTo>
                    <a:pt x="1395" y="151"/>
                    <a:pt x="1370" y="137"/>
                    <a:pt x="1337" y="132"/>
                  </a:cubicBezTo>
                  <a:cubicBezTo>
                    <a:pt x="1278" y="110"/>
                    <a:pt x="1220" y="97"/>
                    <a:pt x="1157" y="89"/>
                  </a:cubicBezTo>
                  <a:cubicBezTo>
                    <a:pt x="1037" y="52"/>
                    <a:pt x="908" y="49"/>
                    <a:pt x="782" y="31"/>
                  </a:cubicBezTo>
                  <a:cubicBezTo>
                    <a:pt x="736" y="16"/>
                    <a:pt x="687" y="14"/>
                    <a:pt x="639" y="10"/>
                  </a:cubicBezTo>
                  <a:cubicBezTo>
                    <a:pt x="599" y="6"/>
                    <a:pt x="518" y="0"/>
                    <a:pt x="518" y="0"/>
                  </a:cubicBezTo>
                  <a:cubicBezTo>
                    <a:pt x="7" y="5"/>
                    <a:pt x="180" y="5"/>
                    <a:pt x="0" y="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Text Box 58"/>
            <p:cNvSpPr txBox="1">
              <a:spLocks noChangeArrowheads="1"/>
            </p:cNvSpPr>
            <p:nvPr/>
          </p:nvSpPr>
          <p:spPr bwMode="auto">
            <a:xfrm>
              <a:off x="1718" y="3335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3855" name="Text Box 59"/>
            <p:cNvSpPr txBox="1">
              <a:spLocks noChangeArrowheads="1"/>
            </p:cNvSpPr>
            <p:nvPr/>
          </p:nvSpPr>
          <p:spPr bwMode="auto">
            <a:xfrm>
              <a:off x="2198" y="2231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33856" name="Freeform 60"/>
            <p:cNvSpPr>
              <a:spLocks/>
            </p:cNvSpPr>
            <p:nvPr/>
          </p:nvSpPr>
          <p:spPr bwMode="auto">
            <a:xfrm>
              <a:off x="645" y="3556"/>
              <a:ext cx="3799" cy="773"/>
            </a:xfrm>
            <a:custGeom>
              <a:avLst/>
              <a:gdLst>
                <a:gd name="T0" fmla="*/ 0 w 3799"/>
                <a:gd name="T1" fmla="*/ 391 h 773"/>
                <a:gd name="T2" fmla="*/ 37 w 3799"/>
                <a:gd name="T3" fmla="*/ 439 h 773"/>
                <a:gd name="T4" fmla="*/ 105 w 3799"/>
                <a:gd name="T5" fmla="*/ 497 h 773"/>
                <a:gd name="T6" fmla="*/ 158 w 3799"/>
                <a:gd name="T7" fmla="*/ 534 h 773"/>
                <a:gd name="T8" fmla="*/ 237 w 3799"/>
                <a:gd name="T9" fmla="*/ 566 h 773"/>
                <a:gd name="T10" fmla="*/ 311 w 3799"/>
                <a:gd name="T11" fmla="*/ 592 h 773"/>
                <a:gd name="T12" fmla="*/ 380 w 3799"/>
                <a:gd name="T13" fmla="*/ 624 h 773"/>
                <a:gd name="T14" fmla="*/ 1099 w 3799"/>
                <a:gd name="T15" fmla="*/ 730 h 773"/>
                <a:gd name="T16" fmla="*/ 1923 w 3799"/>
                <a:gd name="T17" fmla="*/ 735 h 773"/>
                <a:gd name="T18" fmla="*/ 2499 w 3799"/>
                <a:gd name="T19" fmla="*/ 746 h 773"/>
                <a:gd name="T20" fmla="*/ 2885 w 3799"/>
                <a:gd name="T21" fmla="*/ 645 h 773"/>
                <a:gd name="T22" fmla="*/ 2980 w 3799"/>
                <a:gd name="T23" fmla="*/ 613 h 773"/>
                <a:gd name="T24" fmla="*/ 3128 w 3799"/>
                <a:gd name="T25" fmla="*/ 561 h 773"/>
                <a:gd name="T26" fmla="*/ 3176 w 3799"/>
                <a:gd name="T27" fmla="*/ 534 h 773"/>
                <a:gd name="T28" fmla="*/ 3260 w 3799"/>
                <a:gd name="T29" fmla="*/ 471 h 773"/>
                <a:gd name="T30" fmla="*/ 3287 w 3799"/>
                <a:gd name="T31" fmla="*/ 444 h 773"/>
                <a:gd name="T32" fmla="*/ 3345 w 3799"/>
                <a:gd name="T33" fmla="*/ 381 h 773"/>
                <a:gd name="T34" fmla="*/ 3408 w 3799"/>
                <a:gd name="T35" fmla="*/ 339 h 773"/>
                <a:gd name="T36" fmla="*/ 3487 w 3799"/>
                <a:gd name="T37" fmla="*/ 280 h 773"/>
                <a:gd name="T38" fmla="*/ 3551 w 3799"/>
                <a:gd name="T39" fmla="*/ 238 h 773"/>
                <a:gd name="T40" fmla="*/ 3588 w 3799"/>
                <a:gd name="T41" fmla="*/ 217 h 773"/>
                <a:gd name="T42" fmla="*/ 3598 w 3799"/>
                <a:gd name="T43" fmla="*/ 201 h 773"/>
                <a:gd name="T44" fmla="*/ 3630 w 3799"/>
                <a:gd name="T45" fmla="*/ 185 h 773"/>
                <a:gd name="T46" fmla="*/ 3672 w 3799"/>
                <a:gd name="T47" fmla="*/ 143 h 773"/>
                <a:gd name="T48" fmla="*/ 3720 w 3799"/>
                <a:gd name="T49" fmla="*/ 85 h 773"/>
                <a:gd name="T50" fmla="*/ 3773 w 3799"/>
                <a:gd name="T51" fmla="*/ 16 h 773"/>
                <a:gd name="T52" fmla="*/ 3799 w 3799"/>
                <a:gd name="T53" fmla="*/ 0 h 7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99"/>
                <a:gd name="T82" fmla="*/ 0 h 773"/>
                <a:gd name="T83" fmla="*/ 3799 w 3799"/>
                <a:gd name="T84" fmla="*/ 773 h 7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99" h="773">
                  <a:moveTo>
                    <a:pt x="0" y="391"/>
                  </a:moveTo>
                  <a:cubicBezTo>
                    <a:pt x="14" y="413"/>
                    <a:pt x="15" y="422"/>
                    <a:pt x="37" y="439"/>
                  </a:cubicBezTo>
                  <a:cubicBezTo>
                    <a:pt x="57" y="469"/>
                    <a:pt x="70" y="485"/>
                    <a:pt x="105" y="497"/>
                  </a:cubicBezTo>
                  <a:cubicBezTo>
                    <a:pt x="113" y="518"/>
                    <a:pt x="136" y="527"/>
                    <a:pt x="158" y="534"/>
                  </a:cubicBezTo>
                  <a:cubicBezTo>
                    <a:pt x="184" y="552"/>
                    <a:pt x="207" y="560"/>
                    <a:pt x="237" y="566"/>
                  </a:cubicBezTo>
                  <a:cubicBezTo>
                    <a:pt x="262" y="577"/>
                    <a:pt x="285" y="583"/>
                    <a:pt x="311" y="592"/>
                  </a:cubicBezTo>
                  <a:cubicBezTo>
                    <a:pt x="332" y="606"/>
                    <a:pt x="356" y="618"/>
                    <a:pt x="380" y="624"/>
                  </a:cubicBezTo>
                  <a:cubicBezTo>
                    <a:pt x="570" y="754"/>
                    <a:pt x="907" y="727"/>
                    <a:pt x="1099" y="730"/>
                  </a:cubicBezTo>
                  <a:cubicBezTo>
                    <a:pt x="1371" y="752"/>
                    <a:pt x="1649" y="729"/>
                    <a:pt x="1923" y="735"/>
                  </a:cubicBezTo>
                  <a:cubicBezTo>
                    <a:pt x="2187" y="773"/>
                    <a:pt x="1997" y="751"/>
                    <a:pt x="2499" y="746"/>
                  </a:cubicBezTo>
                  <a:cubicBezTo>
                    <a:pt x="2631" y="721"/>
                    <a:pt x="2755" y="676"/>
                    <a:pt x="2885" y="645"/>
                  </a:cubicBezTo>
                  <a:cubicBezTo>
                    <a:pt x="2915" y="627"/>
                    <a:pt x="2948" y="624"/>
                    <a:pt x="2980" y="613"/>
                  </a:cubicBezTo>
                  <a:cubicBezTo>
                    <a:pt x="3027" y="597"/>
                    <a:pt x="3081" y="572"/>
                    <a:pt x="3128" y="561"/>
                  </a:cubicBezTo>
                  <a:cubicBezTo>
                    <a:pt x="3165" y="536"/>
                    <a:pt x="3148" y="543"/>
                    <a:pt x="3176" y="534"/>
                  </a:cubicBezTo>
                  <a:cubicBezTo>
                    <a:pt x="3193" y="516"/>
                    <a:pt x="3238" y="485"/>
                    <a:pt x="3260" y="471"/>
                  </a:cubicBezTo>
                  <a:cubicBezTo>
                    <a:pt x="3306" y="404"/>
                    <a:pt x="3235" y="504"/>
                    <a:pt x="3287" y="444"/>
                  </a:cubicBezTo>
                  <a:cubicBezTo>
                    <a:pt x="3312" y="415"/>
                    <a:pt x="3318" y="405"/>
                    <a:pt x="3345" y="381"/>
                  </a:cubicBezTo>
                  <a:cubicBezTo>
                    <a:pt x="3364" y="364"/>
                    <a:pt x="3408" y="339"/>
                    <a:pt x="3408" y="339"/>
                  </a:cubicBezTo>
                  <a:cubicBezTo>
                    <a:pt x="3426" y="313"/>
                    <a:pt x="3460" y="296"/>
                    <a:pt x="3487" y="280"/>
                  </a:cubicBezTo>
                  <a:cubicBezTo>
                    <a:pt x="3509" y="267"/>
                    <a:pt x="3528" y="245"/>
                    <a:pt x="3551" y="238"/>
                  </a:cubicBezTo>
                  <a:cubicBezTo>
                    <a:pt x="3562" y="229"/>
                    <a:pt x="3577" y="226"/>
                    <a:pt x="3588" y="217"/>
                  </a:cubicBezTo>
                  <a:cubicBezTo>
                    <a:pt x="3593" y="213"/>
                    <a:pt x="3594" y="205"/>
                    <a:pt x="3598" y="201"/>
                  </a:cubicBezTo>
                  <a:cubicBezTo>
                    <a:pt x="3606" y="193"/>
                    <a:pt x="3619" y="189"/>
                    <a:pt x="3630" y="185"/>
                  </a:cubicBezTo>
                  <a:cubicBezTo>
                    <a:pt x="3644" y="172"/>
                    <a:pt x="3660" y="157"/>
                    <a:pt x="3672" y="143"/>
                  </a:cubicBezTo>
                  <a:cubicBezTo>
                    <a:pt x="3692" y="119"/>
                    <a:pt x="3694" y="103"/>
                    <a:pt x="3720" y="85"/>
                  </a:cubicBezTo>
                  <a:cubicBezTo>
                    <a:pt x="3730" y="53"/>
                    <a:pt x="3748" y="41"/>
                    <a:pt x="3773" y="16"/>
                  </a:cubicBezTo>
                  <a:cubicBezTo>
                    <a:pt x="3780" y="9"/>
                    <a:pt x="3799" y="0"/>
                    <a:pt x="379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Text Box 61"/>
            <p:cNvSpPr txBox="1">
              <a:spLocks noChangeArrowheads="1"/>
            </p:cNvSpPr>
            <p:nvPr/>
          </p:nvSpPr>
          <p:spPr bwMode="auto">
            <a:xfrm>
              <a:off x="1286" y="415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10</a:t>
              </a:r>
            </a:p>
          </p:txBody>
        </p:sp>
      </p:grpSp>
      <p:pic>
        <p:nvPicPr>
          <p:cNvPr id="3379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2FF2EAC4-C768-4946-BB4F-2EFFE8A4F616}" type="slidenum">
              <a:rPr lang="el-GR" altLang="el-GR" sz="1200" smtClean="0">
                <a:latin typeface="Cambria" pitchFamily="18" charset="0"/>
              </a:rPr>
              <a:pPr/>
              <a:t>44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67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284288" y="1408113"/>
            <a:ext cx="6330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l-GR" sz="3200" kern="0" dirty="0">
                <a:solidFill>
                  <a:schemeClr val="tx2"/>
                </a:solidFill>
              </a:rPr>
              <a:t>Ελάχιστα Ζευγνύοντα Δένδρα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143000" y="2528888"/>
            <a:ext cx="7194550" cy="3451225"/>
            <a:chOff x="842" y="1434"/>
            <a:chExt cx="3718" cy="1797"/>
          </a:xfrm>
        </p:grpSpPr>
        <p:pic>
          <p:nvPicPr>
            <p:cNvPr id="3482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" y="1597"/>
              <a:ext cx="2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4" y="1489"/>
              <a:ext cx="2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59" y="2858"/>
              <a:ext cx="2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8" y="1600"/>
              <a:ext cx="2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9" y="2462"/>
              <a:ext cx="217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1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8" y="2750"/>
              <a:ext cx="2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2" name="Line 10"/>
            <p:cNvSpPr>
              <a:spLocks noChangeAspect="1" noChangeShapeType="1"/>
            </p:cNvSpPr>
            <p:nvPr/>
          </p:nvSpPr>
          <p:spPr bwMode="auto">
            <a:xfrm>
              <a:off x="1282" y="1885"/>
              <a:ext cx="612" cy="39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Line 11"/>
            <p:cNvSpPr>
              <a:spLocks noChangeAspect="1" noChangeShapeType="1"/>
            </p:cNvSpPr>
            <p:nvPr/>
          </p:nvSpPr>
          <p:spPr bwMode="auto">
            <a:xfrm flipV="1">
              <a:off x="1138" y="2354"/>
              <a:ext cx="792" cy="57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Line 12"/>
            <p:cNvSpPr>
              <a:spLocks noChangeAspect="1" noChangeShapeType="1"/>
            </p:cNvSpPr>
            <p:nvPr/>
          </p:nvSpPr>
          <p:spPr bwMode="auto">
            <a:xfrm flipV="1">
              <a:off x="2146" y="1849"/>
              <a:ext cx="793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13"/>
            <p:cNvSpPr>
              <a:spLocks noChangeAspect="1" noChangeShapeType="1"/>
            </p:cNvSpPr>
            <p:nvPr/>
          </p:nvSpPr>
          <p:spPr bwMode="auto">
            <a:xfrm flipV="1">
              <a:off x="3011" y="2714"/>
              <a:ext cx="937" cy="3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Line 14"/>
            <p:cNvSpPr>
              <a:spLocks noChangeAspect="1" noChangeShapeType="1"/>
            </p:cNvSpPr>
            <p:nvPr/>
          </p:nvSpPr>
          <p:spPr bwMode="auto">
            <a:xfrm>
              <a:off x="2049" y="2354"/>
              <a:ext cx="685" cy="6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Line 15"/>
            <p:cNvSpPr>
              <a:spLocks noChangeAspect="1" noChangeShapeType="1"/>
            </p:cNvSpPr>
            <p:nvPr/>
          </p:nvSpPr>
          <p:spPr bwMode="auto">
            <a:xfrm flipH="1">
              <a:off x="4056" y="1741"/>
              <a:ext cx="360" cy="90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4838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0" y="2101"/>
              <a:ext cx="2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9" name="Text Box 17"/>
            <p:cNvSpPr txBox="1">
              <a:spLocks noChangeAspect="1" noChangeArrowheads="1"/>
            </p:cNvSpPr>
            <p:nvPr/>
          </p:nvSpPr>
          <p:spPr bwMode="auto">
            <a:xfrm>
              <a:off x="1562" y="1938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4840" name="Text Box 18"/>
            <p:cNvSpPr txBox="1">
              <a:spLocks noChangeAspect="1" noChangeArrowheads="1"/>
            </p:cNvSpPr>
            <p:nvPr/>
          </p:nvSpPr>
          <p:spPr bwMode="auto">
            <a:xfrm>
              <a:off x="2391" y="1974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4841" name="Text Box 19"/>
            <p:cNvSpPr txBox="1">
              <a:spLocks noChangeAspect="1" noChangeArrowheads="1"/>
            </p:cNvSpPr>
            <p:nvPr/>
          </p:nvSpPr>
          <p:spPr bwMode="auto">
            <a:xfrm>
              <a:off x="1418" y="2551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4842" name="Text Box 20"/>
            <p:cNvSpPr txBox="1">
              <a:spLocks noChangeAspect="1" noChangeArrowheads="1"/>
            </p:cNvSpPr>
            <p:nvPr/>
          </p:nvSpPr>
          <p:spPr bwMode="auto">
            <a:xfrm>
              <a:off x="2463" y="2587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4843" name="Text Box 21"/>
            <p:cNvSpPr txBox="1">
              <a:spLocks noChangeAspect="1" noChangeArrowheads="1"/>
            </p:cNvSpPr>
            <p:nvPr/>
          </p:nvSpPr>
          <p:spPr bwMode="auto">
            <a:xfrm>
              <a:off x="4249" y="2083"/>
              <a:ext cx="10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e-DE" sz="1200">
                <a:latin typeface="Times New Roman" pitchFamily="18" charset="0"/>
              </a:endParaRPr>
            </a:p>
          </p:txBody>
        </p:sp>
        <p:sp>
          <p:nvSpPr>
            <p:cNvPr id="34844" name="Text Box 22"/>
            <p:cNvSpPr txBox="1">
              <a:spLocks noChangeAspect="1" noChangeArrowheads="1"/>
            </p:cNvSpPr>
            <p:nvPr/>
          </p:nvSpPr>
          <p:spPr bwMode="auto">
            <a:xfrm>
              <a:off x="3335" y="2822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4845" name="Text Box 23"/>
            <p:cNvSpPr txBox="1">
              <a:spLocks noChangeAspect="1" noChangeArrowheads="1"/>
            </p:cNvSpPr>
            <p:nvPr/>
          </p:nvSpPr>
          <p:spPr bwMode="auto">
            <a:xfrm>
              <a:off x="4228" y="2119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4846" name="Text Box 24"/>
            <p:cNvSpPr txBox="1">
              <a:spLocks noChangeAspect="1" noChangeArrowheads="1"/>
            </p:cNvSpPr>
            <p:nvPr/>
          </p:nvSpPr>
          <p:spPr bwMode="auto">
            <a:xfrm>
              <a:off x="950" y="1542"/>
              <a:ext cx="16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4847" name="Text Box 25"/>
            <p:cNvSpPr txBox="1">
              <a:spLocks noChangeAspect="1" noChangeArrowheads="1"/>
            </p:cNvSpPr>
            <p:nvPr/>
          </p:nvSpPr>
          <p:spPr bwMode="auto">
            <a:xfrm>
              <a:off x="842" y="2875"/>
              <a:ext cx="16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4848" name="Text Box 26"/>
            <p:cNvSpPr txBox="1">
              <a:spLocks noChangeAspect="1" noChangeArrowheads="1"/>
            </p:cNvSpPr>
            <p:nvPr/>
          </p:nvSpPr>
          <p:spPr bwMode="auto">
            <a:xfrm>
              <a:off x="1959" y="2335"/>
              <a:ext cx="16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4849" name="Text Box 27"/>
            <p:cNvSpPr txBox="1">
              <a:spLocks noChangeAspect="1" noChangeArrowheads="1"/>
            </p:cNvSpPr>
            <p:nvPr/>
          </p:nvSpPr>
          <p:spPr bwMode="auto">
            <a:xfrm>
              <a:off x="2931" y="1434"/>
              <a:ext cx="16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4850" name="Text Box 28"/>
            <p:cNvSpPr txBox="1">
              <a:spLocks noChangeAspect="1" noChangeArrowheads="1"/>
            </p:cNvSpPr>
            <p:nvPr/>
          </p:nvSpPr>
          <p:spPr bwMode="auto">
            <a:xfrm>
              <a:off x="2823" y="3091"/>
              <a:ext cx="15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4851" name="Text Box 29"/>
            <p:cNvSpPr txBox="1">
              <a:spLocks noChangeAspect="1" noChangeArrowheads="1"/>
            </p:cNvSpPr>
            <p:nvPr/>
          </p:nvSpPr>
          <p:spPr bwMode="auto">
            <a:xfrm>
              <a:off x="3940" y="2695"/>
              <a:ext cx="15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34823" name="Text Box 43"/>
          <p:cNvSpPr txBox="1">
            <a:spLocks noChangeArrowheads="1"/>
          </p:cNvSpPr>
          <p:nvPr/>
        </p:nvSpPr>
        <p:spPr bwMode="auto">
          <a:xfrm>
            <a:off x="8167688" y="2357438"/>
            <a:ext cx="2667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G</a:t>
            </a:r>
          </a:p>
        </p:txBody>
      </p:sp>
      <p:pic>
        <p:nvPicPr>
          <p:cNvPr id="3482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FD9F2E1-5F84-455A-A138-8BCD1EA45AAE}" type="slidenum">
              <a:rPr lang="el-GR" altLang="el-GR" sz="1200" smtClean="0">
                <a:latin typeface="Cambria" pitchFamily="18" charset="0"/>
              </a:rPr>
              <a:pPr/>
              <a:t>45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37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7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284288" y="1744663"/>
            <a:ext cx="63309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l-GR" sz="3200" kern="0" dirty="0">
                <a:solidFill>
                  <a:schemeClr val="tx2"/>
                </a:solidFill>
              </a:rPr>
              <a:t>Περίπατος του Ιππότη/Αλόγου </a:t>
            </a:r>
            <a:r>
              <a:rPr lang="el-GR" sz="2800" kern="0" dirty="0">
                <a:solidFill>
                  <a:schemeClr val="tx2"/>
                </a:solidFill>
              </a:rPr>
              <a:t>(διαδρομή </a:t>
            </a:r>
            <a:r>
              <a:rPr lang="en-US" sz="2800" kern="0" dirty="0">
                <a:solidFill>
                  <a:schemeClr val="tx2"/>
                </a:solidFill>
              </a:rPr>
              <a:t>Hamilton</a:t>
            </a:r>
            <a:r>
              <a:rPr lang="el-GR" sz="2800" kern="0" dirty="0">
                <a:solidFill>
                  <a:schemeClr val="tx2"/>
                </a:solidFill>
              </a:rPr>
              <a:t>)</a:t>
            </a:r>
            <a:endParaRPr lang="el-GR" sz="3200" kern="0" dirty="0">
              <a:solidFill>
                <a:schemeClr val="tx2"/>
              </a:solidFill>
            </a:endParaRPr>
          </a:p>
        </p:txBody>
      </p:sp>
      <p:pic>
        <p:nvPicPr>
          <p:cNvPr id="35846" name="Picture 3" descr="knights_t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027363"/>
            <a:ext cx="3132138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knights_tour_so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0" y="3103563"/>
            <a:ext cx="296068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947D9D70-0900-4E1B-802E-452411BE7FEB}" type="slidenum">
              <a:rPr lang="el-GR" altLang="el-GR" sz="1200" smtClean="0">
                <a:latin typeface="Cambria" pitchFamily="18" charset="0"/>
              </a:rPr>
              <a:pPr/>
              <a:t>46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8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284288" y="1408113"/>
            <a:ext cx="6330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l-GR" sz="3600" kern="0" dirty="0">
                <a:solidFill>
                  <a:schemeClr val="tx2"/>
                </a:solidFill>
              </a:rPr>
              <a:t>Χάρτες </a:t>
            </a:r>
            <a:r>
              <a:rPr lang="el-GR" sz="3200" kern="0" dirty="0">
                <a:solidFill>
                  <a:schemeClr val="tx2"/>
                </a:solidFill>
              </a:rPr>
              <a:t>(χρωματισμός)</a:t>
            </a:r>
            <a:endParaRPr lang="el-GR" sz="3600" kern="0" dirty="0">
              <a:solidFill>
                <a:schemeClr val="tx2"/>
              </a:solidFill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031875" y="2628900"/>
            <a:ext cx="438308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dirty="0">
                <a:latin typeface="Cambria" pitchFamily="18" charset="0"/>
              </a:rPr>
              <a:t>Πως μπορώ να χρωματίσω κάθε χώρα (νομό) ώστε γειτονικοί νομοί να μην έχουν ίδιο χρώμα;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l-GR" sz="1050" dirty="0">
              <a:latin typeface="Cambria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dirty="0">
                <a:latin typeface="Cambria" pitchFamily="18" charset="0"/>
              </a:rPr>
              <a:t>Πόσα χρώματα χρειάζονται στο ελάχιστο;</a:t>
            </a:r>
            <a:endParaRPr lang="en-GB" dirty="0">
              <a:latin typeface="Cambria" pitchFamily="18" charset="0"/>
            </a:endParaRPr>
          </a:p>
        </p:txBody>
      </p:sp>
      <p:pic>
        <p:nvPicPr>
          <p:cNvPr id="36871" name="Picture 7" descr="http://www.edinphoto.org.uk/0_MAPS/0_map_europe_political_2001_enlarg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763" y="2222500"/>
            <a:ext cx="343217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1F0E463B-8132-40F9-AB48-EA5A666DAE03}" type="slidenum">
              <a:rPr lang="el-GR" altLang="el-GR" sz="1200" smtClean="0">
                <a:latin typeface="Cambria" pitchFamily="18" charset="0"/>
              </a:rPr>
              <a:pPr/>
              <a:t>47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http://a.parsons.edu/~lima/visualcomplexity/images/162_bi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888" y="2451100"/>
            <a:ext cx="5799137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9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7894" name="Picture 8" descr="http://d.yimg.com/us.yimg.com/p/afp/20070715/capt.sge.byf98.150707192609.photo00.photo.default-389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2775" y="2867025"/>
            <a:ext cx="16637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84288" y="1539875"/>
            <a:ext cx="785971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l-GR" sz="3600" kern="0" dirty="0">
                <a:solidFill>
                  <a:schemeClr val="tx2"/>
                </a:solidFill>
              </a:rPr>
              <a:t>Κοινωνικά δίκτυα</a:t>
            </a:r>
            <a:r>
              <a:rPr lang="en-US" sz="3600" kern="0" dirty="0">
                <a:solidFill>
                  <a:schemeClr val="tx2"/>
                </a:solidFill>
              </a:rPr>
              <a:t> </a:t>
            </a:r>
            <a:endParaRPr lang="el-GR" sz="3600" kern="0" dirty="0">
              <a:solidFill>
                <a:schemeClr val="tx2"/>
              </a:solidFill>
            </a:endParaRPr>
          </a:p>
          <a:p>
            <a:pPr algn="l">
              <a:defRPr/>
            </a:pPr>
            <a:r>
              <a:rPr lang="en-US" sz="2800" kern="0" dirty="0">
                <a:solidFill>
                  <a:schemeClr val="tx2"/>
                </a:solidFill>
              </a:rPr>
              <a:t>(small-world Phenomena)</a:t>
            </a:r>
            <a:endParaRPr lang="el-GR" sz="3600" kern="0" dirty="0">
              <a:solidFill>
                <a:schemeClr val="tx2"/>
              </a:solidFill>
            </a:endParaRPr>
          </a:p>
        </p:txBody>
      </p:sp>
      <p:pic>
        <p:nvPicPr>
          <p:cNvPr id="3789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48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4900" y="2218203"/>
            <a:ext cx="787876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l-GR" sz="4000" dirty="0" smtClean="0">
                <a:latin typeface="Cambria" pitchFamily="18" charset="0"/>
              </a:rPr>
              <a:t>Και…. </a:t>
            </a:r>
            <a:endParaRPr lang="el-GR" sz="4000" dirty="0">
              <a:solidFill>
                <a:srgbClr val="C00000"/>
              </a:solidFill>
              <a:latin typeface="Cambria" pitchFamily="18" charset="0"/>
            </a:endParaRPr>
          </a:p>
          <a:p>
            <a:pPr algn="l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8075" y="4028851"/>
            <a:ext cx="73739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l-GR" sz="4000" dirty="0" smtClean="0">
                <a:latin typeface="Cambria" pitchFamily="18" charset="0"/>
              </a:rPr>
              <a:t>Πολλές… Πολλές Άλλες !!!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49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Εφαρμογές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Θεωρίας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Γραφημάτων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5" name="Rectangle 24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6" name="TextBox 26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 smtClean="0">
                <a:solidFill>
                  <a:srgbClr val="C00000"/>
                </a:solidFill>
              </a:rPr>
              <a:t>Ε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395662" y="356528"/>
            <a:ext cx="7748337" cy="894756"/>
          </a:xfrm>
        </p:spPr>
        <p:txBody>
          <a:bodyPr anchor="ctr"/>
          <a:lstStyle/>
          <a:p>
            <a:pPr eaLnBrk="1" hangingPunct="1"/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Συγγράμματα Μαθήματος</a:t>
            </a:r>
            <a:endParaRPr lang="en-US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9625" y="1412875"/>
            <a:ext cx="7958138" cy="4652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dirty="0">
                <a:solidFill>
                  <a:srgbClr val="C00000"/>
                </a:solidFill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dirty="0">
                <a:solidFill>
                  <a:srgbClr val="C00000"/>
                </a:solidFill>
              </a:rPr>
              <a:t>	</a:t>
            </a:r>
            <a:r>
              <a:rPr lang="el-GR" sz="2000" b="1" dirty="0">
                <a:solidFill>
                  <a:srgbClr val="C00000"/>
                </a:solidFill>
              </a:rPr>
              <a:t>Σύγγραμμα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l-GR" sz="2000" dirty="0">
                <a:solidFill>
                  <a:srgbClr val="C00000"/>
                </a:solidFill>
              </a:rPr>
              <a:t>`		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M.C.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Golumbic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, </a:t>
            </a:r>
            <a:endParaRPr lang="el-GR" sz="20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l-GR" sz="2000" dirty="0" smtClean="0">
                <a:solidFill>
                  <a:schemeClr val="accent5">
                    <a:lumMod val="10000"/>
                  </a:schemeClr>
                </a:solidFill>
              </a:rPr>
              <a:t>		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Algorithmic Graph Theory and Perfect Graphs,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l-GR" sz="2000" dirty="0" smtClean="0">
                <a:solidFill>
                  <a:schemeClr val="accent5">
                    <a:lumMod val="10000"/>
                  </a:schemeClr>
                </a:solidFill>
              </a:rPr>
              <a:t>		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Academic Press, Inc., 1980. </a:t>
            </a:r>
            <a:r>
              <a:rPr lang="el-GR" sz="2000" dirty="0">
                <a:solidFill>
                  <a:srgbClr val="002060"/>
                </a:solidFill>
              </a:rPr>
              <a:t>		</a:t>
            </a:r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C00000"/>
                </a:solidFill>
              </a:rPr>
              <a:t>	</a:t>
            </a:r>
            <a:endParaRPr lang="el-GR" sz="200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	</a:t>
            </a:r>
            <a:r>
              <a:rPr lang="el-GR" sz="2000" b="1" dirty="0" smtClean="0">
                <a:solidFill>
                  <a:srgbClr val="C00000"/>
                </a:solidFill>
              </a:rPr>
              <a:t>Σημειώσεις – Ερευνητικές Εργασίες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l-GR" sz="1100" b="1" dirty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l-GR" sz="2000" dirty="0" smtClean="0">
                <a:solidFill>
                  <a:schemeClr val="accent5">
                    <a:lumMod val="10000"/>
                  </a:schemeClr>
                </a:solidFill>
              </a:rPr>
              <a:t>		(Διδάσκοντες)</a:t>
            </a:r>
            <a:endParaRPr lang="en-GB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01688" y="1828800"/>
            <a:ext cx="169862" cy="1744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98513" y="4149725"/>
            <a:ext cx="173037" cy="1366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8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5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099" name="Rectangle 27"/>
          <p:cNvSpPr>
            <a:spLocks noChangeArrowheads="1"/>
          </p:cNvSpPr>
          <p:nvPr/>
        </p:nvSpPr>
        <p:spPr bwMode="auto">
          <a:xfrm>
            <a:off x="1063753" y="1844675"/>
            <a:ext cx="7812087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latin typeface="Bookman Old Style" pitchFamily="18" charset="0"/>
              </a:rPr>
              <a:t>H </a:t>
            </a:r>
            <a:r>
              <a:rPr lang="el-GR" dirty="0">
                <a:latin typeface="Bookman Old Style" pitchFamily="18" charset="0"/>
              </a:rPr>
              <a:t>εταιρία</a:t>
            </a:r>
            <a:r>
              <a:rPr lang="en-US" dirty="0">
                <a:latin typeface="Bookman Old Style" pitchFamily="18" charset="0"/>
              </a:rPr>
              <a:t> MS</a:t>
            </a:r>
            <a:r>
              <a:rPr lang="el-GR" dirty="0">
                <a:latin typeface="Bookman Old Style" pitchFamily="18" charset="0"/>
              </a:rPr>
              <a:t>-</a:t>
            </a:r>
            <a:r>
              <a:rPr lang="en-US" dirty="0">
                <a:latin typeface="Bookman Old Style" pitchFamily="18" charset="0"/>
              </a:rPr>
              <a:t>Social</a:t>
            </a:r>
            <a:r>
              <a:rPr lang="el-GR" dirty="0">
                <a:latin typeface="Bookman Old Style" pitchFamily="18" charset="0"/>
              </a:rPr>
              <a:t> με κύρια δραστηριότητα σε υπηρεσίες «κοινωνικής δικτύωσης», διαθέτει το λογισμικό κοινωνικής δικτύωσης </a:t>
            </a:r>
            <a:r>
              <a:rPr lang="en-US" dirty="0">
                <a:latin typeface="Bookman Old Style" pitchFamily="18" charset="0"/>
              </a:rPr>
              <a:t>Net</a:t>
            </a:r>
            <a:r>
              <a:rPr lang="el-GR" dirty="0">
                <a:latin typeface="Bookman Old Style" pitchFamily="18" charset="0"/>
              </a:rPr>
              <a:t>-</a:t>
            </a:r>
            <a:r>
              <a:rPr lang="en-US" dirty="0">
                <a:latin typeface="Bookman Old Style" pitchFamily="18" charset="0"/>
              </a:rPr>
              <a:t>book</a:t>
            </a:r>
            <a:r>
              <a:rPr lang="en-US" baseline="30000" dirty="0">
                <a:sym typeface="Symbol" pitchFamily="18" charset="2"/>
              </a:rPr>
              <a:t></a:t>
            </a:r>
            <a:r>
              <a:rPr lang="el-GR" dirty="0">
                <a:latin typeface="Bookman Old Style" pitchFamily="18" charset="0"/>
              </a:rPr>
              <a:t> στο οποίο έχουν εγγραφεί </a:t>
            </a:r>
            <a:r>
              <a:rPr lang="en-US" dirty="0">
                <a:latin typeface="Bookman Old Style" pitchFamily="18" charset="0"/>
              </a:rPr>
              <a:t>n </a:t>
            </a:r>
            <a:r>
              <a:rPr lang="el-GR" dirty="0">
                <a:latin typeface="Bookman Old Style" pitchFamily="18" charset="0"/>
              </a:rPr>
              <a:t>χρήστες (</a:t>
            </a:r>
            <a:r>
              <a:rPr lang="en-US" dirty="0">
                <a:latin typeface="Bookman Old Style" pitchFamily="18" charset="0"/>
              </a:rPr>
              <a:t>users</a:t>
            </a:r>
            <a:r>
              <a:rPr lang="el-GR" dirty="0">
                <a:latin typeface="Bookman Old Style" pitchFamily="18" charset="0"/>
              </a:rPr>
              <a:t>), έστω</a:t>
            </a:r>
          </a:p>
          <a:p>
            <a:endParaRPr lang="el-GR" sz="1000" dirty="0">
              <a:latin typeface="Bookman Old Style" pitchFamily="18" charset="0"/>
            </a:endParaRPr>
          </a:p>
          <a:p>
            <a:endParaRPr lang="el-GR" sz="1100" dirty="0" smtClean="0">
              <a:latin typeface="Bookman Old Style" pitchFamily="18" charset="0"/>
            </a:endParaRPr>
          </a:p>
          <a:p>
            <a:r>
              <a:rPr lang="el-GR" b="1" dirty="0" smtClean="0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l-GR" b="1" baseline="-25000" dirty="0" smtClean="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Χ</a:t>
            </a:r>
            <a:r>
              <a:rPr lang="el-GR" b="1" baseline="-25000" dirty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…, Χ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n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(</a:t>
            </a:r>
            <a:r>
              <a:rPr lang="en-US" b="1" i="1" dirty="0">
                <a:solidFill>
                  <a:srgbClr val="C00000"/>
                </a:solidFill>
                <a:latin typeface="Bookman Old Style" pitchFamily="18" charset="0"/>
              </a:rPr>
              <a:t>n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  <a:sym typeface="Symbol" pitchFamily="18" charset="2"/>
              </a:rPr>
              <a:t>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1)</a:t>
            </a:r>
          </a:p>
          <a:p>
            <a:endParaRPr lang="el-GR" sz="1100" dirty="0">
              <a:latin typeface="Bookman Old Style" pitchFamily="18" charset="0"/>
            </a:endParaRPr>
          </a:p>
          <a:p>
            <a:endParaRPr lang="el-GR" sz="900" dirty="0">
              <a:latin typeface="Bookman Old Style" pitchFamily="18" charset="0"/>
            </a:endParaRPr>
          </a:p>
          <a:p>
            <a:pPr algn="l"/>
            <a:r>
              <a:rPr lang="el-GR" dirty="0">
                <a:latin typeface="Bookman Old Style" pitchFamily="18" charset="0"/>
              </a:rPr>
              <a:t>οι οποίοι συνδέονται μεταξύ του με </a:t>
            </a:r>
            <a:r>
              <a:rPr lang="el-GR" b="1" dirty="0">
                <a:latin typeface="Bookman Old Style" pitchFamily="18" charset="0"/>
              </a:rPr>
              <a:t>άμεση ή έμμεση σχέση γνωριμίας</a:t>
            </a:r>
            <a:r>
              <a:rPr lang="el-GR" dirty="0">
                <a:latin typeface="Bookman Old Style" pitchFamily="18" charset="0"/>
              </a:rPr>
              <a:t> και την οποία σχέση έχουν γνωστοποιήσει στο </a:t>
            </a:r>
            <a:r>
              <a:rPr lang="en-US" dirty="0">
                <a:latin typeface="Bookman Old Style" pitchFamily="18" charset="0"/>
              </a:rPr>
              <a:t>Net</a:t>
            </a:r>
            <a:r>
              <a:rPr lang="el-GR" dirty="0">
                <a:latin typeface="Bookman Old Style" pitchFamily="18" charset="0"/>
              </a:rPr>
              <a:t>-</a:t>
            </a:r>
            <a:r>
              <a:rPr lang="en-US" dirty="0">
                <a:latin typeface="Bookman Old Style" pitchFamily="18" charset="0"/>
              </a:rPr>
              <a:t>book</a:t>
            </a:r>
            <a:r>
              <a:rPr lang="en-US" baseline="30000" dirty="0">
                <a:sym typeface="Symbol" pitchFamily="18" charset="2"/>
              </a:rPr>
              <a:t></a:t>
            </a:r>
            <a:r>
              <a:rPr lang="el-GR" dirty="0">
                <a:latin typeface="Bookman Old Style" pitchFamily="18" charset="0"/>
              </a:rPr>
              <a:t>.</a:t>
            </a:r>
          </a:p>
          <a:p>
            <a:endParaRPr lang="el-GR" dirty="0">
              <a:latin typeface="Bookman Old Style" pitchFamily="18" charset="0"/>
            </a:endParaRPr>
          </a:p>
        </p:txBody>
      </p:sp>
      <p:pic>
        <p:nvPicPr>
          <p:cNvPr id="4101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3429000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6275" y="3860800"/>
            <a:ext cx="847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4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8" name="TextBox 26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 smtClean="0">
                <a:solidFill>
                  <a:srgbClr val="C00000"/>
                </a:solidFill>
              </a:rPr>
              <a:t>Ε1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50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70"/>
          <p:cNvSpPr>
            <a:spLocks/>
          </p:cNvSpPr>
          <p:nvPr/>
        </p:nvSpPr>
        <p:spPr bwMode="auto">
          <a:xfrm>
            <a:off x="1301750" y="4703763"/>
            <a:ext cx="1555750" cy="1492250"/>
          </a:xfrm>
          <a:custGeom>
            <a:avLst/>
            <a:gdLst>
              <a:gd name="T0" fmla="*/ 247650 w 1555750"/>
              <a:gd name="T1" fmla="*/ 188383 h 1492250"/>
              <a:gd name="T2" fmla="*/ 6350 w 1555750"/>
              <a:gd name="T3" fmla="*/ 721783 h 1492250"/>
              <a:gd name="T4" fmla="*/ 285750 w 1555750"/>
              <a:gd name="T5" fmla="*/ 1356783 h 1492250"/>
              <a:gd name="T6" fmla="*/ 1200150 w 1555750"/>
              <a:gd name="T7" fmla="*/ 1394883 h 1492250"/>
              <a:gd name="T8" fmla="*/ 1530350 w 1555750"/>
              <a:gd name="T9" fmla="*/ 772583 h 1492250"/>
              <a:gd name="T10" fmla="*/ 1047750 w 1555750"/>
              <a:gd name="T11" fmla="*/ 99483 h 1492250"/>
              <a:gd name="T12" fmla="*/ 247650 w 1555750"/>
              <a:gd name="T13" fmla="*/ 188383 h 1492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55750"/>
              <a:gd name="T22" fmla="*/ 0 h 1492250"/>
              <a:gd name="T23" fmla="*/ 1555750 w 1555750"/>
              <a:gd name="T24" fmla="*/ 1492250 h 14922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55750" h="1492250">
                <a:moveTo>
                  <a:pt x="247650" y="188383"/>
                </a:moveTo>
                <a:cubicBezTo>
                  <a:pt x="74083" y="292100"/>
                  <a:pt x="0" y="527050"/>
                  <a:pt x="6350" y="721783"/>
                </a:cubicBezTo>
                <a:cubicBezTo>
                  <a:pt x="12700" y="916516"/>
                  <a:pt x="86783" y="1244600"/>
                  <a:pt x="285750" y="1356783"/>
                </a:cubicBezTo>
                <a:cubicBezTo>
                  <a:pt x="484717" y="1468966"/>
                  <a:pt x="992717" y="1492250"/>
                  <a:pt x="1200150" y="1394883"/>
                </a:cubicBezTo>
                <a:cubicBezTo>
                  <a:pt x="1407583" y="1297516"/>
                  <a:pt x="1555750" y="988483"/>
                  <a:pt x="1530350" y="772583"/>
                </a:cubicBezTo>
                <a:cubicBezTo>
                  <a:pt x="1504950" y="556683"/>
                  <a:pt x="1263650" y="198966"/>
                  <a:pt x="1047750" y="99483"/>
                </a:cubicBezTo>
                <a:cubicBezTo>
                  <a:pt x="831850" y="0"/>
                  <a:pt x="421217" y="84666"/>
                  <a:pt x="247650" y="1883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5" name="Freeform 70"/>
          <p:cNvSpPr>
            <a:spLocks/>
          </p:cNvSpPr>
          <p:nvPr/>
        </p:nvSpPr>
        <p:spPr bwMode="auto">
          <a:xfrm>
            <a:off x="3444875" y="4175125"/>
            <a:ext cx="1555750" cy="1492250"/>
          </a:xfrm>
          <a:custGeom>
            <a:avLst/>
            <a:gdLst>
              <a:gd name="T0" fmla="*/ 247650 w 1555750"/>
              <a:gd name="T1" fmla="*/ 188383 h 1492250"/>
              <a:gd name="T2" fmla="*/ 6350 w 1555750"/>
              <a:gd name="T3" fmla="*/ 721783 h 1492250"/>
              <a:gd name="T4" fmla="*/ 285750 w 1555750"/>
              <a:gd name="T5" fmla="*/ 1356783 h 1492250"/>
              <a:gd name="T6" fmla="*/ 1200150 w 1555750"/>
              <a:gd name="T7" fmla="*/ 1394883 h 1492250"/>
              <a:gd name="T8" fmla="*/ 1530350 w 1555750"/>
              <a:gd name="T9" fmla="*/ 772583 h 1492250"/>
              <a:gd name="T10" fmla="*/ 1047750 w 1555750"/>
              <a:gd name="T11" fmla="*/ 99483 h 1492250"/>
              <a:gd name="T12" fmla="*/ 247650 w 1555750"/>
              <a:gd name="T13" fmla="*/ 188383 h 1492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55750"/>
              <a:gd name="T22" fmla="*/ 0 h 1492250"/>
              <a:gd name="T23" fmla="*/ 1555750 w 1555750"/>
              <a:gd name="T24" fmla="*/ 1492250 h 14922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55750" h="1492250">
                <a:moveTo>
                  <a:pt x="247650" y="188383"/>
                </a:moveTo>
                <a:cubicBezTo>
                  <a:pt x="74083" y="292100"/>
                  <a:pt x="0" y="527050"/>
                  <a:pt x="6350" y="721783"/>
                </a:cubicBezTo>
                <a:cubicBezTo>
                  <a:pt x="12700" y="916516"/>
                  <a:pt x="86783" y="1244600"/>
                  <a:pt x="285750" y="1356783"/>
                </a:cubicBezTo>
                <a:cubicBezTo>
                  <a:pt x="484717" y="1468966"/>
                  <a:pt x="992717" y="1492250"/>
                  <a:pt x="1200150" y="1394883"/>
                </a:cubicBezTo>
                <a:cubicBezTo>
                  <a:pt x="1407583" y="1297516"/>
                  <a:pt x="1555750" y="988483"/>
                  <a:pt x="1530350" y="772583"/>
                </a:cubicBezTo>
                <a:cubicBezTo>
                  <a:pt x="1504950" y="556683"/>
                  <a:pt x="1263650" y="198966"/>
                  <a:pt x="1047750" y="99483"/>
                </a:cubicBezTo>
                <a:cubicBezTo>
                  <a:pt x="831850" y="0"/>
                  <a:pt x="421217" y="84666"/>
                  <a:pt x="247650" y="1883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125" name="Rectangle 27"/>
          <p:cNvSpPr>
            <a:spLocks noChangeArrowheads="1"/>
          </p:cNvSpPr>
          <p:nvPr/>
        </p:nvSpPr>
        <p:spPr bwMode="auto">
          <a:xfrm>
            <a:off x="792163" y="1844675"/>
            <a:ext cx="810101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latin typeface="Bookman Old Style" pitchFamily="18" charset="0"/>
              </a:rPr>
              <a:t>O</a:t>
            </a:r>
            <a:r>
              <a:rPr lang="el-GR" dirty="0">
                <a:latin typeface="Bookman Old Style" pitchFamily="18" charset="0"/>
              </a:rPr>
              <a:t> χρήστης Χ</a:t>
            </a:r>
            <a:r>
              <a:rPr lang="en-US" baseline="-25000" dirty="0" err="1">
                <a:latin typeface="Bookman Old Style" pitchFamily="18" charset="0"/>
              </a:rPr>
              <a:t>i</a:t>
            </a:r>
            <a:r>
              <a:rPr lang="el-GR" dirty="0">
                <a:latin typeface="Bookman Old Style" pitchFamily="18" charset="0"/>
              </a:rPr>
              <a:t> συνδέεται με </a:t>
            </a:r>
            <a:r>
              <a:rPr lang="el-GR" b="1" dirty="0">
                <a:latin typeface="Bookman Old Style" pitchFamily="18" charset="0"/>
              </a:rPr>
              <a:t>άμεση </a:t>
            </a:r>
            <a:r>
              <a:rPr lang="el-GR" b="1" dirty="0" smtClean="0">
                <a:latin typeface="Bookman Old Style" pitchFamily="18" charset="0"/>
              </a:rPr>
              <a:t>ή έμμεση σχέση </a:t>
            </a:r>
            <a:r>
              <a:rPr lang="el-GR" b="1" dirty="0">
                <a:latin typeface="Bookman Old Style" pitchFamily="18" charset="0"/>
              </a:rPr>
              <a:t>γνωριμίας</a:t>
            </a:r>
            <a:r>
              <a:rPr lang="el-GR" dirty="0">
                <a:latin typeface="Bookman Old Style" pitchFamily="18" charset="0"/>
              </a:rPr>
              <a:t> με τον χρήστη Χ</a:t>
            </a:r>
            <a:r>
              <a:rPr lang="en-US" baseline="-25000" dirty="0">
                <a:latin typeface="Bookman Old Style" pitchFamily="18" charset="0"/>
              </a:rPr>
              <a:t>j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</a:rPr>
              <a:t>εάν: </a:t>
            </a:r>
          </a:p>
          <a:p>
            <a:pPr algn="l"/>
            <a:endParaRPr lang="el-GR" sz="1600" dirty="0">
              <a:latin typeface="Bookman Old Style" pitchFamily="18" charset="0"/>
            </a:endParaRPr>
          </a:p>
          <a:p>
            <a:pPr algn="l"/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		ο χρήστη Χ</a:t>
            </a:r>
            <a:r>
              <a:rPr lang="en-US" b="1" baseline="-25000" dirty="0" err="1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γνωρίζει τον Χ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j</a:t>
            </a:r>
            <a:r>
              <a:rPr lang="el-GR" b="1" dirty="0">
                <a:latin typeface="Bookman Old Style" pitchFamily="18" charset="0"/>
              </a:rPr>
              <a:t> </a:t>
            </a:r>
          </a:p>
          <a:p>
            <a:pPr algn="l"/>
            <a:endParaRPr lang="el-GR" sz="1200" dirty="0">
              <a:latin typeface="Bookman Old Style" pitchFamily="18" charset="0"/>
            </a:endParaRPr>
          </a:p>
          <a:p>
            <a:pPr algn="l"/>
            <a:r>
              <a:rPr lang="el-GR" dirty="0">
                <a:latin typeface="Bookman Old Style" pitchFamily="18" charset="0"/>
              </a:rPr>
              <a:t>χωρίς αυτό να σημαίνει ότι κατ’ ανάγκη και ο Χ</a:t>
            </a:r>
            <a:r>
              <a:rPr lang="en-US" baseline="-25000" dirty="0">
                <a:latin typeface="Bookman Old Style" pitchFamily="18" charset="0"/>
              </a:rPr>
              <a:t>j</a:t>
            </a:r>
            <a:r>
              <a:rPr lang="el-GR" dirty="0">
                <a:latin typeface="Bookman Old Style" pitchFamily="18" charset="0"/>
              </a:rPr>
              <a:t> γνωρίζει τον Χ</a:t>
            </a:r>
            <a:r>
              <a:rPr lang="en-US" baseline="-25000" dirty="0" err="1">
                <a:latin typeface="Bookman Old Style" pitchFamily="18" charset="0"/>
              </a:rPr>
              <a:t>i</a:t>
            </a:r>
            <a:r>
              <a:rPr lang="el-GR" dirty="0">
                <a:latin typeface="Bookman Old Style" pitchFamily="18" charset="0"/>
              </a:rPr>
              <a:t>, 1 </a:t>
            </a:r>
            <a:r>
              <a:rPr lang="el-GR" dirty="0">
                <a:latin typeface="Bookman Old Style" pitchFamily="18" charset="0"/>
                <a:sym typeface="Symbol" pitchFamily="18" charset="2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 err="1">
                <a:latin typeface="Bookman Old Style" pitchFamily="18" charset="0"/>
              </a:rPr>
              <a:t>i</a:t>
            </a:r>
            <a:r>
              <a:rPr lang="el-GR" i="1" dirty="0">
                <a:latin typeface="Bookman Old Style" pitchFamily="18" charset="0"/>
              </a:rPr>
              <a:t>, </a:t>
            </a:r>
            <a:r>
              <a:rPr lang="en-US" i="1" dirty="0">
                <a:latin typeface="Bookman Old Style" pitchFamily="18" charset="0"/>
              </a:rPr>
              <a:t>j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  <a:sym typeface="Symbol" pitchFamily="18" charset="2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>
                <a:latin typeface="Bookman Old Style" pitchFamily="18" charset="0"/>
              </a:rPr>
              <a:t>n</a:t>
            </a:r>
            <a:r>
              <a:rPr lang="el-GR" dirty="0">
                <a:latin typeface="Bookman Old Style" pitchFamily="18" charset="0"/>
              </a:rPr>
              <a:t>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8113" y="5445125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i</a:t>
            </a:r>
            <a:endParaRPr lang="en-US" b="1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27538" y="4581525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j</a:t>
            </a:r>
            <a:endParaRPr lang="en-US" b="1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29213" y="6313488"/>
            <a:ext cx="557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p</a:t>
            </a:r>
            <a:endParaRPr lang="en-US" b="1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48488" y="5229225"/>
            <a:ext cx="5508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q</a:t>
            </a:r>
            <a:endParaRPr lang="en-US" b="1"/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2462213" y="5013325"/>
            <a:ext cx="1368425" cy="431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4368800" y="5254625"/>
            <a:ext cx="287338" cy="6477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6" name="Freeform 25"/>
          <p:cNvSpPr>
            <a:spLocks/>
          </p:cNvSpPr>
          <p:nvPr/>
        </p:nvSpPr>
        <p:spPr bwMode="auto">
          <a:xfrm>
            <a:off x="5105400" y="5232400"/>
            <a:ext cx="1270000" cy="762000"/>
          </a:xfrm>
          <a:custGeom>
            <a:avLst/>
            <a:gdLst>
              <a:gd name="T0" fmla="*/ 0 w 1270000"/>
              <a:gd name="T1" fmla="*/ 762000 h 762000"/>
              <a:gd name="T2" fmla="*/ 546100 w 1270000"/>
              <a:gd name="T3" fmla="*/ 114300 h 762000"/>
              <a:gd name="T4" fmla="*/ 1270000 w 1270000"/>
              <a:gd name="T5" fmla="*/ 76200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10800000">
            <a:off x="5216525" y="5468938"/>
            <a:ext cx="1270000" cy="762000"/>
          </a:xfrm>
          <a:custGeom>
            <a:avLst/>
            <a:gdLst>
              <a:gd name="T0" fmla="*/ 0 w 1270000"/>
              <a:gd name="T1" fmla="*/ 762000 h 762000"/>
              <a:gd name="T2" fmla="*/ 546100 w 1270000"/>
              <a:gd name="T3" fmla="*/ 114300 h 762000"/>
              <a:gd name="T4" fmla="*/ 1270000 w 1270000"/>
              <a:gd name="T5" fmla="*/ 76200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2459038" y="5719763"/>
            <a:ext cx="1943100" cy="541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5135" name="Rectangle 31"/>
          <p:cNvSpPr>
            <a:spLocks noChangeArrowheads="1"/>
          </p:cNvSpPr>
          <p:nvPr/>
        </p:nvSpPr>
        <p:spPr bwMode="auto">
          <a:xfrm rot="-5400000">
            <a:off x="-380207" y="5720557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002060"/>
                </a:solidFill>
                <a:latin typeface="Bookman Old Style" pitchFamily="18" charset="0"/>
              </a:rPr>
              <a:t>Ορισμός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5136" name="Rectangle 33"/>
          <p:cNvSpPr>
            <a:spLocks noChangeArrowheads="1"/>
          </p:cNvSpPr>
          <p:nvPr/>
        </p:nvSpPr>
        <p:spPr bwMode="auto">
          <a:xfrm>
            <a:off x="539750" y="2133600"/>
            <a:ext cx="46038" cy="445135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137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138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4868863"/>
            <a:ext cx="847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1363" y="5664200"/>
            <a:ext cx="847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4365625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5888" y="4652963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51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26" grpId="0" animBg="1"/>
      <p:bldP spid="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7"/>
          <p:cNvSpPr>
            <a:spLocks noChangeArrowheads="1"/>
          </p:cNvSpPr>
          <p:nvPr/>
        </p:nvSpPr>
        <p:spPr bwMode="auto">
          <a:xfrm>
            <a:off x="792163" y="1844675"/>
            <a:ext cx="802798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>
                <a:latin typeface="Bookman Old Style" pitchFamily="18" charset="0"/>
              </a:rPr>
              <a:t>Η εταιρία </a:t>
            </a:r>
            <a:r>
              <a:rPr lang="en-US" dirty="0">
                <a:latin typeface="Bookman Old Style" pitchFamily="18" charset="0"/>
              </a:rPr>
              <a:t>MS</a:t>
            </a:r>
            <a:r>
              <a:rPr lang="el-GR" dirty="0">
                <a:latin typeface="Bookman Old Style" pitchFamily="18" charset="0"/>
              </a:rPr>
              <a:t>-</a:t>
            </a:r>
            <a:r>
              <a:rPr lang="en-US" dirty="0">
                <a:latin typeface="Bookman Old Style" pitchFamily="18" charset="0"/>
              </a:rPr>
              <a:t>Social </a:t>
            </a:r>
            <a:r>
              <a:rPr lang="el-GR" dirty="0">
                <a:latin typeface="Bookman Old Style" pitchFamily="18" charset="0"/>
              </a:rPr>
              <a:t>θέλει αρχικά να δημιουργήσει και να προσφέρει μια νέα υπηρεσία στο σύστημα </a:t>
            </a:r>
            <a:r>
              <a:rPr lang="en-US" dirty="0">
                <a:latin typeface="Bookman Old Style" pitchFamily="18" charset="0"/>
              </a:rPr>
              <a:t> Net</a:t>
            </a:r>
            <a:r>
              <a:rPr lang="el-GR" dirty="0">
                <a:latin typeface="Bookman Old Style" pitchFamily="18" charset="0"/>
              </a:rPr>
              <a:t>-</a:t>
            </a:r>
            <a:r>
              <a:rPr lang="en-US" dirty="0">
                <a:latin typeface="Bookman Old Style" pitchFamily="18" charset="0"/>
              </a:rPr>
              <a:t>book</a:t>
            </a:r>
            <a:r>
              <a:rPr lang="en-US" baseline="30000" dirty="0">
                <a:sym typeface="Symbol" pitchFamily="18" charset="2"/>
              </a:rPr>
              <a:t></a:t>
            </a:r>
            <a:r>
              <a:rPr lang="el-GR" dirty="0">
                <a:latin typeface="Bookman Old Style" pitchFamily="18" charset="0"/>
              </a:rPr>
              <a:t> όπου:</a:t>
            </a:r>
          </a:p>
          <a:p>
            <a:pPr algn="l"/>
            <a:endParaRPr lang="el-GR" sz="1400" dirty="0">
              <a:latin typeface="Bookman Old Style" pitchFamily="18" charset="0"/>
            </a:endParaRPr>
          </a:p>
          <a:p>
            <a:pPr algn="l"/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ένας χρήστης θα μπορεί να βλέπει την δική του</a:t>
            </a:r>
          </a:p>
          <a:p>
            <a:pPr algn="l"/>
            <a:endParaRPr lang="el-GR" sz="1600" dirty="0">
              <a:latin typeface="Bookman Old Style" pitchFamily="18" charset="0"/>
            </a:endParaRPr>
          </a:p>
          <a:p>
            <a:pPr algn="l"/>
            <a:r>
              <a:rPr lang="el-GR" sz="1200" b="1" dirty="0">
                <a:solidFill>
                  <a:srgbClr val="C00000"/>
                </a:solidFill>
                <a:latin typeface="Bookman Old Style" pitchFamily="18" charset="0"/>
              </a:rPr>
              <a:t>	</a:t>
            </a:r>
            <a:r>
              <a:rPr lang="el-GR" sz="1600" b="1" dirty="0">
                <a:solidFill>
                  <a:srgbClr val="C00000"/>
                </a:solidFill>
                <a:latin typeface="Bookman Old Style" pitchFamily="18" charset="0"/>
              </a:rPr>
              <a:t>	</a:t>
            </a:r>
          </a:p>
          <a:p>
            <a:pPr algn="l"/>
            <a:r>
              <a:rPr lang="el-GR" sz="2800" b="1" dirty="0">
                <a:solidFill>
                  <a:srgbClr val="C00000"/>
                </a:solidFill>
                <a:latin typeface="Bookman Old Style" pitchFamily="18" charset="0"/>
              </a:rPr>
              <a:t>	  «Ισχυρή Ομάδα Γνωριμίας»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en-US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18938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52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310063"/>
            <a:ext cx="685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581525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2462213" y="5013325"/>
            <a:ext cx="1368425" cy="431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4368800" y="5254625"/>
            <a:ext cx="287338" cy="6477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5" name="Freeform 14"/>
          <p:cNvSpPr>
            <a:spLocks/>
          </p:cNvSpPr>
          <p:nvPr/>
        </p:nvSpPr>
        <p:spPr bwMode="auto">
          <a:xfrm>
            <a:off x="5102225" y="5026025"/>
            <a:ext cx="1295400" cy="981075"/>
          </a:xfrm>
          <a:custGeom>
            <a:avLst/>
            <a:gdLst>
              <a:gd name="T0" fmla="*/ 0 w 1270000"/>
              <a:gd name="T1" fmla="*/ 20357938 h 762000"/>
              <a:gd name="T2" fmla="*/ 706844 w 1270000"/>
              <a:gd name="T3" fmla="*/ 3053703 h 762000"/>
              <a:gd name="T4" fmla="*/ 1643824 w 1270000"/>
              <a:gd name="T5" fmla="*/ 2035782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rot="10800000">
            <a:off x="5186363" y="5229225"/>
            <a:ext cx="1295400" cy="936625"/>
          </a:xfrm>
          <a:custGeom>
            <a:avLst/>
            <a:gdLst>
              <a:gd name="T0" fmla="*/ 0 w 1270000"/>
              <a:gd name="T1" fmla="*/ 11134049 h 762000"/>
              <a:gd name="T2" fmla="*/ 706844 w 1270000"/>
              <a:gd name="T3" fmla="*/ 1670114 h 762000"/>
              <a:gd name="T4" fmla="*/ 1643824 w 1270000"/>
              <a:gd name="T5" fmla="*/ 1113394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459038" y="5719763"/>
            <a:ext cx="1943100" cy="541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7048500" y="5257800"/>
            <a:ext cx="663575" cy="5921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H="1">
            <a:off x="5219700" y="6283325"/>
            <a:ext cx="2447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8204" name="Rectangle 27"/>
          <p:cNvSpPr>
            <a:spLocks noChangeArrowheads="1"/>
          </p:cNvSpPr>
          <p:nvPr/>
        </p:nvSpPr>
        <p:spPr bwMode="auto">
          <a:xfrm>
            <a:off x="792163" y="1844675"/>
            <a:ext cx="835183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>
                <a:latin typeface="Bookman Old Style" pitchFamily="18" charset="0"/>
              </a:rPr>
              <a:t>Μια ομάδα χρηστών</a:t>
            </a:r>
            <a:r>
              <a:rPr lang="el-GR" sz="1600" dirty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l-GR" sz="1400" dirty="0"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</a:rPr>
              <a:t>είναι</a:t>
            </a:r>
            <a:r>
              <a:rPr lang="el-GR" sz="1100" dirty="0">
                <a:latin typeface="Bookman Old Style" pitchFamily="18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«ισχυρή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ομάδα γνωριμίας»</a:t>
            </a:r>
            <a:r>
              <a:rPr lang="el-GR" dirty="0">
                <a:latin typeface="Bookman Old Style" pitchFamily="18" charset="0"/>
              </a:rPr>
              <a:t> εάν: </a:t>
            </a:r>
            <a:r>
              <a:rPr lang="el-GR" b="1" dirty="0">
                <a:latin typeface="Bookman Old Style" pitchFamily="18" charset="0"/>
                <a:sym typeface="Symbol" pitchFamily="18" charset="2"/>
              </a:rPr>
              <a:t></a:t>
            </a:r>
            <a:r>
              <a:rPr lang="en-US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el-GR" dirty="0">
                <a:latin typeface="Bookman Old Style" pitchFamily="18" charset="0"/>
              </a:rPr>
              <a:t>Χ</a:t>
            </a:r>
            <a:r>
              <a:rPr lang="en-US" baseline="-25000" dirty="0" err="1">
                <a:latin typeface="Bookman Old Style" pitchFamily="18" charset="0"/>
              </a:rPr>
              <a:t>i</a:t>
            </a:r>
            <a:r>
              <a:rPr lang="el-GR" dirty="0">
                <a:latin typeface="Bookman Old Style" pitchFamily="18" charset="0"/>
              </a:rPr>
              <a:t> και Χ</a:t>
            </a:r>
            <a:r>
              <a:rPr lang="en-US" baseline="-25000" dirty="0">
                <a:latin typeface="Bookman Old Style" pitchFamily="18" charset="0"/>
              </a:rPr>
              <a:t>j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</a:rPr>
              <a:t>της ομάδας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l-GR" dirty="0">
                <a:latin typeface="Bookman Old Style" pitchFamily="18" charset="0"/>
              </a:rPr>
              <a:t> </a:t>
            </a:r>
          </a:p>
          <a:p>
            <a:pPr algn="l"/>
            <a:endParaRPr lang="el-GR" sz="400" dirty="0">
              <a:latin typeface="Bookman Old Style" pitchFamily="18" charset="0"/>
            </a:endParaRPr>
          </a:p>
          <a:p>
            <a:pPr algn="l"/>
            <a:endParaRPr lang="el-GR" sz="500" dirty="0">
              <a:latin typeface="Bookman Old Style" pitchFamily="18" charset="0"/>
            </a:endParaRPr>
          </a:p>
          <a:p>
            <a:pPr algn="l"/>
            <a:r>
              <a:rPr lang="en-US" dirty="0">
                <a:latin typeface="Bookman Old Style" pitchFamily="18" charset="0"/>
              </a:rPr>
              <a:t>      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 dirty="0" err="1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γνωρίζει άμεσα ή έμμεσα τον χρήστη Χ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j </a:t>
            </a:r>
            <a:endParaRPr lang="el-GR" b="1" baseline="-25000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/>
            <a:r>
              <a:rPr lang="el-GR" dirty="0">
                <a:latin typeface="Bookman Old Style" pitchFamily="18" charset="0"/>
              </a:rPr>
              <a:t>και </a:t>
            </a:r>
          </a:p>
          <a:p>
            <a:pPr algn="l"/>
            <a:r>
              <a:rPr lang="en-US" dirty="0">
                <a:latin typeface="Bookman Old Style" pitchFamily="18" charset="0"/>
              </a:rPr>
              <a:t>      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j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γνωρίζει άμεσα ή έμμεσα τον χρήστη Χ</a:t>
            </a:r>
            <a:r>
              <a:rPr lang="en-US" b="1" baseline="-25000" dirty="0" err="1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</a:t>
            </a:r>
            <a:r>
              <a:rPr lang="el-GR" dirty="0">
                <a:latin typeface="Bookman Old Style" pitchFamily="18" charset="0"/>
              </a:rPr>
              <a:t> </a:t>
            </a:r>
          </a:p>
          <a:p>
            <a:pPr algn="l"/>
            <a:r>
              <a:rPr lang="el-GR" dirty="0">
                <a:latin typeface="Bookman Old Style" pitchFamily="18" charset="0"/>
              </a:rPr>
              <a:t>1 </a:t>
            </a:r>
            <a:r>
              <a:rPr lang="el-GR" dirty="0">
                <a:latin typeface="Bookman Old Style" pitchFamily="18" charset="0"/>
                <a:sym typeface="Symbol" pitchFamily="18" charset="2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 err="1">
                <a:latin typeface="Bookman Old Style" pitchFamily="18" charset="0"/>
              </a:rPr>
              <a:t>i</a:t>
            </a:r>
            <a:r>
              <a:rPr lang="el-GR" i="1" dirty="0">
                <a:latin typeface="Bookman Old Style" pitchFamily="18" charset="0"/>
              </a:rPr>
              <a:t>, </a:t>
            </a:r>
            <a:r>
              <a:rPr lang="en-US" i="1" dirty="0">
                <a:latin typeface="Bookman Old Style" pitchFamily="18" charset="0"/>
              </a:rPr>
              <a:t>j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  <a:sym typeface="Symbol" pitchFamily="18" charset="2"/>
              </a:rPr>
              <a:t></a:t>
            </a:r>
            <a:r>
              <a:rPr lang="el-GR" dirty="0">
                <a:latin typeface="Bookman Old Style" pitchFamily="18" charset="0"/>
              </a:rPr>
              <a:t> |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l-GR" dirty="0">
                <a:latin typeface="Bookman Old Style" pitchFamily="18" charset="0"/>
              </a:rPr>
              <a:t>|. </a:t>
            </a:r>
            <a:endParaRPr lang="el-GR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47813" y="5313363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i</a:t>
            </a:r>
            <a:endParaRPr lang="en-US" b="1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22850" y="6254750"/>
            <a:ext cx="55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p</a:t>
            </a:r>
            <a:endParaRPr lang="en-US" b="1"/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 rot="-5400000">
            <a:off x="-380207" y="5720557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002060"/>
                </a:solidFill>
                <a:latin typeface="Bookman Old Style" pitchFamily="18" charset="0"/>
              </a:rPr>
              <a:t>Ορισμός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8208" name="Rectangle 33"/>
          <p:cNvSpPr>
            <a:spLocks noChangeArrowheads="1"/>
          </p:cNvSpPr>
          <p:nvPr/>
        </p:nvSpPr>
        <p:spPr bwMode="auto">
          <a:xfrm>
            <a:off x="539750" y="2133600"/>
            <a:ext cx="46038" cy="445135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8209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19925" y="472440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j</a:t>
            </a:r>
            <a:endParaRPr lang="en-US" b="1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21175" y="4787900"/>
            <a:ext cx="550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q</a:t>
            </a:r>
            <a:endParaRPr lang="en-US" b="1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139113" y="5919788"/>
            <a:ext cx="754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m</a:t>
            </a:r>
            <a:endParaRPr lang="en-US" b="1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1352550" y="4738688"/>
            <a:ext cx="1555750" cy="1492250"/>
          </a:xfrm>
          <a:custGeom>
            <a:avLst/>
            <a:gdLst>
              <a:gd name="T0" fmla="*/ 247650 w 1555750"/>
              <a:gd name="T1" fmla="*/ 188383 h 1492250"/>
              <a:gd name="T2" fmla="*/ 6350 w 1555750"/>
              <a:gd name="T3" fmla="*/ 721783 h 1492250"/>
              <a:gd name="T4" fmla="*/ 285750 w 1555750"/>
              <a:gd name="T5" fmla="*/ 1356783 h 1492250"/>
              <a:gd name="T6" fmla="*/ 1200150 w 1555750"/>
              <a:gd name="T7" fmla="*/ 1394883 h 1492250"/>
              <a:gd name="T8" fmla="*/ 1530350 w 1555750"/>
              <a:gd name="T9" fmla="*/ 772583 h 1492250"/>
              <a:gd name="T10" fmla="*/ 1047750 w 1555750"/>
              <a:gd name="T11" fmla="*/ 99483 h 1492250"/>
              <a:gd name="T12" fmla="*/ 247650 w 1555750"/>
              <a:gd name="T13" fmla="*/ 188383 h 1492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55750"/>
              <a:gd name="T22" fmla="*/ 0 h 1492250"/>
              <a:gd name="T23" fmla="*/ 1555750 w 1555750"/>
              <a:gd name="T24" fmla="*/ 1492250 h 14922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55750" h="1492250">
                <a:moveTo>
                  <a:pt x="247650" y="188383"/>
                </a:moveTo>
                <a:cubicBezTo>
                  <a:pt x="74083" y="292100"/>
                  <a:pt x="0" y="527050"/>
                  <a:pt x="6350" y="721783"/>
                </a:cubicBezTo>
                <a:cubicBezTo>
                  <a:pt x="12700" y="916516"/>
                  <a:pt x="86783" y="1244600"/>
                  <a:pt x="285750" y="1356783"/>
                </a:cubicBezTo>
                <a:cubicBezTo>
                  <a:pt x="484717" y="1468966"/>
                  <a:pt x="992717" y="1492250"/>
                  <a:pt x="1200150" y="1394883"/>
                </a:cubicBezTo>
                <a:cubicBezTo>
                  <a:pt x="1407583" y="1297516"/>
                  <a:pt x="1555750" y="988483"/>
                  <a:pt x="1530350" y="772583"/>
                </a:cubicBezTo>
                <a:cubicBezTo>
                  <a:pt x="1504950" y="556683"/>
                  <a:pt x="1263650" y="198966"/>
                  <a:pt x="1047750" y="99483"/>
                </a:cubicBezTo>
                <a:cubicBezTo>
                  <a:pt x="831850" y="0"/>
                  <a:pt x="421217" y="84666"/>
                  <a:pt x="247650" y="1883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419475" y="4149725"/>
            <a:ext cx="1555750" cy="1492250"/>
          </a:xfrm>
          <a:custGeom>
            <a:avLst/>
            <a:gdLst>
              <a:gd name="T0" fmla="*/ 247650 w 1555750"/>
              <a:gd name="T1" fmla="*/ 188383 h 1492250"/>
              <a:gd name="T2" fmla="*/ 6350 w 1555750"/>
              <a:gd name="T3" fmla="*/ 721783 h 1492250"/>
              <a:gd name="T4" fmla="*/ 285750 w 1555750"/>
              <a:gd name="T5" fmla="*/ 1356783 h 1492250"/>
              <a:gd name="T6" fmla="*/ 1200150 w 1555750"/>
              <a:gd name="T7" fmla="*/ 1394883 h 1492250"/>
              <a:gd name="T8" fmla="*/ 1530350 w 1555750"/>
              <a:gd name="T9" fmla="*/ 772583 h 1492250"/>
              <a:gd name="T10" fmla="*/ 1047750 w 1555750"/>
              <a:gd name="T11" fmla="*/ 99483 h 1492250"/>
              <a:gd name="T12" fmla="*/ 247650 w 1555750"/>
              <a:gd name="T13" fmla="*/ 188383 h 1492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55750"/>
              <a:gd name="T22" fmla="*/ 0 h 1492250"/>
              <a:gd name="T23" fmla="*/ 1555750 w 1555750"/>
              <a:gd name="T24" fmla="*/ 1492250 h 14922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55750" h="1492250">
                <a:moveTo>
                  <a:pt x="247650" y="188383"/>
                </a:moveTo>
                <a:cubicBezTo>
                  <a:pt x="74083" y="292100"/>
                  <a:pt x="0" y="527050"/>
                  <a:pt x="6350" y="721783"/>
                </a:cubicBezTo>
                <a:cubicBezTo>
                  <a:pt x="12700" y="916516"/>
                  <a:pt x="86783" y="1244600"/>
                  <a:pt x="285750" y="1356783"/>
                </a:cubicBezTo>
                <a:cubicBezTo>
                  <a:pt x="484717" y="1468966"/>
                  <a:pt x="992717" y="1492250"/>
                  <a:pt x="1200150" y="1394883"/>
                </a:cubicBezTo>
                <a:cubicBezTo>
                  <a:pt x="1407583" y="1297516"/>
                  <a:pt x="1555750" y="988483"/>
                  <a:pt x="1530350" y="772583"/>
                </a:cubicBezTo>
                <a:cubicBezTo>
                  <a:pt x="1504950" y="556683"/>
                  <a:pt x="1263650" y="198966"/>
                  <a:pt x="1047750" y="99483"/>
                </a:cubicBezTo>
                <a:cubicBezTo>
                  <a:pt x="831850" y="0"/>
                  <a:pt x="421217" y="84666"/>
                  <a:pt x="247650" y="1883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3967163" y="4240213"/>
            <a:ext cx="4883150" cy="2611437"/>
          </a:xfrm>
          <a:custGeom>
            <a:avLst/>
            <a:gdLst>
              <a:gd name="T0" fmla="*/ 1583278 w 4883150"/>
              <a:gd name="T1" fmla="*/ 445717 h 2611967"/>
              <a:gd name="T2" fmla="*/ 1113378 w 4883150"/>
              <a:gd name="T3" fmla="*/ 1155478 h 2611967"/>
              <a:gd name="T4" fmla="*/ 389467 w 4883150"/>
              <a:gd name="T5" fmla="*/ 1573728 h 2611967"/>
              <a:gd name="T6" fmla="*/ 21167 w 4883150"/>
              <a:gd name="T7" fmla="*/ 2068022 h 2611967"/>
              <a:gd name="T8" fmla="*/ 516467 w 4883150"/>
              <a:gd name="T9" fmla="*/ 2498944 h 2611967"/>
              <a:gd name="T10" fmla="*/ 2510367 w 4883150"/>
              <a:gd name="T11" fmla="*/ 2448250 h 2611967"/>
              <a:gd name="T12" fmla="*/ 4415366 w 4883150"/>
              <a:gd name="T13" fmla="*/ 2473597 h 2611967"/>
              <a:gd name="T14" fmla="*/ 4770966 w 4883150"/>
              <a:gd name="T15" fmla="*/ 1649771 h 2611967"/>
              <a:gd name="T16" fmla="*/ 3742267 w 4883150"/>
              <a:gd name="T17" fmla="*/ 648503 h 2611967"/>
              <a:gd name="T18" fmla="*/ 2967567 w 4883150"/>
              <a:gd name="T19" fmla="*/ 78157 h 2611967"/>
              <a:gd name="T20" fmla="*/ 1862678 w 4883150"/>
              <a:gd name="T21" fmla="*/ 179557 h 2611967"/>
              <a:gd name="T22" fmla="*/ 1583278 w 4883150"/>
              <a:gd name="T23" fmla="*/ 445717 h 26119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83150"/>
              <a:gd name="T37" fmla="*/ 0 h 2611967"/>
              <a:gd name="T38" fmla="*/ 4883150 w 4883150"/>
              <a:gd name="T39" fmla="*/ 2611967 h 26119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83150" h="2611967">
                <a:moveTo>
                  <a:pt x="1583267" y="446617"/>
                </a:moveTo>
                <a:cubicBezTo>
                  <a:pt x="1458384" y="609600"/>
                  <a:pt x="1312334" y="969434"/>
                  <a:pt x="1113367" y="1157817"/>
                </a:cubicBezTo>
                <a:cubicBezTo>
                  <a:pt x="914400" y="1346200"/>
                  <a:pt x="571500" y="1424517"/>
                  <a:pt x="389467" y="1576917"/>
                </a:cubicBezTo>
                <a:cubicBezTo>
                  <a:pt x="207434" y="1729317"/>
                  <a:pt x="0" y="1917700"/>
                  <a:pt x="21167" y="2072217"/>
                </a:cubicBezTo>
                <a:cubicBezTo>
                  <a:pt x="42334" y="2226734"/>
                  <a:pt x="101600" y="2440517"/>
                  <a:pt x="516467" y="2504017"/>
                </a:cubicBezTo>
                <a:cubicBezTo>
                  <a:pt x="931334" y="2567517"/>
                  <a:pt x="2510367" y="2453217"/>
                  <a:pt x="2510367" y="2453217"/>
                </a:cubicBezTo>
                <a:cubicBezTo>
                  <a:pt x="3160184" y="2448984"/>
                  <a:pt x="4038600" y="2611967"/>
                  <a:pt x="4415367" y="2478617"/>
                </a:cubicBezTo>
                <a:cubicBezTo>
                  <a:pt x="4792134" y="2345267"/>
                  <a:pt x="4883150" y="1957917"/>
                  <a:pt x="4770967" y="1653117"/>
                </a:cubicBezTo>
                <a:cubicBezTo>
                  <a:pt x="4658784" y="1348317"/>
                  <a:pt x="4042834" y="912284"/>
                  <a:pt x="3742267" y="649817"/>
                </a:cubicBezTo>
                <a:cubicBezTo>
                  <a:pt x="3441700" y="387350"/>
                  <a:pt x="3280834" y="156634"/>
                  <a:pt x="2967567" y="78317"/>
                </a:cubicBezTo>
                <a:cubicBezTo>
                  <a:pt x="2654300" y="0"/>
                  <a:pt x="2091267" y="118534"/>
                  <a:pt x="1862667" y="179917"/>
                </a:cubicBezTo>
                <a:cubicBezTo>
                  <a:pt x="1634067" y="241300"/>
                  <a:pt x="1708150" y="283634"/>
                  <a:pt x="1583267" y="446617"/>
                </a:cubicBez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8216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5373688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589588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4868863"/>
            <a:ext cx="847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083550" y="4622800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971550" y="4697413"/>
            <a:ext cx="525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002060"/>
                </a:solidFill>
                <a:latin typeface="Bookman Old Style" pitchFamily="18" charset="0"/>
              </a:rPr>
              <a:t>2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783138" y="4086225"/>
            <a:ext cx="525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7030A0"/>
                </a:solidFill>
                <a:latin typeface="Bookman Old Style" pitchFamily="18" charset="0"/>
              </a:rPr>
              <a:t>3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53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6" grpId="0"/>
      <p:bldP spid="10" grpId="0"/>
      <p:bldP spid="8" grpId="0"/>
      <p:bldP spid="12" grpId="0"/>
      <p:bldP spid="24" grpId="0"/>
      <p:bldP spid="26" grpId="0" animBg="1"/>
      <p:bldP spid="27" grpId="0" animBg="1"/>
      <p:bldP spid="29" grpId="0" animBg="1"/>
      <p:bldP spid="35" grpId="0"/>
      <p:bldP spid="36" grpId="0"/>
      <p:bldP spid="3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792163" y="1844675"/>
            <a:ext cx="81724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>
                <a:latin typeface="Bookman Old Style" pitchFamily="18" charset="0"/>
              </a:rPr>
              <a:t>Επίσης, η εταιρία </a:t>
            </a:r>
            <a:r>
              <a:rPr lang="en-US" dirty="0">
                <a:latin typeface="Bookman Old Style" pitchFamily="18" charset="0"/>
              </a:rPr>
              <a:t>MS</a:t>
            </a:r>
            <a:r>
              <a:rPr lang="el-GR" dirty="0">
                <a:latin typeface="Bookman Old Style" pitchFamily="18" charset="0"/>
              </a:rPr>
              <a:t>-</a:t>
            </a:r>
            <a:r>
              <a:rPr lang="en-US" dirty="0">
                <a:latin typeface="Bookman Old Style" pitchFamily="18" charset="0"/>
              </a:rPr>
              <a:t>Social </a:t>
            </a:r>
            <a:r>
              <a:rPr lang="el-GR" dirty="0">
                <a:latin typeface="Bookman Old Style" pitchFamily="18" charset="0"/>
              </a:rPr>
              <a:t>θέλει για δική της χρήση να γνωρίζει όλες της ισχυρές ομάδες γνωριμίας </a:t>
            </a:r>
            <a:endParaRPr lang="en-US" dirty="0">
              <a:latin typeface="Bookman Old Style" pitchFamily="18" charset="0"/>
            </a:endParaRPr>
          </a:p>
          <a:p>
            <a:pPr algn="l"/>
            <a:endParaRPr lang="en-US" sz="1400" dirty="0">
              <a:latin typeface="Bookman Old Style" pitchFamily="18" charset="0"/>
            </a:endParaRPr>
          </a:p>
          <a:p>
            <a:pPr algn="l"/>
            <a:r>
              <a:rPr lang="en-US" dirty="0">
                <a:latin typeface="Bookman Old Style" pitchFamily="18" charset="0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l-GR" b="1" baseline="-25000" dirty="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l-GR" b="1" baseline="-25000" dirty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…, </a:t>
            </a:r>
            <a:r>
              <a:rPr lang="en-US" b="1" dirty="0" err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 dirty="0" err="1">
                <a:solidFill>
                  <a:srgbClr val="C00000"/>
                </a:solidFill>
                <a:latin typeface="Bookman Old Style" pitchFamily="18" charset="0"/>
              </a:rPr>
              <a:t>k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(1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  <a:sym typeface="Symbol" pitchFamily="18" charset="2"/>
              </a:rPr>
              <a:t>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Bookman Old Style" pitchFamily="18" charset="0"/>
              </a:rPr>
              <a:t>k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  <a:sym typeface="Symbol" pitchFamily="18" charset="2"/>
              </a:rPr>
              <a:t>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Bookman Old Style" pitchFamily="18" charset="0"/>
              </a:rPr>
              <a:t>n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) </a:t>
            </a:r>
            <a:endParaRPr lang="en-US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/>
            <a:endParaRPr lang="en-US" sz="1000" dirty="0">
              <a:latin typeface="Bookman Old Style" pitchFamily="18" charset="0"/>
            </a:endParaRPr>
          </a:p>
          <a:p>
            <a:pPr algn="l"/>
            <a:r>
              <a:rPr lang="el-GR" dirty="0">
                <a:latin typeface="Bookman Old Style" pitchFamily="18" charset="0"/>
              </a:rPr>
              <a:t>του </a:t>
            </a:r>
            <a:r>
              <a:rPr lang="en-US" dirty="0">
                <a:latin typeface="Bookman Old Style" pitchFamily="18" charset="0"/>
              </a:rPr>
              <a:t>Net</a:t>
            </a:r>
            <a:r>
              <a:rPr lang="el-GR" dirty="0">
                <a:latin typeface="Bookman Old Style" pitchFamily="18" charset="0"/>
              </a:rPr>
              <a:t>-</a:t>
            </a:r>
            <a:r>
              <a:rPr lang="en-US" dirty="0">
                <a:latin typeface="Bookman Old Style" pitchFamily="18" charset="0"/>
              </a:rPr>
              <a:t>book</a:t>
            </a:r>
            <a:r>
              <a:rPr lang="en-US" baseline="30000" dirty="0">
                <a:sym typeface="Symbol" pitchFamily="18" charset="2"/>
              </a:rPr>
              <a:t></a:t>
            </a:r>
            <a:r>
              <a:rPr lang="el-GR" dirty="0">
                <a:latin typeface="Bookman Old Style" pitchFamily="18" charset="0"/>
              </a:rPr>
              <a:t> δικτύου της. </a:t>
            </a:r>
            <a:endParaRPr lang="en-US" dirty="0">
              <a:latin typeface="Bookman Old Style" pitchFamily="18" charset="0"/>
            </a:endParaRPr>
          </a:p>
          <a:p>
            <a:pPr algn="l"/>
            <a:endParaRPr lang="en-US" dirty="0">
              <a:latin typeface="Bookman Old Style" pitchFamily="18" charset="0"/>
            </a:endParaRPr>
          </a:p>
          <a:p>
            <a:pPr algn="l"/>
            <a:r>
              <a:rPr lang="el-GR" dirty="0">
                <a:latin typeface="Bookman Old Style" pitchFamily="18" charset="0"/>
              </a:rPr>
              <a:t>Επιπρόσθετα, η εταιρία θέλει να γνωρίζει τις </a:t>
            </a:r>
            <a:endParaRPr lang="en-US" dirty="0">
              <a:latin typeface="Bookman Old Style" pitchFamily="18" charset="0"/>
            </a:endParaRPr>
          </a:p>
          <a:p>
            <a:pPr algn="l"/>
            <a:endParaRPr lang="en-US" sz="1400" dirty="0">
              <a:latin typeface="Bookman Old Style" pitchFamily="18" charset="0"/>
            </a:endParaRPr>
          </a:p>
          <a:p>
            <a:pPr lvl="3" algn="l">
              <a:buFont typeface="Wingdings" pitchFamily="2" charset="2"/>
              <a:buChar char="ü"/>
            </a:pPr>
            <a:r>
              <a:rPr lang="en-US" dirty="0">
                <a:latin typeface="Bookman Old Style" pitchFamily="18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High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- ισχυρές (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H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-ισχυρές) </a:t>
            </a:r>
            <a:endParaRPr lang="en-US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/>
            <a:r>
              <a:rPr lang="el-GR" dirty="0">
                <a:latin typeface="Bookman Old Style" pitchFamily="18" charset="0"/>
              </a:rPr>
              <a:t>και </a:t>
            </a:r>
            <a:endParaRPr lang="en-US" dirty="0">
              <a:latin typeface="Bookman Old Style" pitchFamily="18" charset="0"/>
            </a:endParaRPr>
          </a:p>
          <a:p>
            <a:pPr lvl="3" algn="l">
              <a:buFont typeface="Wingdings" pitchFamily="2" charset="2"/>
              <a:buChar char="ü"/>
            </a:pPr>
            <a:r>
              <a:rPr lang="en-US" dirty="0">
                <a:latin typeface="Bookman Old Style" pitchFamily="18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Low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-ισχυρές (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L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-ισχυρές) </a:t>
            </a:r>
            <a:endParaRPr lang="en-US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/>
            <a:endParaRPr lang="en-US" sz="1400" dirty="0">
              <a:latin typeface="Bookman Old Style" pitchFamily="18" charset="0"/>
            </a:endParaRPr>
          </a:p>
          <a:p>
            <a:pPr algn="l"/>
            <a:r>
              <a:rPr lang="el-GR" dirty="0">
                <a:latin typeface="Bookman Old Style" pitchFamily="18" charset="0"/>
              </a:rPr>
              <a:t>ομάδες γνωριμίας του </a:t>
            </a:r>
            <a:r>
              <a:rPr lang="en-US" dirty="0">
                <a:latin typeface="Bookman Old Style" pitchFamily="18" charset="0"/>
              </a:rPr>
              <a:t>Net</a:t>
            </a:r>
            <a:r>
              <a:rPr lang="el-GR" dirty="0">
                <a:latin typeface="Bookman Old Style" pitchFamily="18" charset="0"/>
              </a:rPr>
              <a:t>-</a:t>
            </a:r>
            <a:r>
              <a:rPr lang="en-US" dirty="0">
                <a:latin typeface="Bookman Old Style" pitchFamily="18" charset="0"/>
              </a:rPr>
              <a:t>book</a:t>
            </a:r>
            <a:r>
              <a:rPr lang="en-US" baseline="30000" dirty="0">
                <a:sym typeface="Symbol" pitchFamily="18" charset="2"/>
              </a:rPr>
              <a:t></a:t>
            </a:r>
            <a:r>
              <a:rPr lang="el-GR" dirty="0">
                <a:latin typeface="Bookman Old Style" pitchFamily="18" charset="0"/>
              </a:rPr>
              <a:t> δικτύου της.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18938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41052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54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221163"/>
            <a:ext cx="685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7"/>
          <p:cNvSpPr>
            <a:spLocks noChangeArrowheads="1"/>
          </p:cNvSpPr>
          <p:nvPr/>
        </p:nvSpPr>
        <p:spPr bwMode="auto">
          <a:xfrm>
            <a:off x="792163" y="1844675"/>
            <a:ext cx="8351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Μία ισχυρή ομάδα γνωριμίας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i </a:t>
            </a:r>
            <a:r>
              <a:rPr lang="el-GR" dirty="0">
                <a:latin typeface="Bookman Old Style" pitchFamily="18" charset="0"/>
              </a:rPr>
              <a:t>ονομάζεται </a:t>
            </a:r>
            <a:endParaRPr lang="en-US" dirty="0">
              <a:latin typeface="Bookman Old Style" pitchFamily="18" charset="0"/>
            </a:endParaRPr>
          </a:p>
          <a:p>
            <a:pPr algn="l">
              <a:defRPr/>
            </a:pPr>
            <a:endParaRPr lang="en-US" sz="120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n-US" dirty="0">
                <a:latin typeface="Bookman Old Style" pitchFamily="18" charset="0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High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ή Η-ισχυρή</a:t>
            </a:r>
            <a:endParaRPr lang="en-US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>
              <a:defRPr/>
            </a:pPr>
            <a:endParaRPr lang="en-US" sz="105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εάν κανένας χρήστης του δικτύου εκτός της ομάδας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i</a:t>
            </a:r>
            <a:r>
              <a:rPr lang="el-GR" dirty="0">
                <a:latin typeface="Bookman Old Style" pitchFamily="18" charset="0"/>
              </a:rPr>
              <a:t> δεν έχει άμεση ή έμμεση σχέση γνωριμίας με κάποιο μέλος της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i</a:t>
            </a:r>
            <a:r>
              <a:rPr lang="el-GR" dirty="0">
                <a:latin typeface="Bookman Old Style" pitchFamily="18" charset="0"/>
              </a:rPr>
              <a:t>, 1 </a:t>
            </a:r>
            <a:r>
              <a:rPr lang="el-GR" dirty="0">
                <a:latin typeface="Bookman Old Style" pitchFamily="18" charset="0"/>
                <a:sym typeface="Symbol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 err="1">
                <a:latin typeface="Bookman Old Style" pitchFamily="18" charset="0"/>
              </a:rPr>
              <a:t>i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  <a:sym typeface="Symbol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>
                <a:latin typeface="Bookman Old Style" pitchFamily="18" charset="0"/>
              </a:rPr>
              <a:t>k</a:t>
            </a:r>
            <a:r>
              <a:rPr lang="el-GR" i="1" dirty="0">
                <a:latin typeface="Bookman Old Style" pitchFamily="18" charset="0"/>
              </a:rPr>
              <a:t>. </a:t>
            </a:r>
            <a:endParaRPr lang="el-GR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245" name="Rectangle 19"/>
          <p:cNvSpPr>
            <a:spLocks noChangeArrowheads="1"/>
          </p:cNvSpPr>
          <p:nvPr/>
        </p:nvSpPr>
        <p:spPr bwMode="auto">
          <a:xfrm rot="-5400000">
            <a:off x="-380207" y="5720557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002060"/>
                </a:solidFill>
                <a:latin typeface="Bookman Old Style" pitchFamily="18" charset="0"/>
              </a:rPr>
              <a:t>Ορισμός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10246" name="Rectangle 33"/>
          <p:cNvSpPr>
            <a:spLocks noChangeArrowheads="1"/>
          </p:cNvSpPr>
          <p:nvPr/>
        </p:nvSpPr>
        <p:spPr bwMode="auto">
          <a:xfrm>
            <a:off x="539750" y="2133600"/>
            <a:ext cx="46038" cy="445135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247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48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500563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49" name="Straight Arrow Connector 58"/>
          <p:cNvCxnSpPr>
            <a:cxnSpLocks noChangeShapeType="1"/>
          </p:cNvCxnSpPr>
          <p:nvPr/>
        </p:nvCxnSpPr>
        <p:spPr bwMode="auto">
          <a:xfrm flipV="1">
            <a:off x="2462213" y="4932363"/>
            <a:ext cx="1368425" cy="431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0250" name="Straight Arrow Connector 59"/>
          <p:cNvCxnSpPr>
            <a:cxnSpLocks noChangeShapeType="1"/>
          </p:cNvCxnSpPr>
          <p:nvPr/>
        </p:nvCxnSpPr>
        <p:spPr bwMode="auto">
          <a:xfrm>
            <a:off x="4368800" y="5173663"/>
            <a:ext cx="287338" cy="6477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0251" name="Freeform 60"/>
          <p:cNvSpPr>
            <a:spLocks/>
          </p:cNvSpPr>
          <p:nvPr/>
        </p:nvSpPr>
        <p:spPr bwMode="auto">
          <a:xfrm>
            <a:off x="5102225" y="4945063"/>
            <a:ext cx="1295400" cy="981075"/>
          </a:xfrm>
          <a:custGeom>
            <a:avLst/>
            <a:gdLst>
              <a:gd name="T0" fmla="*/ 0 w 1270000"/>
              <a:gd name="T1" fmla="*/ 20357938 h 762000"/>
              <a:gd name="T2" fmla="*/ 706844 w 1270000"/>
              <a:gd name="T3" fmla="*/ 3053703 h 762000"/>
              <a:gd name="T4" fmla="*/ 1643824 w 1270000"/>
              <a:gd name="T5" fmla="*/ 2035782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252" name="Freeform 61"/>
          <p:cNvSpPr>
            <a:spLocks/>
          </p:cNvSpPr>
          <p:nvPr/>
        </p:nvSpPr>
        <p:spPr bwMode="auto">
          <a:xfrm rot="10800000">
            <a:off x="5186363" y="5148263"/>
            <a:ext cx="1295400" cy="936625"/>
          </a:xfrm>
          <a:custGeom>
            <a:avLst/>
            <a:gdLst>
              <a:gd name="T0" fmla="*/ 0 w 1270000"/>
              <a:gd name="T1" fmla="*/ 11134049 h 762000"/>
              <a:gd name="T2" fmla="*/ 706844 w 1270000"/>
              <a:gd name="T3" fmla="*/ 1670114 h 762000"/>
              <a:gd name="T4" fmla="*/ 1643824 w 1270000"/>
              <a:gd name="T5" fmla="*/ 1113394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10253" name="Straight Arrow Connector 62"/>
          <p:cNvCxnSpPr>
            <a:cxnSpLocks noChangeShapeType="1"/>
          </p:cNvCxnSpPr>
          <p:nvPr/>
        </p:nvCxnSpPr>
        <p:spPr bwMode="auto">
          <a:xfrm>
            <a:off x="2459038" y="5638800"/>
            <a:ext cx="1943100" cy="541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0254" name="Straight Arrow Connector 63"/>
          <p:cNvCxnSpPr>
            <a:cxnSpLocks noChangeShapeType="1"/>
          </p:cNvCxnSpPr>
          <p:nvPr/>
        </p:nvCxnSpPr>
        <p:spPr bwMode="auto">
          <a:xfrm>
            <a:off x="7048500" y="5176838"/>
            <a:ext cx="663575" cy="5921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0255" name="Straight Arrow Connector 64"/>
          <p:cNvCxnSpPr>
            <a:cxnSpLocks noChangeShapeType="1"/>
          </p:cNvCxnSpPr>
          <p:nvPr/>
        </p:nvCxnSpPr>
        <p:spPr bwMode="auto">
          <a:xfrm flipH="1">
            <a:off x="5219700" y="6196013"/>
            <a:ext cx="2447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0256" name="Rectangle 65"/>
          <p:cNvSpPr>
            <a:spLocks noChangeArrowheads="1"/>
          </p:cNvSpPr>
          <p:nvPr/>
        </p:nvSpPr>
        <p:spPr bwMode="auto">
          <a:xfrm>
            <a:off x="1547813" y="523240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i</a:t>
            </a:r>
            <a:endParaRPr lang="en-US" b="1"/>
          </a:p>
        </p:txBody>
      </p:sp>
      <p:sp>
        <p:nvSpPr>
          <p:cNvPr id="10257" name="Rectangle 66"/>
          <p:cNvSpPr>
            <a:spLocks noChangeArrowheads="1"/>
          </p:cNvSpPr>
          <p:nvPr/>
        </p:nvSpPr>
        <p:spPr bwMode="auto">
          <a:xfrm>
            <a:off x="5022850" y="6165850"/>
            <a:ext cx="55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p</a:t>
            </a:r>
            <a:endParaRPr lang="en-US" b="1"/>
          </a:p>
        </p:txBody>
      </p:sp>
      <p:sp>
        <p:nvSpPr>
          <p:cNvPr id="10258" name="Rectangle 67"/>
          <p:cNvSpPr>
            <a:spLocks noChangeArrowheads="1"/>
          </p:cNvSpPr>
          <p:nvPr/>
        </p:nvSpPr>
        <p:spPr bwMode="auto">
          <a:xfrm>
            <a:off x="7019925" y="4643438"/>
            <a:ext cx="49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j</a:t>
            </a:r>
            <a:endParaRPr lang="en-US" b="1"/>
          </a:p>
        </p:txBody>
      </p:sp>
      <p:sp>
        <p:nvSpPr>
          <p:cNvPr id="10259" name="Rectangle 68"/>
          <p:cNvSpPr>
            <a:spLocks noChangeArrowheads="1"/>
          </p:cNvSpPr>
          <p:nvPr/>
        </p:nvSpPr>
        <p:spPr bwMode="auto">
          <a:xfrm>
            <a:off x="4321175" y="4706938"/>
            <a:ext cx="550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q</a:t>
            </a:r>
            <a:endParaRPr lang="en-US" b="1"/>
          </a:p>
        </p:txBody>
      </p:sp>
      <p:sp>
        <p:nvSpPr>
          <p:cNvPr id="10260" name="Rectangle 69"/>
          <p:cNvSpPr>
            <a:spLocks noChangeArrowheads="1"/>
          </p:cNvSpPr>
          <p:nvPr/>
        </p:nvSpPr>
        <p:spPr bwMode="auto">
          <a:xfrm>
            <a:off x="8139113" y="5838825"/>
            <a:ext cx="754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m</a:t>
            </a:r>
            <a:endParaRPr lang="en-US" b="1"/>
          </a:p>
        </p:txBody>
      </p:sp>
      <p:sp>
        <p:nvSpPr>
          <p:cNvPr id="10261" name="Freeform 70"/>
          <p:cNvSpPr>
            <a:spLocks/>
          </p:cNvSpPr>
          <p:nvPr/>
        </p:nvSpPr>
        <p:spPr bwMode="auto">
          <a:xfrm>
            <a:off x="1352550" y="4652963"/>
            <a:ext cx="1555750" cy="1492250"/>
          </a:xfrm>
          <a:custGeom>
            <a:avLst/>
            <a:gdLst>
              <a:gd name="T0" fmla="*/ 247650 w 1555750"/>
              <a:gd name="T1" fmla="*/ 188383 h 1492250"/>
              <a:gd name="T2" fmla="*/ 6350 w 1555750"/>
              <a:gd name="T3" fmla="*/ 721783 h 1492250"/>
              <a:gd name="T4" fmla="*/ 285750 w 1555750"/>
              <a:gd name="T5" fmla="*/ 1356783 h 1492250"/>
              <a:gd name="T6" fmla="*/ 1200150 w 1555750"/>
              <a:gd name="T7" fmla="*/ 1394883 h 1492250"/>
              <a:gd name="T8" fmla="*/ 1530350 w 1555750"/>
              <a:gd name="T9" fmla="*/ 772583 h 1492250"/>
              <a:gd name="T10" fmla="*/ 1047750 w 1555750"/>
              <a:gd name="T11" fmla="*/ 99483 h 1492250"/>
              <a:gd name="T12" fmla="*/ 247650 w 1555750"/>
              <a:gd name="T13" fmla="*/ 188383 h 1492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55750"/>
              <a:gd name="T22" fmla="*/ 0 h 1492250"/>
              <a:gd name="T23" fmla="*/ 1555750 w 1555750"/>
              <a:gd name="T24" fmla="*/ 1492250 h 14922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55750" h="1492250">
                <a:moveTo>
                  <a:pt x="247650" y="188383"/>
                </a:moveTo>
                <a:cubicBezTo>
                  <a:pt x="74083" y="292100"/>
                  <a:pt x="0" y="527050"/>
                  <a:pt x="6350" y="721783"/>
                </a:cubicBezTo>
                <a:cubicBezTo>
                  <a:pt x="12700" y="916516"/>
                  <a:pt x="86783" y="1244600"/>
                  <a:pt x="285750" y="1356783"/>
                </a:cubicBezTo>
                <a:cubicBezTo>
                  <a:pt x="484717" y="1468966"/>
                  <a:pt x="992717" y="1492250"/>
                  <a:pt x="1200150" y="1394883"/>
                </a:cubicBezTo>
                <a:cubicBezTo>
                  <a:pt x="1407583" y="1297516"/>
                  <a:pt x="1555750" y="988483"/>
                  <a:pt x="1530350" y="772583"/>
                </a:cubicBezTo>
                <a:cubicBezTo>
                  <a:pt x="1504950" y="556683"/>
                  <a:pt x="1263650" y="198966"/>
                  <a:pt x="1047750" y="99483"/>
                </a:cubicBezTo>
                <a:cubicBezTo>
                  <a:pt x="831850" y="0"/>
                  <a:pt x="421217" y="84666"/>
                  <a:pt x="247650" y="1883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262" name="Freeform 71"/>
          <p:cNvSpPr>
            <a:spLocks/>
          </p:cNvSpPr>
          <p:nvPr/>
        </p:nvSpPr>
        <p:spPr bwMode="auto">
          <a:xfrm>
            <a:off x="3419475" y="4068763"/>
            <a:ext cx="1555750" cy="1492250"/>
          </a:xfrm>
          <a:custGeom>
            <a:avLst/>
            <a:gdLst>
              <a:gd name="T0" fmla="*/ 247650 w 1555750"/>
              <a:gd name="T1" fmla="*/ 188383 h 1492250"/>
              <a:gd name="T2" fmla="*/ 6350 w 1555750"/>
              <a:gd name="T3" fmla="*/ 721783 h 1492250"/>
              <a:gd name="T4" fmla="*/ 285750 w 1555750"/>
              <a:gd name="T5" fmla="*/ 1356783 h 1492250"/>
              <a:gd name="T6" fmla="*/ 1200150 w 1555750"/>
              <a:gd name="T7" fmla="*/ 1394883 h 1492250"/>
              <a:gd name="T8" fmla="*/ 1530350 w 1555750"/>
              <a:gd name="T9" fmla="*/ 772583 h 1492250"/>
              <a:gd name="T10" fmla="*/ 1047750 w 1555750"/>
              <a:gd name="T11" fmla="*/ 99483 h 1492250"/>
              <a:gd name="T12" fmla="*/ 247650 w 1555750"/>
              <a:gd name="T13" fmla="*/ 188383 h 1492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55750"/>
              <a:gd name="T22" fmla="*/ 0 h 1492250"/>
              <a:gd name="T23" fmla="*/ 1555750 w 1555750"/>
              <a:gd name="T24" fmla="*/ 1492250 h 14922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55750" h="1492250">
                <a:moveTo>
                  <a:pt x="247650" y="188383"/>
                </a:moveTo>
                <a:cubicBezTo>
                  <a:pt x="74083" y="292100"/>
                  <a:pt x="0" y="527050"/>
                  <a:pt x="6350" y="721783"/>
                </a:cubicBezTo>
                <a:cubicBezTo>
                  <a:pt x="12700" y="916516"/>
                  <a:pt x="86783" y="1244600"/>
                  <a:pt x="285750" y="1356783"/>
                </a:cubicBezTo>
                <a:cubicBezTo>
                  <a:pt x="484717" y="1468966"/>
                  <a:pt x="992717" y="1492250"/>
                  <a:pt x="1200150" y="1394883"/>
                </a:cubicBezTo>
                <a:cubicBezTo>
                  <a:pt x="1407583" y="1297516"/>
                  <a:pt x="1555750" y="988483"/>
                  <a:pt x="1530350" y="772583"/>
                </a:cubicBezTo>
                <a:cubicBezTo>
                  <a:pt x="1504950" y="556683"/>
                  <a:pt x="1263650" y="198966"/>
                  <a:pt x="1047750" y="99483"/>
                </a:cubicBezTo>
                <a:cubicBezTo>
                  <a:pt x="831850" y="0"/>
                  <a:pt x="421217" y="84666"/>
                  <a:pt x="247650" y="1883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263" name="Freeform 72"/>
          <p:cNvSpPr>
            <a:spLocks/>
          </p:cNvSpPr>
          <p:nvPr/>
        </p:nvSpPr>
        <p:spPr bwMode="auto">
          <a:xfrm>
            <a:off x="3967163" y="4159250"/>
            <a:ext cx="4883150" cy="2611438"/>
          </a:xfrm>
          <a:custGeom>
            <a:avLst/>
            <a:gdLst>
              <a:gd name="T0" fmla="*/ 1583278 w 4883150"/>
              <a:gd name="T1" fmla="*/ 445717 h 2611967"/>
              <a:gd name="T2" fmla="*/ 1113378 w 4883150"/>
              <a:gd name="T3" fmla="*/ 1155478 h 2611967"/>
              <a:gd name="T4" fmla="*/ 389467 w 4883150"/>
              <a:gd name="T5" fmla="*/ 1573732 h 2611967"/>
              <a:gd name="T6" fmla="*/ 21167 w 4883150"/>
              <a:gd name="T7" fmla="*/ 2068025 h 2611967"/>
              <a:gd name="T8" fmla="*/ 516467 w 4883150"/>
              <a:gd name="T9" fmla="*/ 2498949 h 2611967"/>
              <a:gd name="T10" fmla="*/ 2510367 w 4883150"/>
              <a:gd name="T11" fmla="*/ 2448251 h 2611967"/>
              <a:gd name="T12" fmla="*/ 4415366 w 4883150"/>
              <a:gd name="T13" fmla="*/ 2473606 h 2611967"/>
              <a:gd name="T14" fmla="*/ 4770966 w 4883150"/>
              <a:gd name="T15" fmla="*/ 1649774 h 2611967"/>
              <a:gd name="T16" fmla="*/ 3742267 w 4883150"/>
              <a:gd name="T17" fmla="*/ 648503 h 2611967"/>
              <a:gd name="T18" fmla="*/ 2967567 w 4883150"/>
              <a:gd name="T19" fmla="*/ 78157 h 2611967"/>
              <a:gd name="T20" fmla="*/ 1862678 w 4883150"/>
              <a:gd name="T21" fmla="*/ 179557 h 2611967"/>
              <a:gd name="T22" fmla="*/ 1583278 w 4883150"/>
              <a:gd name="T23" fmla="*/ 445717 h 26119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83150"/>
              <a:gd name="T37" fmla="*/ 0 h 2611967"/>
              <a:gd name="T38" fmla="*/ 4883150 w 4883150"/>
              <a:gd name="T39" fmla="*/ 2611967 h 26119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83150" h="2611967">
                <a:moveTo>
                  <a:pt x="1583267" y="446617"/>
                </a:moveTo>
                <a:cubicBezTo>
                  <a:pt x="1458384" y="609600"/>
                  <a:pt x="1312334" y="969434"/>
                  <a:pt x="1113367" y="1157817"/>
                </a:cubicBezTo>
                <a:cubicBezTo>
                  <a:pt x="914400" y="1346200"/>
                  <a:pt x="571500" y="1424517"/>
                  <a:pt x="389467" y="1576917"/>
                </a:cubicBezTo>
                <a:cubicBezTo>
                  <a:pt x="207434" y="1729317"/>
                  <a:pt x="0" y="1917700"/>
                  <a:pt x="21167" y="2072217"/>
                </a:cubicBezTo>
                <a:cubicBezTo>
                  <a:pt x="42334" y="2226734"/>
                  <a:pt x="101600" y="2440517"/>
                  <a:pt x="516467" y="2504017"/>
                </a:cubicBezTo>
                <a:cubicBezTo>
                  <a:pt x="931334" y="2567517"/>
                  <a:pt x="2510367" y="2453217"/>
                  <a:pt x="2510367" y="2453217"/>
                </a:cubicBezTo>
                <a:cubicBezTo>
                  <a:pt x="3160184" y="2448984"/>
                  <a:pt x="4038600" y="2611967"/>
                  <a:pt x="4415367" y="2478617"/>
                </a:cubicBezTo>
                <a:cubicBezTo>
                  <a:pt x="4792134" y="2345267"/>
                  <a:pt x="4883150" y="1957917"/>
                  <a:pt x="4770967" y="1653117"/>
                </a:cubicBezTo>
                <a:cubicBezTo>
                  <a:pt x="4658784" y="1348317"/>
                  <a:pt x="4042834" y="912284"/>
                  <a:pt x="3742267" y="649817"/>
                </a:cubicBezTo>
                <a:cubicBezTo>
                  <a:pt x="3441700" y="387350"/>
                  <a:pt x="3280834" y="156634"/>
                  <a:pt x="2967567" y="78317"/>
                </a:cubicBezTo>
                <a:cubicBezTo>
                  <a:pt x="2654300" y="0"/>
                  <a:pt x="2091267" y="118534"/>
                  <a:pt x="1862667" y="179917"/>
                </a:cubicBezTo>
                <a:cubicBezTo>
                  <a:pt x="1634067" y="241300"/>
                  <a:pt x="1708150" y="283634"/>
                  <a:pt x="1583267" y="446617"/>
                </a:cubicBez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10264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5292725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508625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4787900"/>
            <a:ext cx="847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8083550" y="4541838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8" name="Rectangle 78"/>
          <p:cNvSpPr>
            <a:spLocks noChangeArrowheads="1"/>
          </p:cNvSpPr>
          <p:nvPr/>
        </p:nvSpPr>
        <p:spPr bwMode="auto">
          <a:xfrm>
            <a:off x="1187450" y="4356100"/>
            <a:ext cx="525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002060"/>
                </a:solidFill>
                <a:latin typeface="Bookman Old Style" pitchFamily="18" charset="0"/>
              </a:rPr>
              <a:t>2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0269" name="Rectangle 79"/>
          <p:cNvSpPr>
            <a:spLocks noChangeArrowheads="1"/>
          </p:cNvSpPr>
          <p:nvPr/>
        </p:nvSpPr>
        <p:spPr bwMode="auto">
          <a:xfrm>
            <a:off x="4783138" y="4005263"/>
            <a:ext cx="525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7030A0"/>
                </a:solidFill>
                <a:latin typeface="Bookman Old Style" pitchFamily="18" charset="0"/>
              </a:rPr>
              <a:t>3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55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221163"/>
            <a:ext cx="685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Freeform 43"/>
          <p:cNvSpPr>
            <a:spLocks/>
          </p:cNvSpPr>
          <p:nvPr/>
        </p:nvSpPr>
        <p:spPr bwMode="auto">
          <a:xfrm>
            <a:off x="1352550" y="4652963"/>
            <a:ext cx="1555750" cy="1492250"/>
          </a:xfrm>
          <a:custGeom>
            <a:avLst/>
            <a:gdLst>
              <a:gd name="T0" fmla="*/ 247650 w 1555750"/>
              <a:gd name="T1" fmla="*/ 188383 h 1492250"/>
              <a:gd name="T2" fmla="*/ 6350 w 1555750"/>
              <a:gd name="T3" fmla="*/ 721783 h 1492250"/>
              <a:gd name="T4" fmla="*/ 285750 w 1555750"/>
              <a:gd name="T5" fmla="*/ 1356783 h 1492250"/>
              <a:gd name="T6" fmla="*/ 1200150 w 1555750"/>
              <a:gd name="T7" fmla="*/ 1394883 h 1492250"/>
              <a:gd name="T8" fmla="*/ 1530350 w 1555750"/>
              <a:gd name="T9" fmla="*/ 772583 h 1492250"/>
              <a:gd name="T10" fmla="*/ 1047750 w 1555750"/>
              <a:gd name="T11" fmla="*/ 99483 h 1492250"/>
              <a:gd name="T12" fmla="*/ 247650 w 1555750"/>
              <a:gd name="T13" fmla="*/ 188383 h 1492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55750"/>
              <a:gd name="T22" fmla="*/ 0 h 1492250"/>
              <a:gd name="T23" fmla="*/ 1555750 w 1555750"/>
              <a:gd name="T24" fmla="*/ 1492250 h 14922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55750" h="1492250">
                <a:moveTo>
                  <a:pt x="247650" y="188383"/>
                </a:moveTo>
                <a:cubicBezTo>
                  <a:pt x="74083" y="292100"/>
                  <a:pt x="0" y="527050"/>
                  <a:pt x="6350" y="721783"/>
                </a:cubicBezTo>
                <a:cubicBezTo>
                  <a:pt x="12700" y="916516"/>
                  <a:pt x="86783" y="1244600"/>
                  <a:pt x="285750" y="1356783"/>
                </a:cubicBezTo>
                <a:cubicBezTo>
                  <a:pt x="484717" y="1468966"/>
                  <a:pt x="992717" y="1492250"/>
                  <a:pt x="1200150" y="1394883"/>
                </a:cubicBezTo>
                <a:cubicBezTo>
                  <a:pt x="1407583" y="1297516"/>
                  <a:pt x="1555750" y="988483"/>
                  <a:pt x="1530350" y="772583"/>
                </a:cubicBezTo>
                <a:cubicBezTo>
                  <a:pt x="1504950" y="556683"/>
                  <a:pt x="1263650" y="198966"/>
                  <a:pt x="1047750" y="99483"/>
                </a:cubicBezTo>
                <a:cubicBezTo>
                  <a:pt x="831850" y="0"/>
                  <a:pt x="421217" y="84666"/>
                  <a:pt x="247650" y="188383"/>
                </a:cubicBezTo>
                <a:close/>
              </a:path>
            </a:pathLst>
          </a:custGeom>
          <a:solidFill>
            <a:schemeClr val="bg2">
              <a:lumMod val="25000"/>
              <a:lumOff val="75000"/>
            </a:schemeClr>
          </a:solidFill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123" name="Rectangle 27"/>
          <p:cNvSpPr>
            <a:spLocks noChangeArrowheads="1"/>
          </p:cNvSpPr>
          <p:nvPr/>
        </p:nvSpPr>
        <p:spPr bwMode="auto">
          <a:xfrm>
            <a:off x="792163" y="1844675"/>
            <a:ext cx="8351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Μία ισχυρή ομάδα γνωριμίας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i </a:t>
            </a:r>
            <a:r>
              <a:rPr lang="el-GR" dirty="0">
                <a:latin typeface="Bookman Old Style" pitchFamily="18" charset="0"/>
              </a:rPr>
              <a:t>ονομάζεται </a:t>
            </a:r>
            <a:endParaRPr lang="en-US" dirty="0">
              <a:latin typeface="Bookman Old Style" pitchFamily="18" charset="0"/>
            </a:endParaRPr>
          </a:p>
          <a:p>
            <a:pPr algn="l">
              <a:defRPr/>
            </a:pPr>
            <a:endParaRPr lang="en-US" sz="120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n-US" dirty="0">
                <a:latin typeface="Bookman Old Style" pitchFamily="18" charset="0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High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ή Η-ισχυρή</a:t>
            </a:r>
            <a:endParaRPr lang="en-US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>
              <a:defRPr/>
            </a:pPr>
            <a:endParaRPr lang="en-US" sz="105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εάν κανένας χρήστης του δικτύου εκτός της ομάδας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i</a:t>
            </a:r>
            <a:r>
              <a:rPr lang="el-GR" dirty="0">
                <a:latin typeface="Bookman Old Style" pitchFamily="18" charset="0"/>
              </a:rPr>
              <a:t> δεν έχει άμεση ή έμμεση σχέση γνωριμίας με κάποιο μέλος της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i</a:t>
            </a:r>
            <a:r>
              <a:rPr lang="el-GR" dirty="0">
                <a:latin typeface="Bookman Old Style" pitchFamily="18" charset="0"/>
              </a:rPr>
              <a:t>, 1 </a:t>
            </a:r>
            <a:r>
              <a:rPr lang="el-GR" dirty="0">
                <a:latin typeface="Bookman Old Style" pitchFamily="18" charset="0"/>
                <a:sym typeface="Symbol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 err="1">
                <a:latin typeface="Bookman Old Style" pitchFamily="18" charset="0"/>
              </a:rPr>
              <a:t>i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  <a:sym typeface="Symbol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>
                <a:latin typeface="Bookman Old Style" pitchFamily="18" charset="0"/>
              </a:rPr>
              <a:t>k</a:t>
            </a:r>
            <a:r>
              <a:rPr lang="el-GR" i="1" dirty="0">
                <a:latin typeface="Bookman Old Style" pitchFamily="18" charset="0"/>
              </a:rPr>
              <a:t>. </a:t>
            </a:r>
            <a:endParaRPr lang="el-GR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1270" name="Rectangle 19"/>
          <p:cNvSpPr>
            <a:spLocks noChangeArrowheads="1"/>
          </p:cNvSpPr>
          <p:nvPr/>
        </p:nvSpPr>
        <p:spPr bwMode="auto">
          <a:xfrm rot="-5400000">
            <a:off x="-380207" y="5720557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002060"/>
                </a:solidFill>
                <a:latin typeface="Bookman Old Style" pitchFamily="18" charset="0"/>
              </a:rPr>
              <a:t>Ορισμός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11271" name="Rectangle 33"/>
          <p:cNvSpPr>
            <a:spLocks noChangeArrowheads="1"/>
          </p:cNvSpPr>
          <p:nvPr/>
        </p:nvSpPr>
        <p:spPr bwMode="auto">
          <a:xfrm>
            <a:off x="539750" y="2133600"/>
            <a:ext cx="46038" cy="445135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1272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273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500563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74" name="Straight Arrow Connector 31"/>
          <p:cNvCxnSpPr>
            <a:cxnSpLocks noChangeShapeType="1"/>
          </p:cNvCxnSpPr>
          <p:nvPr/>
        </p:nvCxnSpPr>
        <p:spPr bwMode="auto">
          <a:xfrm flipV="1">
            <a:off x="2462213" y="4932363"/>
            <a:ext cx="1368425" cy="431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5" name="Straight Arrow Connector 32"/>
          <p:cNvCxnSpPr>
            <a:cxnSpLocks noChangeShapeType="1"/>
          </p:cNvCxnSpPr>
          <p:nvPr/>
        </p:nvCxnSpPr>
        <p:spPr bwMode="auto">
          <a:xfrm>
            <a:off x="4368800" y="5173663"/>
            <a:ext cx="287338" cy="6477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1276" name="Freeform 33"/>
          <p:cNvSpPr>
            <a:spLocks/>
          </p:cNvSpPr>
          <p:nvPr/>
        </p:nvSpPr>
        <p:spPr bwMode="auto">
          <a:xfrm>
            <a:off x="5102225" y="4945063"/>
            <a:ext cx="1295400" cy="981075"/>
          </a:xfrm>
          <a:custGeom>
            <a:avLst/>
            <a:gdLst>
              <a:gd name="T0" fmla="*/ 0 w 1270000"/>
              <a:gd name="T1" fmla="*/ 20357938 h 762000"/>
              <a:gd name="T2" fmla="*/ 706844 w 1270000"/>
              <a:gd name="T3" fmla="*/ 3053703 h 762000"/>
              <a:gd name="T4" fmla="*/ 1643824 w 1270000"/>
              <a:gd name="T5" fmla="*/ 2035782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277" name="Freeform 34"/>
          <p:cNvSpPr>
            <a:spLocks/>
          </p:cNvSpPr>
          <p:nvPr/>
        </p:nvSpPr>
        <p:spPr bwMode="auto">
          <a:xfrm rot="10800000">
            <a:off x="5186363" y="5148263"/>
            <a:ext cx="1295400" cy="936625"/>
          </a:xfrm>
          <a:custGeom>
            <a:avLst/>
            <a:gdLst>
              <a:gd name="T0" fmla="*/ 0 w 1270000"/>
              <a:gd name="T1" fmla="*/ 11134049 h 762000"/>
              <a:gd name="T2" fmla="*/ 706844 w 1270000"/>
              <a:gd name="T3" fmla="*/ 1670114 h 762000"/>
              <a:gd name="T4" fmla="*/ 1643824 w 1270000"/>
              <a:gd name="T5" fmla="*/ 1113394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11278" name="Straight Arrow Connector 35"/>
          <p:cNvCxnSpPr>
            <a:cxnSpLocks noChangeShapeType="1"/>
          </p:cNvCxnSpPr>
          <p:nvPr/>
        </p:nvCxnSpPr>
        <p:spPr bwMode="auto">
          <a:xfrm>
            <a:off x="2459038" y="5638800"/>
            <a:ext cx="1943100" cy="541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9" name="Straight Arrow Connector 36"/>
          <p:cNvCxnSpPr>
            <a:cxnSpLocks noChangeShapeType="1"/>
          </p:cNvCxnSpPr>
          <p:nvPr/>
        </p:nvCxnSpPr>
        <p:spPr bwMode="auto">
          <a:xfrm>
            <a:off x="7048500" y="5176838"/>
            <a:ext cx="663575" cy="5921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80" name="Straight Arrow Connector 37"/>
          <p:cNvCxnSpPr>
            <a:cxnSpLocks noChangeShapeType="1"/>
          </p:cNvCxnSpPr>
          <p:nvPr/>
        </p:nvCxnSpPr>
        <p:spPr bwMode="auto">
          <a:xfrm flipH="1">
            <a:off x="5219700" y="6196013"/>
            <a:ext cx="2447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1281" name="Rectangle 38"/>
          <p:cNvSpPr>
            <a:spLocks noChangeArrowheads="1"/>
          </p:cNvSpPr>
          <p:nvPr/>
        </p:nvSpPr>
        <p:spPr bwMode="auto">
          <a:xfrm>
            <a:off x="1547813" y="523240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i</a:t>
            </a:r>
            <a:endParaRPr lang="en-US" b="1"/>
          </a:p>
        </p:txBody>
      </p:sp>
      <p:sp>
        <p:nvSpPr>
          <p:cNvPr id="11282" name="Rectangle 39"/>
          <p:cNvSpPr>
            <a:spLocks noChangeArrowheads="1"/>
          </p:cNvSpPr>
          <p:nvPr/>
        </p:nvSpPr>
        <p:spPr bwMode="auto">
          <a:xfrm>
            <a:off x="5022850" y="6165850"/>
            <a:ext cx="55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p</a:t>
            </a:r>
            <a:endParaRPr lang="en-US" b="1"/>
          </a:p>
        </p:txBody>
      </p:sp>
      <p:sp>
        <p:nvSpPr>
          <p:cNvPr id="11283" name="Rectangle 40"/>
          <p:cNvSpPr>
            <a:spLocks noChangeArrowheads="1"/>
          </p:cNvSpPr>
          <p:nvPr/>
        </p:nvSpPr>
        <p:spPr bwMode="auto">
          <a:xfrm>
            <a:off x="7019925" y="4643438"/>
            <a:ext cx="49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j</a:t>
            </a:r>
            <a:endParaRPr lang="en-US" b="1"/>
          </a:p>
        </p:txBody>
      </p:sp>
      <p:sp>
        <p:nvSpPr>
          <p:cNvPr id="11284" name="Rectangle 41"/>
          <p:cNvSpPr>
            <a:spLocks noChangeArrowheads="1"/>
          </p:cNvSpPr>
          <p:nvPr/>
        </p:nvSpPr>
        <p:spPr bwMode="auto">
          <a:xfrm>
            <a:off x="4321175" y="4706938"/>
            <a:ext cx="550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q</a:t>
            </a:r>
            <a:endParaRPr lang="en-US" b="1"/>
          </a:p>
        </p:txBody>
      </p:sp>
      <p:sp>
        <p:nvSpPr>
          <p:cNvPr id="11285" name="Rectangle 42"/>
          <p:cNvSpPr>
            <a:spLocks noChangeArrowheads="1"/>
          </p:cNvSpPr>
          <p:nvPr/>
        </p:nvSpPr>
        <p:spPr bwMode="auto">
          <a:xfrm>
            <a:off x="8139113" y="5838825"/>
            <a:ext cx="754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m</a:t>
            </a:r>
            <a:endParaRPr lang="en-US" b="1"/>
          </a:p>
        </p:txBody>
      </p:sp>
      <p:sp>
        <p:nvSpPr>
          <p:cNvPr id="11286" name="Freeform 44"/>
          <p:cNvSpPr>
            <a:spLocks/>
          </p:cNvSpPr>
          <p:nvPr/>
        </p:nvSpPr>
        <p:spPr bwMode="auto">
          <a:xfrm>
            <a:off x="3419475" y="4068763"/>
            <a:ext cx="1555750" cy="1492250"/>
          </a:xfrm>
          <a:custGeom>
            <a:avLst/>
            <a:gdLst>
              <a:gd name="T0" fmla="*/ 247650 w 1555750"/>
              <a:gd name="T1" fmla="*/ 188383 h 1492250"/>
              <a:gd name="T2" fmla="*/ 6350 w 1555750"/>
              <a:gd name="T3" fmla="*/ 721783 h 1492250"/>
              <a:gd name="T4" fmla="*/ 285750 w 1555750"/>
              <a:gd name="T5" fmla="*/ 1356783 h 1492250"/>
              <a:gd name="T6" fmla="*/ 1200150 w 1555750"/>
              <a:gd name="T7" fmla="*/ 1394883 h 1492250"/>
              <a:gd name="T8" fmla="*/ 1530350 w 1555750"/>
              <a:gd name="T9" fmla="*/ 772583 h 1492250"/>
              <a:gd name="T10" fmla="*/ 1047750 w 1555750"/>
              <a:gd name="T11" fmla="*/ 99483 h 1492250"/>
              <a:gd name="T12" fmla="*/ 247650 w 1555750"/>
              <a:gd name="T13" fmla="*/ 188383 h 1492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55750"/>
              <a:gd name="T22" fmla="*/ 0 h 1492250"/>
              <a:gd name="T23" fmla="*/ 1555750 w 1555750"/>
              <a:gd name="T24" fmla="*/ 1492250 h 14922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55750" h="1492250">
                <a:moveTo>
                  <a:pt x="247650" y="188383"/>
                </a:moveTo>
                <a:cubicBezTo>
                  <a:pt x="74083" y="292100"/>
                  <a:pt x="0" y="527050"/>
                  <a:pt x="6350" y="721783"/>
                </a:cubicBezTo>
                <a:cubicBezTo>
                  <a:pt x="12700" y="916516"/>
                  <a:pt x="86783" y="1244600"/>
                  <a:pt x="285750" y="1356783"/>
                </a:cubicBezTo>
                <a:cubicBezTo>
                  <a:pt x="484717" y="1468966"/>
                  <a:pt x="992717" y="1492250"/>
                  <a:pt x="1200150" y="1394883"/>
                </a:cubicBezTo>
                <a:cubicBezTo>
                  <a:pt x="1407583" y="1297516"/>
                  <a:pt x="1555750" y="988483"/>
                  <a:pt x="1530350" y="772583"/>
                </a:cubicBezTo>
                <a:cubicBezTo>
                  <a:pt x="1504950" y="556683"/>
                  <a:pt x="1263650" y="198966"/>
                  <a:pt x="1047750" y="99483"/>
                </a:cubicBezTo>
                <a:cubicBezTo>
                  <a:pt x="831850" y="0"/>
                  <a:pt x="421217" y="84666"/>
                  <a:pt x="247650" y="1883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287" name="Freeform 45"/>
          <p:cNvSpPr>
            <a:spLocks/>
          </p:cNvSpPr>
          <p:nvPr/>
        </p:nvSpPr>
        <p:spPr bwMode="auto">
          <a:xfrm>
            <a:off x="3967163" y="4159250"/>
            <a:ext cx="4883150" cy="2611438"/>
          </a:xfrm>
          <a:custGeom>
            <a:avLst/>
            <a:gdLst>
              <a:gd name="T0" fmla="*/ 1583278 w 4883150"/>
              <a:gd name="T1" fmla="*/ 445717 h 2611967"/>
              <a:gd name="T2" fmla="*/ 1113378 w 4883150"/>
              <a:gd name="T3" fmla="*/ 1155478 h 2611967"/>
              <a:gd name="T4" fmla="*/ 389467 w 4883150"/>
              <a:gd name="T5" fmla="*/ 1573732 h 2611967"/>
              <a:gd name="T6" fmla="*/ 21167 w 4883150"/>
              <a:gd name="T7" fmla="*/ 2068025 h 2611967"/>
              <a:gd name="T8" fmla="*/ 516467 w 4883150"/>
              <a:gd name="T9" fmla="*/ 2498949 h 2611967"/>
              <a:gd name="T10" fmla="*/ 2510367 w 4883150"/>
              <a:gd name="T11" fmla="*/ 2448251 h 2611967"/>
              <a:gd name="T12" fmla="*/ 4415366 w 4883150"/>
              <a:gd name="T13" fmla="*/ 2473606 h 2611967"/>
              <a:gd name="T14" fmla="*/ 4770966 w 4883150"/>
              <a:gd name="T15" fmla="*/ 1649774 h 2611967"/>
              <a:gd name="T16" fmla="*/ 3742267 w 4883150"/>
              <a:gd name="T17" fmla="*/ 648503 h 2611967"/>
              <a:gd name="T18" fmla="*/ 2967567 w 4883150"/>
              <a:gd name="T19" fmla="*/ 78157 h 2611967"/>
              <a:gd name="T20" fmla="*/ 1862678 w 4883150"/>
              <a:gd name="T21" fmla="*/ 179557 h 2611967"/>
              <a:gd name="T22" fmla="*/ 1583278 w 4883150"/>
              <a:gd name="T23" fmla="*/ 445717 h 26119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83150"/>
              <a:gd name="T37" fmla="*/ 0 h 2611967"/>
              <a:gd name="T38" fmla="*/ 4883150 w 4883150"/>
              <a:gd name="T39" fmla="*/ 2611967 h 26119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83150" h="2611967">
                <a:moveTo>
                  <a:pt x="1583267" y="446617"/>
                </a:moveTo>
                <a:cubicBezTo>
                  <a:pt x="1458384" y="609600"/>
                  <a:pt x="1312334" y="969434"/>
                  <a:pt x="1113367" y="1157817"/>
                </a:cubicBezTo>
                <a:cubicBezTo>
                  <a:pt x="914400" y="1346200"/>
                  <a:pt x="571500" y="1424517"/>
                  <a:pt x="389467" y="1576917"/>
                </a:cubicBezTo>
                <a:cubicBezTo>
                  <a:pt x="207434" y="1729317"/>
                  <a:pt x="0" y="1917700"/>
                  <a:pt x="21167" y="2072217"/>
                </a:cubicBezTo>
                <a:cubicBezTo>
                  <a:pt x="42334" y="2226734"/>
                  <a:pt x="101600" y="2440517"/>
                  <a:pt x="516467" y="2504017"/>
                </a:cubicBezTo>
                <a:cubicBezTo>
                  <a:pt x="931334" y="2567517"/>
                  <a:pt x="2510367" y="2453217"/>
                  <a:pt x="2510367" y="2453217"/>
                </a:cubicBezTo>
                <a:cubicBezTo>
                  <a:pt x="3160184" y="2448984"/>
                  <a:pt x="4038600" y="2611967"/>
                  <a:pt x="4415367" y="2478617"/>
                </a:cubicBezTo>
                <a:cubicBezTo>
                  <a:pt x="4792134" y="2345267"/>
                  <a:pt x="4883150" y="1957917"/>
                  <a:pt x="4770967" y="1653117"/>
                </a:cubicBezTo>
                <a:cubicBezTo>
                  <a:pt x="4658784" y="1348317"/>
                  <a:pt x="4042834" y="912284"/>
                  <a:pt x="3742267" y="649817"/>
                </a:cubicBezTo>
                <a:cubicBezTo>
                  <a:pt x="3441700" y="387350"/>
                  <a:pt x="3280834" y="156634"/>
                  <a:pt x="2967567" y="78317"/>
                </a:cubicBezTo>
                <a:cubicBezTo>
                  <a:pt x="2654300" y="0"/>
                  <a:pt x="2091267" y="118534"/>
                  <a:pt x="1862667" y="179917"/>
                </a:cubicBezTo>
                <a:cubicBezTo>
                  <a:pt x="1634067" y="241300"/>
                  <a:pt x="1708150" y="283634"/>
                  <a:pt x="1583267" y="446617"/>
                </a:cubicBez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11288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5292725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508625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4787900"/>
            <a:ext cx="847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8083550" y="4541838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92" name="Rectangle 51"/>
          <p:cNvSpPr>
            <a:spLocks noChangeArrowheads="1"/>
          </p:cNvSpPr>
          <p:nvPr/>
        </p:nvSpPr>
        <p:spPr bwMode="auto">
          <a:xfrm>
            <a:off x="1187450" y="4356100"/>
            <a:ext cx="525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002060"/>
                </a:solidFill>
                <a:latin typeface="Bookman Old Style" pitchFamily="18" charset="0"/>
              </a:rPr>
              <a:t>2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1293" name="Rectangle 52"/>
          <p:cNvSpPr>
            <a:spLocks noChangeArrowheads="1"/>
          </p:cNvSpPr>
          <p:nvPr/>
        </p:nvSpPr>
        <p:spPr bwMode="auto">
          <a:xfrm>
            <a:off x="4783138" y="4005263"/>
            <a:ext cx="525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7030A0"/>
                </a:solidFill>
                <a:latin typeface="Bookman Old Style" pitchFamily="18" charset="0"/>
              </a:rPr>
              <a:t>3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56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221163"/>
            <a:ext cx="685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7"/>
          <p:cNvSpPr>
            <a:spLocks noChangeArrowheads="1"/>
          </p:cNvSpPr>
          <p:nvPr/>
        </p:nvSpPr>
        <p:spPr bwMode="auto">
          <a:xfrm>
            <a:off x="792163" y="1844675"/>
            <a:ext cx="8351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Μία ισχυρή ομάδα γνωριμίας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i </a:t>
            </a:r>
            <a:r>
              <a:rPr lang="el-GR" dirty="0">
                <a:latin typeface="Bookman Old Style" pitchFamily="18" charset="0"/>
              </a:rPr>
              <a:t>ονομάζεται </a:t>
            </a:r>
            <a:endParaRPr lang="en-US" dirty="0">
              <a:latin typeface="Bookman Old Style" pitchFamily="18" charset="0"/>
            </a:endParaRPr>
          </a:p>
          <a:p>
            <a:pPr algn="l">
              <a:defRPr/>
            </a:pPr>
            <a:endParaRPr lang="en-US" sz="120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n-US" dirty="0">
                <a:latin typeface="Bookman Old Style" pitchFamily="18" charset="0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Low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ή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L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-ισχυρή</a:t>
            </a:r>
            <a:endParaRPr lang="en-US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>
              <a:defRPr/>
            </a:pPr>
            <a:endParaRPr lang="en-US" sz="105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εάν κανένα μέλος της ομάδας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i</a:t>
            </a:r>
            <a:r>
              <a:rPr lang="el-GR" dirty="0">
                <a:latin typeface="Bookman Old Style" pitchFamily="18" charset="0"/>
              </a:rPr>
              <a:t> δεν έχει άμεση ή έμμεση σχέση γνωριμίας με κάποιο χρήστη του δικτύου εκτός της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i</a:t>
            </a:r>
            <a:r>
              <a:rPr lang="el-GR" dirty="0">
                <a:latin typeface="Bookman Old Style" pitchFamily="18" charset="0"/>
              </a:rPr>
              <a:t>, 1 </a:t>
            </a:r>
            <a:r>
              <a:rPr lang="el-GR" dirty="0">
                <a:latin typeface="Bookman Old Style" pitchFamily="18" charset="0"/>
                <a:sym typeface="Symbol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 err="1">
                <a:latin typeface="Bookman Old Style" pitchFamily="18" charset="0"/>
              </a:rPr>
              <a:t>i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  <a:sym typeface="Symbol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>
                <a:latin typeface="Bookman Old Style" pitchFamily="18" charset="0"/>
              </a:rPr>
              <a:t>k</a:t>
            </a:r>
            <a:r>
              <a:rPr lang="el-GR" i="1" dirty="0">
                <a:latin typeface="Bookman Old Style" pitchFamily="18" charset="0"/>
              </a:rPr>
              <a:t>. </a:t>
            </a:r>
            <a:endParaRPr lang="el-GR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2293" name="Rectangle 19"/>
          <p:cNvSpPr>
            <a:spLocks noChangeArrowheads="1"/>
          </p:cNvSpPr>
          <p:nvPr/>
        </p:nvSpPr>
        <p:spPr bwMode="auto">
          <a:xfrm rot="-5400000">
            <a:off x="-380207" y="5720557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002060"/>
                </a:solidFill>
                <a:latin typeface="Bookman Old Style" pitchFamily="18" charset="0"/>
              </a:rPr>
              <a:t>Ορισμός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12294" name="Rectangle 33"/>
          <p:cNvSpPr>
            <a:spLocks noChangeArrowheads="1"/>
          </p:cNvSpPr>
          <p:nvPr/>
        </p:nvSpPr>
        <p:spPr bwMode="auto">
          <a:xfrm>
            <a:off x="539750" y="2133600"/>
            <a:ext cx="46038" cy="445135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2295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296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500563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297" name="Straight Arrow Connector 24"/>
          <p:cNvCxnSpPr>
            <a:cxnSpLocks noChangeShapeType="1"/>
          </p:cNvCxnSpPr>
          <p:nvPr/>
        </p:nvCxnSpPr>
        <p:spPr bwMode="auto">
          <a:xfrm flipV="1">
            <a:off x="2462213" y="4932363"/>
            <a:ext cx="1368425" cy="431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2298" name="Straight Arrow Connector 25"/>
          <p:cNvCxnSpPr>
            <a:cxnSpLocks noChangeShapeType="1"/>
          </p:cNvCxnSpPr>
          <p:nvPr/>
        </p:nvCxnSpPr>
        <p:spPr bwMode="auto">
          <a:xfrm>
            <a:off x="4368800" y="5173663"/>
            <a:ext cx="287338" cy="6477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2299" name="Freeform 26"/>
          <p:cNvSpPr>
            <a:spLocks/>
          </p:cNvSpPr>
          <p:nvPr/>
        </p:nvSpPr>
        <p:spPr bwMode="auto">
          <a:xfrm>
            <a:off x="5102225" y="4945063"/>
            <a:ext cx="1295400" cy="981075"/>
          </a:xfrm>
          <a:custGeom>
            <a:avLst/>
            <a:gdLst>
              <a:gd name="T0" fmla="*/ 0 w 1270000"/>
              <a:gd name="T1" fmla="*/ 20357938 h 762000"/>
              <a:gd name="T2" fmla="*/ 706844 w 1270000"/>
              <a:gd name="T3" fmla="*/ 3053703 h 762000"/>
              <a:gd name="T4" fmla="*/ 1643824 w 1270000"/>
              <a:gd name="T5" fmla="*/ 2035782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300" name="Freeform 27"/>
          <p:cNvSpPr>
            <a:spLocks/>
          </p:cNvSpPr>
          <p:nvPr/>
        </p:nvSpPr>
        <p:spPr bwMode="auto">
          <a:xfrm rot="10800000">
            <a:off x="5186363" y="5148263"/>
            <a:ext cx="1295400" cy="936625"/>
          </a:xfrm>
          <a:custGeom>
            <a:avLst/>
            <a:gdLst>
              <a:gd name="T0" fmla="*/ 0 w 1270000"/>
              <a:gd name="T1" fmla="*/ 11134049 h 762000"/>
              <a:gd name="T2" fmla="*/ 706844 w 1270000"/>
              <a:gd name="T3" fmla="*/ 1670114 h 762000"/>
              <a:gd name="T4" fmla="*/ 1643824 w 1270000"/>
              <a:gd name="T5" fmla="*/ 1113394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12301" name="Straight Arrow Connector 28"/>
          <p:cNvCxnSpPr>
            <a:cxnSpLocks noChangeShapeType="1"/>
          </p:cNvCxnSpPr>
          <p:nvPr/>
        </p:nvCxnSpPr>
        <p:spPr bwMode="auto">
          <a:xfrm>
            <a:off x="2459038" y="5638800"/>
            <a:ext cx="1943100" cy="541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2302" name="Straight Arrow Connector 29"/>
          <p:cNvCxnSpPr>
            <a:cxnSpLocks noChangeShapeType="1"/>
          </p:cNvCxnSpPr>
          <p:nvPr/>
        </p:nvCxnSpPr>
        <p:spPr bwMode="auto">
          <a:xfrm>
            <a:off x="7048500" y="5176838"/>
            <a:ext cx="663575" cy="5921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2303" name="Straight Arrow Connector 30"/>
          <p:cNvCxnSpPr>
            <a:cxnSpLocks noChangeShapeType="1"/>
          </p:cNvCxnSpPr>
          <p:nvPr/>
        </p:nvCxnSpPr>
        <p:spPr bwMode="auto">
          <a:xfrm flipH="1">
            <a:off x="5219700" y="6196013"/>
            <a:ext cx="2447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2304" name="Rectangle 31"/>
          <p:cNvSpPr>
            <a:spLocks noChangeArrowheads="1"/>
          </p:cNvSpPr>
          <p:nvPr/>
        </p:nvSpPr>
        <p:spPr bwMode="auto">
          <a:xfrm>
            <a:off x="1547813" y="523240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i</a:t>
            </a:r>
            <a:endParaRPr lang="en-US" b="1"/>
          </a:p>
        </p:txBody>
      </p:sp>
      <p:sp>
        <p:nvSpPr>
          <p:cNvPr id="12305" name="Rectangle 32"/>
          <p:cNvSpPr>
            <a:spLocks noChangeArrowheads="1"/>
          </p:cNvSpPr>
          <p:nvPr/>
        </p:nvSpPr>
        <p:spPr bwMode="auto">
          <a:xfrm>
            <a:off x="5022850" y="6165850"/>
            <a:ext cx="55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p</a:t>
            </a:r>
            <a:endParaRPr lang="en-US" b="1"/>
          </a:p>
        </p:txBody>
      </p:sp>
      <p:sp>
        <p:nvSpPr>
          <p:cNvPr id="12306" name="Rectangle 33"/>
          <p:cNvSpPr>
            <a:spLocks noChangeArrowheads="1"/>
          </p:cNvSpPr>
          <p:nvPr/>
        </p:nvSpPr>
        <p:spPr bwMode="auto">
          <a:xfrm>
            <a:off x="7019925" y="4643438"/>
            <a:ext cx="49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j</a:t>
            </a:r>
            <a:endParaRPr lang="en-US" b="1"/>
          </a:p>
        </p:txBody>
      </p:sp>
      <p:sp>
        <p:nvSpPr>
          <p:cNvPr id="12307" name="Rectangle 34"/>
          <p:cNvSpPr>
            <a:spLocks noChangeArrowheads="1"/>
          </p:cNvSpPr>
          <p:nvPr/>
        </p:nvSpPr>
        <p:spPr bwMode="auto">
          <a:xfrm>
            <a:off x="4321175" y="4706938"/>
            <a:ext cx="550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q</a:t>
            </a:r>
            <a:endParaRPr lang="en-US" b="1"/>
          </a:p>
        </p:txBody>
      </p:sp>
      <p:sp>
        <p:nvSpPr>
          <p:cNvPr id="12308" name="Rectangle 35"/>
          <p:cNvSpPr>
            <a:spLocks noChangeArrowheads="1"/>
          </p:cNvSpPr>
          <p:nvPr/>
        </p:nvSpPr>
        <p:spPr bwMode="auto">
          <a:xfrm>
            <a:off x="8139113" y="5838825"/>
            <a:ext cx="754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m</a:t>
            </a:r>
            <a:endParaRPr lang="en-US" b="1"/>
          </a:p>
        </p:txBody>
      </p:sp>
      <p:sp>
        <p:nvSpPr>
          <p:cNvPr id="12309" name="Freeform 36"/>
          <p:cNvSpPr>
            <a:spLocks/>
          </p:cNvSpPr>
          <p:nvPr/>
        </p:nvSpPr>
        <p:spPr bwMode="auto">
          <a:xfrm>
            <a:off x="1352550" y="4652963"/>
            <a:ext cx="1555750" cy="1492250"/>
          </a:xfrm>
          <a:custGeom>
            <a:avLst/>
            <a:gdLst>
              <a:gd name="T0" fmla="*/ 247650 w 1555750"/>
              <a:gd name="T1" fmla="*/ 188383 h 1492250"/>
              <a:gd name="T2" fmla="*/ 6350 w 1555750"/>
              <a:gd name="T3" fmla="*/ 721783 h 1492250"/>
              <a:gd name="T4" fmla="*/ 285750 w 1555750"/>
              <a:gd name="T5" fmla="*/ 1356783 h 1492250"/>
              <a:gd name="T6" fmla="*/ 1200150 w 1555750"/>
              <a:gd name="T7" fmla="*/ 1394883 h 1492250"/>
              <a:gd name="T8" fmla="*/ 1530350 w 1555750"/>
              <a:gd name="T9" fmla="*/ 772583 h 1492250"/>
              <a:gd name="T10" fmla="*/ 1047750 w 1555750"/>
              <a:gd name="T11" fmla="*/ 99483 h 1492250"/>
              <a:gd name="T12" fmla="*/ 247650 w 1555750"/>
              <a:gd name="T13" fmla="*/ 188383 h 1492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55750"/>
              <a:gd name="T22" fmla="*/ 0 h 1492250"/>
              <a:gd name="T23" fmla="*/ 1555750 w 1555750"/>
              <a:gd name="T24" fmla="*/ 1492250 h 14922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55750" h="1492250">
                <a:moveTo>
                  <a:pt x="247650" y="188383"/>
                </a:moveTo>
                <a:cubicBezTo>
                  <a:pt x="74083" y="292100"/>
                  <a:pt x="0" y="527050"/>
                  <a:pt x="6350" y="721783"/>
                </a:cubicBezTo>
                <a:cubicBezTo>
                  <a:pt x="12700" y="916516"/>
                  <a:pt x="86783" y="1244600"/>
                  <a:pt x="285750" y="1356783"/>
                </a:cubicBezTo>
                <a:cubicBezTo>
                  <a:pt x="484717" y="1468966"/>
                  <a:pt x="992717" y="1492250"/>
                  <a:pt x="1200150" y="1394883"/>
                </a:cubicBezTo>
                <a:cubicBezTo>
                  <a:pt x="1407583" y="1297516"/>
                  <a:pt x="1555750" y="988483"/>
                  <a:pt x="1530350" y="772583"/>
                </a:cubicBezTo>
                <a:cubicBezTo>
                  <a:pt x="1504950" y="556683"/>
                  <a:pt x="1263650" y="198966"/>
                  <a:pt x="1047750" y="99483"/>
                </a:cubicBezTo>
                <a:cubicBezTo>
                  <a:pt x="831850" y="0"/>
                  <a:pt x="421217" y="84666"/>
                  <a:pt x="247650" y="1883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310" name="Freeform 37"/>
          <p:cNvSpPr>
            <a:spLocks/>
          </p:cNvSpPr>
          <p:nvPr/>
        </p:nvSpPr>
        <p:spPr bwMode="auto">
          <a:xfrm>
            <a:off x="3419475" y="4068763"/>
            <a:ext cx="1555750" cy="1492250"/>
          </a:xfrm>
          <a:custGeom>
            <a:avLst/>
            <a:gdLst>
              <a:gd name="T0" fmla="*/ 247650 w 1555750"/>
              <a:gd name="T1" fmla="*/ 188383 h 1492250"/>
              <a:gd name="T2" fmla="*/ 6350 w 1555750"/>
              <a:gd name="T3" fmla="*/ 721783 h 1492250"/>
              <a:gd name="T4" fmla="*/ 285750 w 1555750"/>
              <a:gd name="T5" fmla="*/ 1356783 h 1492250"/>
              <a:gd name="T6" fmla="*/ 1200150 w 1555750"/>
              <a:gd name="T7" fmla="*/ 1394883 h 1492250"/>
              <a:gd name="T8" fmla="*/ 1530350 w 1555750"/>
              <a:gd name="T9" fmla="*/ 772583 h 1492250"/>
              <a:gd name="T10" fmla="*/ 1047750 w 1555750"/>
              <a:gd name="T11" fmla="*/ 99483 h 1492250"/>
              <a:gd name="T12" fmla="*/ 247650 w 1555750"/>
              <a:gd name="T13" fmla="*/ 188383 h 1492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55750"/>
              <a:gd name="T22" fmla="*/ 0 h 1492250"/>
              <a:gd name="T23" fmla="*/ 1555750 w 1555750"/>
              <a:gd name="T24" fmla="*/ 1492250 h 14922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55750" h="1492250">
                <a:moveTo>
                  <a:pt x="247650" y="188383"/>
                </a:moveTo>
                <a:cubicBezTo>
                  <a:pt x="74083" y="292100"/>
                  <a:pt x="0" y="527050"/>
                  <a:pt x="6350" y="721783"/>
                </a:cubicBezTo>
                <a:cubicBezTo>
                  <a:pt x="12700" y="916516"/>
                  <a:pt x="86783" y="1244600"/>
                  <a:pt x="285750" y="1356783"/>
                </a:cubicBezTo>
                <a:cubicBezTo>
                  <a:pt x="484717" y="1468966"/>
                  <a:pt x="992717" y="1492250"/>
                  <a:pt x="1200150" y="1394883"/>
                </a:cubicBezTo>
                <a:cubicBezTo>
                  <a:pt x="1407583" y="1297516"/>
                  <a:pt x="1555750" y="988483"/>
                  <a:pt x="1530350" y="772583"/>
                </a:cubicBezTo>
                <a:cubicBezTo>
                  <a:pt x="1504950" y="556683"/>
                  <a:pt x="1263650" y="198966"/>
                  <a:pt x="1047750" y="99483"/>
                </a:cubicBezTo>
                <a:cubicBezTo>
                  <a:pt x="831850" y="0"/>
                  <a:pt x="421217" y="84666"/>
                  <a:pt x="247650" y="1883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311" name="Freeform 38"/>
          <p:cNvSpPr>
            <a:spLocks/>
          </p:cNvSpPr>
          <p:nvPr/>
        </p:nvSpPr>
        <p:spPr bwMode="auto">
          <a:xfrm>
            <a:off x="3967163" y="4159250"/>
            <a:ext cx="4883150" cy="2611438"/>
          </a:xfrm>
          <a:custGeom>
            <a:avLst/>
            <a:gdLst>
              <a:gd name="T0" fmla="*/ 1583278 w 4883150"/>
              <a:gd name="T1" fmla="*/ 445717 h 2611967"/>
              <a:gd name="T2" fmla="*/ 1113378 w 4883150"/>
              <a:gd name="T3" fmla="*/ 1155478 h 2611967"/>
              <a:gd name="T4" fmla="*/ 389467 w 4883150"/>
              <a:gd name="T5" fmla="*/ 1573732 h 2611967"/>
              <a:gd name="T6" fmla="*/ 21167 w 4883150"/>
              <a:gd name="T7" fmla="*/ 2068025 h 2611967"/>
              <a:gd name="T8" fmla="*/ 516467 w 4883150"/>
              <a:gd name="T9" fmla="*/ 2498949 h 2611967"/>
              <a:gd name="T10" fmla="*/ 2510367 w 4883150"/>
              <a:gd name="T11" fmla="*/ 2448251 h 2611967"/>
              <a:gd name="T12" fmla="*/ 4415366 w 4883150"/>
              <a:gd name="T13" fmla="*/ 2473606 h 2611967"/>
              <a:gd name="T14" fmla="*/ 4770966 w 4883150"/>
              <a:gd name="T15" fmla="*/ 1649774 h 2611967"/>
              <a:gd name="T16" fmla="*/ 3742267 w 4883150"/>
              <a:gd name="T17" fmla="*/ 648503 h 2611967"/>
              <a:gd name="T18" fmla="*/ 2967567 w 4883150"/>
              <a:gd name="T19" fmla="*/ 78157 h 2611967"/>
              <a:gd name="T20" fmla="*/ 1862678 w 4883150"/>
              <a:gd name="T21" fmla="*/ 179557 h 2611967"/>
              <a:gd name="T22" fmla="*/ 1583278 w 4883150"/>
              <a:gd name="T23" fmla="*/ 445717 h 26119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83150"/>
              <a:gd name="T37" fmla="*/ 0 h 2611967"/>
              <a:gd name="T38" fmla="*/ 4883150 w 4883150"/>
              <a:gd name="T39" fmla="*/ 2611967 h 26119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83150" h="2611967">
                <a:moveTo>
                  <a:pt x="1583267" y="446617"/>
                </a:moveTo>
                <a:cubicBezTo>
                  <a:pt x="1458384" y="609600"/>
                  <a:pt x="1312334" y="969434"/>
                  <a:pt x="1113367" y="1157817"/>
                </a:cubicBezTo>
                <a:cubicBezTo>
                  <a:pt x="914400" y="1346200"/>
                  <a:pt x="571500" y="1424517"/>
                  <a:pt x="389467" y="1576917"/>
                </a:cubicBezTo>
                <a:cubicBezTo>
                  <a:pt x="207434" y="1729317"/>
                  <a:pt x="0" y="1917700"/>
                  <a:pt x="21167" y="2072217"/>
                </a:cubicBezTo>
                <a:cubicBezTo>
                  <a:pt x="42334" y="2226734"/>
                  <a:pt x="101600" y="2440517"/>
                  <a:pt x="516467" y="2504017"/>
                </a:cubicBezTo>
                <a:cubicBezTo>
                  <a:pt x="931334" y="2567517"/>
                  <a:pt x="2510367" y="2453217"/>
                  <a:pt x="2510367" y="2453217"/>
                </a:cubicBezTo>
                <a:cubicBezTo>
                  <a:pt x="3160184" y="2448984"/>
                  <a:pt x="4038600" y="2611967"/>
                  <a:pt x="4415367" y="2478617"/>
                </a:cubicBezTo>
                <a:cubicBezTo>
                  <a:pt x="4792134" y="2345267"/>
                  <a:pt x="4883150" y="1957917"/>
                  <a:pt x="4770967" y="1653117"/>
                </a:cubicBezTo>
                <a:cubicBezTo>
                  <a:pt x="4658784" y="1348317"/>
                  <a:pt x="4042834" y="912284"/>
                  <a:pt x="3742267" y="649817"/>
                </a:cubicBezTo>
                <a:cubicBezTo>
                  <a:pt x="3441700" y="387350"/>
                  <a:pt x="3280834" y="156634"/>
                  <a:pt x="2967567" y="78317"/>
                </a:cubicBezTo>
                <a:cubicBezTo>
                  <a:pt x="2654300" y="0"/>
                  <a:pt x="2091267" y="118534"/>
                  <a:pt x="1862667" y="179917"/>
                </a:cubicBezTo>
                <a:cubicBezTo>
                  <a:pt x="1634067" y="241300"/>
                  <a:pt x="1708150" y="283634"/>
                  <a:pt x="1583267" y="446617"/>
                </a:cubicBez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12312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5292725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508625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4787900"/>
            <a:ext cx="847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083550" y="4541838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316" name="Rectangle 44"/>
          <p:cNvSpPr>
            <a:spLocks noChangeArrowheads="1"/>
          </p:cNvSpPr>
          <p:nvPr/>
        </p:nvSpPr>
        <p:spPr bwMode="auto">
          <a:xfrm>
            <a:off x="1187450" y="4356100"/>
            <a:ext cx="525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002060"/>
                </a:solidFill>
                <a:latin typeface="Bookman Old Style" pitchFamily="18" charset="0"/>
              </a:rPr>
              <a:t>2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2317" name="Rectangle 45"/>
          <p:cNvSpPr>
            <a:spLocks noChangeArrowheads="1"/>
          </p:cNvSpPr>
          <p:nvPr/>
        </p:nvSpPr>
        <p:spPr bwMode="auto">
          <a:xfrm>
            <a:off x="4783138" y="4005263"/>
            <a:ext cx="525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7030A0"/>
                </a:solidFill>
                <a:latin typeface="Bookman Old Style" pitchFamily="18" charset="0"/>
              </a:rPr>
              <a:t>3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57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221163"/>
            <a:ext cx="685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Freeform 49"/>
          <p:cNvSpPr>
            <a:spLocks/>
          </p:cNvSpPr>
          <p:nvPr/>
        </p:nvSpPr>
        <p:spPr bwMode="auto">
          <a:xfrm>
            <a:off x="3967163" y="4159250"/>
            <a:ext cx="4883150" cy="2611438"/>
          </a:xfrm>
          <a:custGeom>
            <a:avLst/>
            <a:gdLst>
              <a:gd name="T0" fmla="*/ 1583271 w 4883150"/>
              <a:gd name="T1" fmla="*/ 446347 h 2611967"/>
              <a:gd name="T2" fmla="*/ 1113371 w 4883150"/>
              <a:gd name="T3" fmla="*/ 1157116 h 2611967"/>
              <a:gd name="T4" fmla="*/ 389467 w 4883150"/>
              <a:gd name="T5" fmla="*/ 1575961 h 2611967"/>
              <a:gd name="T6" fmla="*/ 21167 w 4883150"/>
              <a:gd name="T7" fmla="*/ 2070958 h 2611967"/>
              <a:gd name="T8" fmla="*/ 516467 w 4883150"/>
              <a:gd name="T9" fmla="*/ 2502493 h 2611967"/>
              <a:gd name="T10" fmla="*/ 2510367 w 4883150"/>
              <a:gd name="T11" fmla="*/ 2451723 h 2611967"/>
              <a:gd name="T12" fmla="*/ 4415366 w 4883150"/>
              <a:gd name="T13" fmla="*/ 2477110 h 2611967"/>
              <a:gd name="T14" fmla="*/ 4770966 w 4883150"/>
              <a:gd name="T15" fmla="*/ 1652113 h 2611967"/>
              <a:gd name="T16" fmla="*/ 3742267 w 4883150"/>
              <a:gd name="T17" fmla="*/ 649421 h 2611967"/>
              <a:gd name="T18" fmla="*/ 2967567 w 4883150"/>
              <a:gd name="T19" fmla="*/ 78269 h 2611967"/>
              <a:gd name="T20" fmla="*/ 1862671 w 4883150"/>
              <a:gd name="T21" fmla="*/ 179809 h 2611967"/>
              <a:gd name="T22" fmla="*/ 1583271 w 4883150"/>
              <a:gd name="T23" fmla="*/ 446347 h 26119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83150"/>
              <a:gd name="T37" fmla="*/ 0 h 2611967"/>
              <a:gd name="T38" fmla="*/ 4883150 w 4883150"/>
              <a:gd name="T39" fmla="*/ 2611967 h 26119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83150" h="2611967">
                <a:moveTo>
                  <a:pt x="1583267" y="446617"/>
                </a:moveTo>
                <a:cubicBezTo>
                  <a:pt x="1458384" y="609600"/>
                  <a:pt x="1312334" y="969434"/>
                  <a:pt x="1113367" y="1157817"/>
                </a:cubicBezTo>
                <a:cubicBezTo>
                  <a:pt x="914400" y="1346200"/>
                  <a:pt x="571500" y="1424517"/>
                  <a:pt x="389467" y="1576917"/>
                </a:cubicBezTo>
                <a:cubicBezTo>
                  <a:pt x="207434" y="1729317"/>
                  <a:pt x="0" y="1917700"/>
                  <a:pt x="21167" y="2072217"/>
                </a:cubicBezTo>
                <a:cubicBezTo>
                  <a:pt x="42334" y="2226734"/>
                  <a:pt x="101600" y="2440517"/>
                  <a:pt x="516467" y="2504017"/>
                </a:cubicBezTo>
                <a:cubicBezTo>
                  <a:pt x="931334" y="2567517"/>
                  <a:pt x="2510367" y="2453217"/>
                  <a:pt x="2510367" y="2453217"/>
                </a:cubicBezTo>
                <a:cubicBezTo>
                  <a:pt x="3160184" y="2448984"/>
                  <a:pt x="4038600" y="2611967"/>
                  <a:pt x="4415367" y="2478617"/>
                </a:cubicBezTo>
                <a:cubicBezTo>
                  <a:pt x="4792134" y="2345267"/>
                  <a:pt x="4883150" y="1957917"/>
                  <a:pt x="4770967" y="1653117"/>
                </a:cubicBezTo>
                <a:cubicBezTo>
                  <a:pt x="4658784" y="1348317"/>
                  <a:pt x="4042834" y="912284"/>
                  <a:pt x="3742267" y="649817"/>
                </a:cubicBezTo>
                <a:cubicBezTo>
                  <a:pt x="3441700" y="387350"/>
                  <a:pt x="3280834" y="156634"/>
                  <a:pt x="2967567" y="78317"/>
                </a:cubicBezTo>
                <a:cubicBezTo>
                  <a:pt x="2654300" y="0"/>
                  <a:pt x="2091267" y="118534"/>
                  <a:pt x="1862667" y="179917"/>
                </a:cubicBezTo>
                <a:cubicBezTo>
                  <a:pt x="1634067" y="241300"/>
                  <a:pt x="1708150" y="283634"/>
                  <a:pt x="1583267" y="446617"/>
                </a:cubicBezTo>
                <a:close/>
              </a:path>
            </a:pathLst>
          </a:custGeom>
          <a:solidFill>
            <a:schemeClr val="bg2">
              <a:lumMod val="25000"/>
              <a:lumOff val="75000"/>
            </a:schemeClr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123" name="Rectangle 27"/>
          <p:cNvSpPr>
            <a:spLocks noChangeArrowheads="1"/>
          </p:cNvSpPr>
          <p:nvPr/>
        </p:nvSpPr>
        <p:spPr bwMode="auto">
          <a:xfrm>
            <a:off x="792163" y="1844675"/>
            <a:ext cx="8351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Μία ισχυρή ομάδα γνωριμίας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i </a:t>
            </a:r>
            <a:r>
              <a:rPr lang="el-GR" dirty="0">
                <a:latin typeface="Bookman Old Style" pitchFamily="18" charset="0"/>
              </a:rPr>
              <a:t>ονομάζεται </a:t>
            </a:r>
            <a:endParaRPr lang="en-US" dirty="0">
              <a:latin typeface="Bookman Old Style" pitchFamily="18" charset="0"/>
            </a:endParaRPr>
          </a:p>
          <a:p>
            <a:pPr algn="l">
              <a:defRPr/>
            </a:pPr>
            <a:endParaRPr lang="en-US" sz="120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n-US" dirty="0">
                <a:latin typeface="Bookman Old Style" pitchFamily="18" charset="0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Low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ή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L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-ισχυρή</a:t>
            </a:r>
            <a:endParaRPr lang="en-US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>
              <a:defRPr/>
            </a:pPr>
            <a:endParaRPr lang="en-US" sz="105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εάν κανένα μέλος της ομάδας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i</a:t>
            </a:r>
            <a:r>
              <a:rPr lang="el-GR" dirty="0">
                <a:latin typeface="Bookman Old Style" pitchFamily="18" charset="0"/>
              </a:rPr>
              <a:t> δεν έχει άμεση ή έμμεση σχέση γνωριμίας με κάποιο χρήστη του δικτύου εκτός της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i</a:t>
            </a:r>
            <a:r>
              <a:rPr lang="el-GR" dirty="0">
                <a:latin typeface="Bookman Old Style" pitchFamily="18" charset="0"/>
              </a:rPr>
              <a:t>, 1 </a:t>
            </a:r>
            <a:r>
              <a:rPr lang="el-GR" dirty="0">
                <a:latin typeface="Bookman Old Style" pitchFamily="18" charset="0"/>
                <a:sym typeface="Symbol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 err="1">
                <a:latin typeface="Bookman Old Style" pitchFamily="18" charset="0"/>
              </a:rPr>
              <a:t>i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  <a:sym typeface="Symbol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>
                <a:latin typeface="Bookman Old Style" pitchFamily="18" charset="0"/>
              </a:rPr>
              <a:t>k</a:t>
            </a:r>
            <a:r>
              <a:rPr lang="el-GR" i="1" dirty="0">
                <a:latin typeface="Bookman Old Style" pitchFamily="18" charset="0"/>
              </a:rPr>
              <a:t>. </a:t>
            </a:r>
            <a:endParaRPr lang="el-GR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3318" name="Rectangle 19"/>
          <p:cNvSpPr>
            <a:spLocks noChangeArrowheads="1"/>
          </p:cNvSpPr>
          <p:nvPr/>
        </p:nvSpPr>
        <p:spPr bwMode="auto">
          <a:xfrm rot="-5400000">
            <a:off x="-380207" y="5720557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002060"/>
                </a:solidFill>
                <a:latin typeface="Bookman Old Style" pitchFamily="18" charset="0"/>
              </a:rPr>
              <a:t>Ορισμός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13319" name="Rectangle 33"/>
          <p:cNvSpPr>
            <a:spLocks noChangeArrowheads="1"/>
          </p:cNvSpPr>
          <p:nvPr/>
        </p:nvSpPr>
        <p:spPr bwMode="auto">
          <a:xfrm>
            <a:off x="539750" y="2133600"/>
            <a:ext cx="46038" cy="445135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3320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321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500563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22" name="Straight Arrow Connector 32"/>
          <p:cNvCxnSpPr>
            <a:cxnSpLocks noChangeShapeType="1"/>
          </p:cNvCxnSpPr>
          <p:nvPr/>
        </p:nvCxnSpPr>
        <p:spPr bwMode="auto">
          <a:xfrm flipV="1">
            <a:off x="2462213" y="4932363"/>
            <a:ext cx="1368425" cy="431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3323" name="Straight Arrow Connector 33"/>
          <p:cNvCxnSpPr>
            <a:cxnSpLocks noChangeShapeType="1"/>
          </p:cNvCxnSpPr>
          <p:nvPr/>
        </p:nvCxnSpPr>
        <p:spPr bwMode="auto">
          <a:xfrm>
            <a:off x="4368800" y="5173663"/>
            <a:ext cx="287338" cy="6477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3324" name="Freeform 37"/>
          <p:cNvSpPr>
            <a:spLocks/>
          </p:cNvSpPr>
          <p:nvPr/>
        </p:nvSpPr>
        <p:spPr bwMode="auto">
          <a:xfrm>
            <a:off x="5102225" y="4945063"/>
            <a:ext cx="1295400" cy="981075"/>
          </a:xfrm>
          <a:custGeom>
            <a:avLst/>
            <a:gdLst>
              <a:gd name="T0" fmla="*/ 0 w 1270000"/>
              <a:gd name="T1" fmla="*/ 20357938 h 762000"/>
              <a:gd name="T2" fmla="*/ 706844 w 1270000"/>
              <a:gd name="T3" fmla="*/ 3053703 h 762000"/>
              <a:gd name="T4" fmla="*/ 1643824 w 1270000"/>
              <a:gd name="T5" fmla="*/ 2035782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325" name="Freeform 38"/>
          <p:cNvSpPr>
            <a:spLocks/>
          </p:cNvSpPr>
          <p:nvPr/>
        </p:nvSpPr>
        <p:spPr bwMode="auto">
          <a:xfrm rot="10800000">
            <a:off x="5186363" y="5148263"/>
            <a:ext cx="1295400" cy="936625"/>
          </a:xfrm>
          <a:custGeom>
            <a:avLst/>
            <a:gdLst>
              <a:gd name="T0" fmla="*/ 0 w 1270000"/>
              <a:gd name="T1" fmla="*/ 11134049 h 762000"/>
              <a:gd name="T2" fmla="*/ 706844 w 1270000"/>
              <a:gd name="T3" fmla="*/ 1670114 h 762000"/>
              <a:gd name="T4" fmla="*/ 1643824 w 1270000"/>
              <a:gd name="T5" fmla="*/ 1113394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13326" name="Straight Arrow Connector 39"/>
          <p:cNvCxnSpPr>
            <a:cxnSpLocks noChangeShapeType="1"/>
          </p:cNvCxnSpPr>
          <p:nvPr/>
        </p:nvCxnSpPr>
        <p:spPr bwMode="auto">
          <a:xfrm>
            <a:off x="2459038" y="5638800"/>
            <a:ext cx="1943100" cy="541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3327" name="Straight Arrow Connector 40"/>
          <p:cNvCxnSpPr>
            <a:cxnSpLocks noChangeShapeType="1"/>
          </p:cNvCxnSpPr>
          <p:nvPr/>
        </p:nvCxnSpPr>
        <p:spPr bwMode="auto">
          <a:xfrm>
            <a:off x="7048500" y="5176838"/>
            <a:ext cx="663575" cy="5921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3328" name="Straight Arrow Connector 41"/>
          <p:cNvCxnSpPr>
            <a:cxnSpLocks noChangeShapeType="1"/>
          </p:cNvCxnSpPr>
          <p:nvPr/>
        </p:nvCxnSpPr>
        <p:spPr bwMode="auto">
          <a:xfrm flipH="1">
            <a:off x="5219700" y="6196013"/>
            <a:ext cx="2447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3329" name="Rectangle 42"/>
          <p:cNvSpPr>
            <a:spLocks noChangeArrowheads="1"/>
          </p:cNvSpPr>
          <p:nvPr/>
        </p:nvSpPr>
        <p:spPr bwMode="auto">
          <a:xfrm>
            <a:off x="1547813" y="5232400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i</a:t>
            </a:r>
            <a:endParaRPr lang="en-US" b="1"/>
          </a:p>
        </p:txBody>
      </p:sp>
      <p:sp>
        <p:nvSpPr>
          <p:cNvPr id="13330" name="Rectangle 43"/>
          <p:cNvSpPr>
            <a:spLocks noChangeArrowheads="1"/>
          </p:cNvSpPr>
          <p:nvPr/>
        </p:nvSpPr>
        <p:spPr bwMode="auto">
          <a:xfrm>
            <a:off x="5022850" y="6165850"/>
            <a:ext cx="55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p</a:t>
            </a:r>
            <a:endParaRPr lang="en-US" b="1"/>
          </a:p>
        </p:txBody>
      </p:sp>
      <p:sp>
        <p:nvSpPr>
          <p:cNvPr id="13331" name="Rectangle 44"/>
          <p:cNvSpPr>
            <a:spLocks noChangeArrowheads="1"/>
          </p:cNvSpPr>
          <p:nvPr/>
        </p:nvSpPr>
        <p:spPr bwMode="auto">
          <a:xfrm>
            <a:off x="7019925" y="4643438"/>
            <a:ext cx="49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j</a:t>
            </a:r>
            <a:endParaRPr lang="en-US" b="1"/>
          </a:p>
        </p:txBody>
      </p:sp>
      <p:sp>
        <p:nvSpPr>
          <p:cNvPr id="13332" name="Rectangle 45"/>
          <p:cNvSpPr>
            <a:spLocks noChangeArrowheads="1"/>
          </p:cNvSpPr>
          <p:nvPr/>
        </p:nvSpPr>
        <p:spPr bwMode="auto">
          <a:xfrm>
            <a:off x="4321175" y="4706938"/>
            <a:ext cx="550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q</a:t>
            </a:r>
            <a:endParaRPr lang="en-US" b="1"/>
          </a:p>
        </p:txBody>
      </p:sp>
      <p:sp>
        <p:nvSpPr>
          <p:cNvPr id="13333" name="Rectangle 46"/>
          <p:cNvSpPr>
            <a:spLocks noChangeArrowheads="1"/>
          </p:cNvSpPr>
          <p:nvPr/>
        </p:nvSpPr>
        <p:spPr bwMode="auto">
          <a:xfrm>
            <a:off x="8139113" y="5838825"/>
            <a:ext cx="754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Χ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m</a:t>
            </a:r>
            <a:endParaRPr lang="en-US" b="1"/>
          </a:p>
        </p:txBody>
      </p:sp>
      <p:sp>
        <p:nvSpPr>
          <p:cNvPr id="13334" name="Freeform 48"/>
          <p:cNvSpPr>
            <a:spLocks/>
          </p:cNvSpPr>
          <p:nvPr/>
        </p:nvSpPr>
        <p:spPr bwMode="auto">
          <a:xfrm>
            <a:off x="3419475" y="4068763"/>
            <a:ext cx="1555750" cy="1492250"/>
          </a:xfrm>
          <a:custGeom>
            <a:avLst/>
            <a:gdLst>
              <a:gd name="T0" fmla="*/ 247650 w 1555750"/>
              <a:gd name="T1" fmla="*/ 188383 h 1492250"/>
              <a:gd name="T2" fmla="*/ 6350 w 1555750"/>
              <a:gd name="T3" fmla="*/ 721783 h 1492250"/>
              <a:gd name="T4" fmla="*/ 285750 w 1555750"/>
              <a:gd name="T5" fmla="*/ 1356783 h 1492250"/>
              <a:gd name="T6" fmla="*/ 1200150 w 1555750"/>
              <a:gd name="T7" fmla="*/ 1394883 h 1492250"/>
              <a:gd name="T8" fmla="*/ 1530350 w 1555750"/>
              <a:gd name="T9" fmla="*/ 772583 h 1492250"/>
              <a:gd name="T10" fmla="*/ 1047750 w 1555750"/>
              <a:gd name="T11" fmla="*/ 99483 h 1492250"/>
              <a:gd name="T12" fmla="*/ 247650 w 1555750"/>
              <a:gd name="T13" fmla="*/ 188383 h 1492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55750"/>
              <a:gd name="T22" fmla="*/ 0 h 1492250"/>
              <a:gd name="T23" fmla="*/ 1555750 w 1555750"/>
              <a:gd name="T24" fmla="*/ 1492250 h 14922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55750" h="1492250">
                <a:moveTo>
                  <a:pt x="247650" y="188383"/>
                </a:moveTo>
                <a:cubicBezTo>
                  <a:pt x="74083" y="292100"/>
                  <a:pt x="0" y="527050"/>
                  <a:pt x="6350" y="721783"/>
                </a:cubicBezTo>
                <a:cubicBezTo>
                  <a:pt x="12700" y="916516"/>
                  <a:pt x="86783" y="1244600"/>
                  <a:pt x="285750" y="1356783"/>
                </a:cubicBezTo>
                <a:cubicBezTo>
                  <a:pt x="484717" y="1468966"/>
                  <a:pt x="992717" y="1492250"/>
                  <a:pt x="1200150" y="1394883"/>
                </a:cubicBezTo>
                <a:cubicBezTo>
                  <a:pt x="1407583" y="1297516"/>
                  <a:pt x="1555750" y="988483"/>
                  <a:pt x="1530350" y="772583"/>
                </a:cubicBezTo>
                <a:cubicBezTo>
                  <a:pt x="1504950" y="556683"/>
                  <a:pt x="1263650" y="198966"/>
                  <a:pt x="1047750" y="99483"/>
                </a:cubicBezTo>
                <a:cubicBezTo>
                  <a:pt x="831850" y="0"/>
                  <a:pt x="421217" y="84666"/>
                  <a:pt x="247650" y="1883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13335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5292725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508625"/>
            <a:ext cx="64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4787900"/>
            <a:ext cx="847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083550" y="4541838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39" name="Rectangle 55"/>
          <p:cNvSpPr>
            <a:spLocks noChangeArrowheads="1"/>
          </p:cNvSpPr>
          <p:nvPr/>
        </p:nvSpPr>
        <p:spPr bwMode="auto">
          <a:xfrm>
            <a:off x="1187450" y="4356100"/>
            <a:ext cx="525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002060"/>
                </a:solidFill>
                <a:latin typeface="Bookman Old Style" pitchFamily="18" charset="0"/>
              </a:rPr>
              <a:t>2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3340" name="Rectangle 56"/>
          <p:cNvSpPr>
            <a:spLocks noChangeArrowheads="1"/>
          </p:cNvSpPr>
          <p:nvPr/>
        </p:nvSpPr>
        <p:spPr bwMode="auto">
          <a:xfrm>
            <a:off x="4783138" y="4005263"/>
            <a:ext cx="525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7030A0"/>
                </a:solidFill>
                <a:latin typeface="Bookman Old Style" pitchFamily="18" charset="0"/>
              </a:rPr>
              <a:t>3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13341" name="Freeform 57"/>
          <p:cNvSpPr>
            <a:spLocks/>
          </p:cNvSpPr>
          <p:nvPr/>
        </p:nvSpPr>
        <p:spPr bwMode="auto">
          <a:xfrm>
            <a:off x="1352550" y="4652963"/>
            <a:ext cx="1555750" cy="1492250"/>
          </a:xfrm>
          <a:custGeom>
            <a:avLst/>
            <a:gdLst>
              <a:gd name="T0" fmla="*/ 247650 w 1555750"/>
              <a:gd name="T1" fmla="*/ 188383 h 1492250"/>
              <a:gd name="T2" fmla="*/ 6350 w 1555750"/>
              <a:gd name="T3" fmla="*/ 721783 h 1492250"/>
              <a:gd name="T4" fmla="*/ 285750 w 1555750"/>
              <a:gd name="T5" fmla="*/ 1356783 h 1492250"/>
              <a:gd name="T6" fmla="*/ 1200150 w 1555750"/>
              <a:gd name="T7" fmla="*/ 1394883 h 1492250"/>
              <a:gd name="T8" fmla="*/ 1530350 w 1555750"/>
              <a:gd name="T9" fmla="*/ 772583 h 1492250"/>
              <a:gd name="T10" fmla="*/ 1047750 w 1555750"/>
              <a:gd name="T11" fmla="*/ 99483 h 1492250"/>
              <a:gd name="T12" fmla="*/ 247650 w 1555750"/>
              <a:gd name="T13" fmla="*/ 188383 h 1492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55750"/>
              <a:gd name="T22" fmla="*/ 0 h 1492250"/>
              <a:gd name="T23" fmla="*/ 1555750 w 1555750"/>
              <a:gd name="T24" fmla="*/ 1492250 h 14922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55750" h="1492250">
                <a:moveTo>
                  <a:pt x="247650" y="188383"/>
                </a:moveTo>
                <a:cubicBezTo>
                  <a:pt x="74083" y="292100"/>
                  <a:pt x="0" y="527050"/>
                  <a:pt x="6350" y="721783"/>
                </a:cubicBezTo>
                <a:cubicBezTo>
                  <a:pt x="12700" y="916516"/>
                  <a:pt x="86783" y="1244600"/>
                  <a:pt x="285750" y="1356783"/>
                </a:cubicBezTo>
                <a:cubicBezTo>
                  <a:pt x="484717" y="1468966"/>
                  <a:pt x="992717" y="1492250"/>
                  <a:pt x="1200150" y="1394883"/>
                </a:cubicBezTo>
                <a:cubicBezTo>
                  <a:pt x="1407583" y="1297516"/>
                  <a:pt x="1555750" y="988483"/>
                  <a:pt x="1530350" y="772583"/>
                </a:cubicBezTo>
                <a:cubicBezTo>
                  <a:pt x="1504950" y="556683"/>
                  <a:pt x="1263650" y="198966"/>
                  <a:pt x="1047750" y="99483"/>
                </a:cubicBezTo>
                <a:cubicBezTo>
                  <a:pt x="831850" y="0"/>
                  <a:pt x="421217" y="84666"/>
                  <a:pt x="247650" y="1883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58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7"/>
          <p:cNvSpPr>
            <a:spLocks noChangeArrowheads="1"/>
          </p:cNvSpPr>
          <p:nvPr/>
        </p:nvSpPr>
        <p:spPr bwMode="auto">
          <a:xfrm>
            <a:off x="792163" y="1844675"/>
            <a:ext cx="835183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Σχεδιάστε και υλοποιήστε έναν </a:t>
            </a:r>
            <a:r>
              <a:rPr lang="en-US" dirty="0">
                <a:latin typeface="Bookman Old Style" pitchFamily="18" charset="0"/>
              </a:rPr>
              <a:t>O</a:t>
            </a:r>
            <a:r>
              <a:rPr lang="el-GR" dirty="0">
                <a:latin typeface="Bookman Old Style" pitchFamily="18" charset="0"/>
              </a:rPr>
              <a:t>(</a:t>
            </a:r>
            <a:r>
              <a:rPr lang="en-US" dirty="0">
                <a:latin typeface="Bookman Old Style" pitchFamily="18" charset="0"/>
              </a:rPr>
              <a:t>n</a:t>
            </a:r>
            <a:r>
              <a:rPr lang="el-GR" dirty="0">
                <a:latin typeface="Bookman Old Style" pitchFamily="18" charset="0"/>
              </a:rPr>
              <a:t>+</a:t>
            </a:r>
            <a:r>
              <a:rPr lang="en-US" dirty="0">
                <a:latin typeface="Bookman Old Style" pitchFamily="18" charset="0"/>
              </a:rPr>
              <a:t>m</a:t>
            </a:r>
            <a:r>
              <a:rPr lang="el-GR" dirty="0">
                <a:latin typeface="Bookman Old Style" pitchFamily="18" charset="0"/>
              </a:rPr>
              <a:t>) αλγόριθμο ο οποίος θα υπολογίζει όλες τις ισχυρές ομάδες γνωριμίας </a:t>
            </a:r>
          </a:p>
          <a:p>
            <a:pPr algn="l">
              <a:defRPr/>
            </a:pPr>
            <a:endParaRPr lang="el-GR" sz="105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n-US" dirty="0">
                <a:latin typeface="Bookman Old Style" pitchFamily="18" charset="0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l-GR" b="1" baseline="-25000" dirty="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l-GR" b="1" baseline="-25000" dirty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…, </a:t>
            </a:r>
            <a:r>
              <a:rPr lang="en-US" b="1" dirty="0" err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 dirty="0" err="1">
                <a:solidFill>
                  <a:srgbClr val="C00000"/>
                </a:solidFill>
                <a:latin typeface="Bookman Old Style" pitchFamily="18" charset="0"/>
              </a:rPr>
              <a:t>k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(1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  <a:sym typeface="Symbol"/>
              </a:rPr>
              <a:t>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Bookman Old Style" pitchFamily="18" charset="0"/>
              </a:rPr>
              <a:t>k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  <a:sym typeface="Symbol"/>
              </a:rPr>
              <a:t>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Bookman Old Style" pitchFamily="18" charset="0"/>
              </a:rPr>
              <a:t>n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)</a:t>
            </a:r>
            <a:r>
              <a:rPr lang="el-GR" dirty="0">
                <a:latin typeface="Bookman Old Style" pitchFamily="18" charset="0"/>
              </a:rPr>
              <a:t> </a:t>
            </a:r>
            <a:endParaRPr lang="en-US" dirty="0">
              <a:latin typeface="Bookman Old Style" pitchFamily="18" charset="0"/>
            </a:endParaRPr>
          </a:p>
          <a:p>
            <a:pPr algn="l">
              <a:defRPr/>
            </a:pPr>
            <a:endParaRPr lang="el-GR" sz="110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του δικτύου </a:t>
            </a:r>
            <a:r>
              <a:rPr lang="en-US" dirty="0">
                <a:latin typeface="Bookman Old Style" pitchFamily="18" charset="0"/>
              </a:rPr>
              <a:t>Net</a:t>
            </a:r>
            <a:r>
              <a:rPr lang="el-GR" dirty="0">
                <a:latin typeface="Bookman Old Style" pitchFamily="18" charset="0"/>
              </a:rPr>
              <a:t>-</a:t>
            </a:r>
            <a:r>
              <a:rPr lang="en-US" dirty="0">
                <a:latin typeface="Bookman Old Style" pitchFamily="18" charset="0"/>
              </a:rPr>
              <a:t>book</a:t>
            </a:r>
            <a:r>
              <a:rPr lang="en-US" baseline="30000" dirty="0">
                <a:sym typeface="Symbol"/>
              </a:rPr>
              <a:t></a:t>
            </a:r>
            <a:r>
              <a:rPr lang="el-GR" dirty="0">
                <a:latin typeface="Bookman Old Style" pitchFamily="18" charset="0"/>
              </a:rPr>
              <a:t> και θα κρατάει σε κατάλληλες δομές δεδομένων πληροφορίες τέτοιες ώστε: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18938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7"/>
          <p:cNvSpPr>
            <a:spLocks noChangeArrowheads="1"/>
          </p:cNvSpPr>
          <p:nvPr/>
        </p:nvSpPr>
        <p:spPr bwMode="auto">
          <a:xfrm>
            <a:off x="1377950" y="4379913"/>
            <a:ext cx="7658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>
                <a:latin typeface="Bookman Old Style" pitchFamily="18" charset="0"/>
              </a:rPr>
              <a:t>το σύστημα να απαντάει σε </a:t>
            </a:r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σταθερό χρόνο </a:t>
            </a:r>
            <a:r>
              <a:rPr lang="el-GR" dirty="0">
                <a:latin typeface="Bookman Old Style" pitchFamily="18" charset="0"/>
              </a:rPr>
              <a:t>στον χρήστη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X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σε ποια από τις </a:t>
            </a:r>
            <a:r>
              <a:rPr lang="en-US" b="1" i="1" dirty="0">
                <a:solidFill>
                  <a:srgbClr val="C00000"/>
                </a:solidFill>
                <a:latin typeface="Bookman Old Style" pitchFamily="18" charset="0"/>
              </a:rPr>
              <a:t>k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ισχυρές ομάδες γνωριμίας ανήκει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</a:rPr>
              <a:t>(1 </a:t>
            </a:r>
            <a:r>
              <a:rPr lang="el-GR" dirty="0">
                <a:latin typeface="Bookman Old Style" pitchFamily="18" charset="0"/>
                <a:sym typeface="Symbol" pitchFamily="18" charset="2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 err="1">
                <a:latin typeface="Bookman Old Style" pitchFamily="18" charset="0"/>
              </a:rPr>
              <a:t>i</a:t>
            </a:r>
            <a:r>
              <a:rPr lang="en-US" i="1" dirty="0"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  <a:sym typeface="Symbol" pitchFamily="18" charset="2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>
                <a:latin typeface="Bookman Old Style" pitchFamily="18" charset="0"/>
              </a:rPr>
              <a:t>n</a:t>
            </a:r>
            <a:r>
              <a:rPr lang="el-GR" dirty="0">
                <a:latin typeface="Bookman Old Style" pitchFamily="18" charset="0"/>
              </a:rPr>
              <a:t>)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l-GR" dirty="0">
                <a:latin typeface="Bookman Old Style" pitchFamily="18" charset="0"/>
              </a:rPr>
              <a:t>εμφανίζοντας τον αύξοντα αριθμό της ομάδας αυτής, και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781050" y="4392613"/>
            <a:ext cx="58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(1)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59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796166" y="2791327"/>
            <a:ext cx="7553749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3632" y="366024"/>
            <a:ext cx="7760368" cy="885260"/>
          </a:xfrm>
        </p:spPr>
        <p:txBody>
          <a:bodyPr anchor="ctr"/>
          <a:lstStyle/>
          <a:p>
            <a:pPr eaLnBrk="1" hangingPunct="1"/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Σκιαγράφηση - Απαιτήσεις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702409"/>
            <a:ext cx="7958138" cy="4653455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l-GR" sz="2000" kern="1200" dirty="0" smtClean="0">
                <a:solidFill>
                  <a:srgbClr val="C00000"/>
                </a:solidFill>
                <a:latin typeface="Tahoma" pitchFamily="34" charset="0"/>
              </a:rPr>
              <a:t>Βασικοί Αλγόριθμοι Γραφημάτων</a:t>
            </a:r>
          </a:p>
          <a:p>
            <a:pPr eaLnBrk="1" hangingPunct="1">
              <a:buNone/>
            </a:pPr>
            <a:endParaRPr lang="el-GR" sz="600" dirty="0" smtClean="0"/>
          </a:p>
          <a:p>
            <a:pPr eaLnBrk="1" hangingPunct="1">
              <a:buNone/>
            </a:pPr>
            <a:r>
              <a:rPr lang="el-GR" sz="2000" kern="1200" dirty="0" smtClean="0">
                <a:solidFill>
                  <a:srgbClr val="C00000"/>
                </a:solidFill>
                <a:latin typeface="Tahoma" pitchFamily="34" charset="0"/>
              </a:rPr>
              <a:t>	Πολυπλοκότητα χώρου και χρόνου: </a:t>
            </a:r>
            <a:r>
              <a:rPr lang="el-GR" sz="2000" i="1" kern="1200" dirty="0" smtClean="0">
                <a:solidFill>
                  <a:srgbClr val="C00000"/>
                </a:solidFill>
                <a:latin typeface="Tahoma" pitchFamily="34" charset="0"/>
              </a:rPr>
              <a:t>Ο και Ω</a:t>
            </a:r>
          </a:p>
          <a:p>
            <a:pPr eaLnBrk="1" hangingPunct="1">
              <a:buNone/>
            </a:pPr>
            <a:endParaRPr lang="el-GR" sz="1400" dirty="0" smtClean="0"/>
          </a:p>
          <a:p>
            <a:pPr eaLnBrk="1" hangingPunct="1">
              <a:buNone/>
            </a:pPr>
            <a:r>
              <a:rPr lang="el-GR" sz="2000" kern="1200" dirty="0" smtClean="0">
                <a:solidFill>
                  <a:srgbClr val="C00000"/>
                </a:solidFill>
                <a:latin typeface="Tahoma" pitchFamily="34" charset="0"/>
              </a:rPr>
              <a:t>	Τέλεια Γραφήματα</a:t>
            </a:r>
          </a:p>
          <a:p>
            <a:pPr eaLnBrk="1" hangingPunct="1">
              <a:buNone/>
            </a:pPr>
            <a:r>
              <a:rPr lang="el-GR" sz="2000" i="1" kern="1200" dirty="0" smtClean="0">
                <a:solidFill>
                  <a:srgbClr val="C00000"/>
                </a:solidFill>
                <a:latin typeface="Tahoma" pitchFamily="34" charset="0"/>
              </a:rPr>
              <a:t>		Κλάσεις</a:t>
            </a:r>
          </a:p>
          <a:p>
            <a:pPr eaLnBrk="1" hangingPunct="1">
              <a:buNone/>
            </a:pPr>
            <a:r>
              <a:rPr lang="el-GR" sz="2000" i="1" kern="1200" dirty="0" smtClean="0">
                <a:solidFill>
                  <a:srgbClr val="C00000"/>
                </a:solidFill>
                <a:latin typeface="Tahoma" pitchFamily="34" charset="0"/>
              </a:rPr>
              <a:t>		Ιδιότητες</a:t>
            </a:r>
          </a:p>
          <a:p>
            <a:pPr eaLnBrk="1" hangingPunct="1">
              <a:buNone/>
            </a:pPr>
            <a:r>
              <a:rPr lang="el-GR" sz="2000" i="1" kern="1200" dirty="0" smtClean="0">
                <a:solidFill>
                  <a:srgbClr val="C00000"/>
                </a:solidFill>
                <a:latin typeface="Tahoma" pitchFamily="34" charset="0"/>
              </a:rPr>
              <a:t>		Προβλήματα</a:t>
            </a:r>
          </a:p>
          <a:p>
            <a:pPr eaLnBrk="1" hangingPunct="1">
              <a:buNone/>
            </a:pPr>
            <a:endParaRPr lang="el-GR" sz="16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r>
              <a:rPr lang="el-GR" sz="2000" kern="1200" dirty="0" smtClean="0">
                <a:solidFill>
                  <a:srgbClr val="C00000"/>
                </a:solidFill>
                <a:latin typeface="Tahoma" pitchFamily="34" charset="0"/>
              </a:rPr>
              <a:t>    Αλγόριθμοι Προβλημάτων Αναγνώρισης και Βελτιστοποίησης</a:t>
            </a:r>
          </a:p>
          <a:p>
            <a:pPr eaLnBrk="1" hangingPunct="1">
              <a:buNone/>
            </a:pPr>
            <a:endParaRPr lang="en-US" sz="14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r>
              <a:rPr lang="en-US" sz="2000" kern="1200" dirty="0" smtClean="0">
                <a:solidFill>
                  <a:srgbClr val="C00000"/>
                </a:solidFill>
                <a:latin typeface="Tahoma" pitchFamily="34" charset="0"/>
              </a:rPr>
              <a:t>	Project</a:t>
            </a:r>
          </a:p>
          <a:p>
            <a:pPr eaLnBrk="1" hangingPunct="1">
              <a:buNone/>
            </a:pPr>
            <a:r>
              <a:rPr lang="en-US" sz="20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l-GR" sz="2000" kern="1200" dirty="0" smtClean="0">
                <a:solidFill>
                  <a:srgbClr val="C00000"/>
                </a:solidFill>
                <a:latin typeface="Tahoma" pitchFamily="34" charset="0"/>
              </a:rPr>
              <a:t>Τελικές Εξετάσεις</a:t>
            </a:r>
            <a:endParaRPr lang="en-GB" sz="20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1418" y="1828819"/>
            <a:ext cx="221266" cy="7700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481180" y="3746113"/>
            <a:ext cx="91440" cy="9144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1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6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09434" y="5302051"/>
            <a:ext cx="221266" cy="7700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1477164" y="3393169"/>
            <a:ext cx="91440" cy="9144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485180" y="4111073"/>
            <a:ext cx="91440" cy="9144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18938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7"/>
          <p:cNvSpPr>
            <a:spLocks noChangeArrowheads="1"/>
          </p:cNvSpPr>
          <p:nvPr/>
        </p:nvSpPr>
        <p:spPr bwMode="auto">
          <a:xfrm>
            <a:off x="1377950" y="4379913"/>
            <a:ext cx="75866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>
                <a:latin typeface="Bookman Old Style" pitchFamily="18" charset="0"/>
              </a:rPr>
              <a:t>να εμφανίζει στην οθόνη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τα μέλη της ισχυρής ομάδα γνωριμίας του χρήστη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X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</a:rPr>
              <a:t>(1 </a:t>
            </a:r>
            <a:r>
              <a:rPr lang="el-GR" dirty="0">
                <a:latin typeface="Bookman Old Style" pitchFamily="18" charset="0"/>
                <a:sym typeface="Symbol" pitchFamily="18" charset="2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 err="1">
                <a:latin typeface="Bookman Old Style" pitchFamily="18" charset="0"/>
              </a:rPr>
              <a:t>i</a:t>
            </a:r>
            <a:r>
              <a:rPr lang="en-US" i="1" dirty="0"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  <a:sym typeface="Symbol" pitchFamily="18" charset="2"/>
              </a:rPr>
              <a:t></a:t>
            </a:r>
            <a:r>
              <a:rPr lang="el-GR" dirty="0">
                <a:latin typeface="Bookman Old Style" pitchFamily="18" charset="0"/>
              </a:rPr>
              <a:t> </a:t>
            </a:r>
            <a:r>
              <a:rPr lang="en-US" i="1" dirty="0">
                <a:latin typeface="Bookman Old Style" pitchFamily="18" charset="0"/>
              </a:rPr>
              <a:t>n</a:t>
            </a:r>
            <a:r>
              <a:rPr lang="el-GR" dirty="0">
                <a:latin typeface="Bookman Old Style" pitchFamily="18" charset="0"/>
              </a:rPr>
              <a:t>), σε </a:t>
            </a:r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χρόνο γραμμικό </a:t>
            </a:r>
            <a:r>
              <a:rPr lang="el-GR" dirty="0">
                <a:solidFill>
                  <a:srgbClr val="002060"/>
                </a:solidFill>
                <a:latin typeface="Bookman Old Style" pitchFamily="18" charset="0"/>
              </a:rPr>
              <a:t>ως προς το πλήθος των μελών της ομάδας</a:t>
            </a:r>
            <a:r>
              <a:rPr lang="el-GR" dirty="0">
                <a:latin typeface="Bookman Old Style" pitchFamily="18" charset="0"/>
              </a:rPr>
              <a:t>.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781050" y="4392613"/>
            <a:ext cx="58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(2)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92163" y="1844675"/>
            <a:ext cx="835183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Σχεδιάστε και υλοποιήστε έναν </a:t>
            </a:r>
            <a:r>
              <a:rPr lang="en-US" dirty="0">
                <a:latin typeface="Bookman Old Style" pitchFamily="18" charset="0"/>
              </a:rPr>
              <a:t>O</a:t>
            </a:r>
            <a:r>
              <a:rPr lang="el-GR" dirty="0">
                <a:latin typeface="Bookman Old Style" pitchFamily="18" charset="0"/>
              </a:rPr>
              <a:t>(</a:t>
            </a:r>
            <a:r>
              <a:rPr lang="en-US" dirty="0">
                <a:latin typeface="Bookman Old Style" pitchFamily="18" charset="0"/>
              </a:rPr>
              <a:t>n</a:t>
            </a:r>
            <a:r>
              <a:rPr lang="el-GR" dirty="0">
                <a:latin typeface="Bookman Old Style" pitchFamily="18" charset="0"/>
              </a:rPr>
              <a:t>+</a:t>
            </a:r>
            <a:r>
              <a:rPr lang="en-US" dirty="0">
                <a:latin typeface="Bookman Old Style" pitchFamily="18" charset="0"/>
              </a:rPr>
              <a:t>m</a:t>
            </a:r>
            <a:r>
              <a:rPr lang="el-GR" dirty="0">
                <a:latin typeface="Bookman Old Style" pitchFamily="18" charset="0"/>
              </a:rPr>
              <a:t>) αλγόριθμο ο οποίος θα υπολογίζει όλες τις ισχυρές ομάδες γνωριμίας </a:t>
            </a:r>
          </a:p>
          <a:p>
            <a:pPr algn="l">
              <a:defRPr/>
            </a:pPr>
            <a:endParaRPr lang="el-GR" sz="105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n-US" dirty="0">
                <a:latin typeface="Bookman Old Style" pitchFamily="18" charset="0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l-GR" b="1" baseline="-25000" dirty="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l-GR" b="1" baseline="-25000" dirty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…, </a:t>
            </a:r>
            <a:r>
              <a:rPr lang="en-US" b="1" dirty="0" err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 dirty="0" err="1">
                <a:solidFill>
                  <a:srgbClr val="C00000"/>
                </a:solidFill>
                <a:latin typeface="Bookman Old Style" pitchFamily="18" charset="0"/>
              </a:rPr>
              <a:t>k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(1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  <a:sym typeface="Symbol"/>
              </a:rPr>
              <a:t>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Bookman Old Style" pitchFamily="18" charset="0"/>
              </a:rPr>
              <a:t>k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  <a:sym typeface="Symbol"/>
              </a:rPr>
              <a:t>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Bookman Old Style" pitchFamily="18" charset="0"/>
              </a:rPr>
              <a:t>n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)</a:t>
            </a:r>
            <a:r>
              <a:rPr lang="el-GR" dirty="0">
                <a:latin typeface="Bookman Old Style" pitchFamily="18" charset="0"/>
              </a:rPr>
              <a:t> </a:t>
            </a:r>
            <a:endParaRPr lang="en-US" dirty="0">
              <a:latin typeface="Bookman Old Style" pitchFamily="18" charset="0"/>
            </a:endParaRPr>
          </a:p>
          <a:p>
            <a:pPr algn="l">
              <a:defRPr/>
            </a:pPr>
            <a:endParaRPr lang="el-GR" sz="110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του δικτύου </a:t>
            </a:r>
            <a:r>
              <a:rPr lang="en-US" dirty="0">
                <a:latin typeface="Bookman Old Style" pitchFamily="18" charset="0"/>
              </a:rPr>
              <a:t>Net</a:t>
            </a:r>
            <a:r>
              <a:rPr lang="el-GR" dirty="0">
                <a:latin typeface="Bookman Old Style" pitchFamily="18" charset="0"/>
              </a:rPr>
              <a:t>-</a:t>
            </a:r>
            <a:r>
              <a:rPr lang="en-US" dirty="0">
                <a:latin typeface="Bookman Old Style" pitchFamily="18" charset="0"/>
              </a:rPr>
              <a:t>book</a:t>
            </a:r>
            <a:r>
              <a:rPr lang="en-US" baseline="30000" dirty="0">
                <a:sym typeface="Symbol"/>
              </a:rPr>
              <a:t></a:t>
            </a:r>
            <a:r>
              <a:rPr lang="el-GR" dirty="0">
                <a:latin typeface="Bookman Old Style" pitchFamily="18" charset="0"/>
              </a:rPr>
              <a:t> και θα κρατάει σε κατάλληλες δομές δεδομένων πληροφορίες τέτοιες ώστε: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60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18938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7"/>
          <p:cNvSpPr>
            <a:spLocks noChangeArrowheads="1"/>
          </p:cNvSpPr>
          <p:nvPr/>
        </p:nvSpPr>
        <p:spPr bwMode="auto">
          <a:xfrm>
            <a:off x="1377950" y="4389438"/>
            <a:ext cx="7658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>
                <a:latin typeface="Bookman Old Style" pitchFamily="18" charset="0"/>
              </a:rPr>
              <a:t>να υπολογίζει όλες τις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Η-ισχυρές</a:t>
            </a:r>
            <a:r>
              <a:rPr lang="el-GR" dirty="0">
                <a:latin typeface="Bookman Old Style" pitchFamily="18" charset="0"/>
              </a:rPr>
              <a:t> και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L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-ισχυρές </a:t>
            </a:r>
            <a:r>
              <a:rPr lang="el-GR" dirty="0">
                <a:latin typeface="Bookman Old Style" pitchFamily="18" charset="0"/>
              </a:rPr>
              <a:t>ομάδες γνωριμίας του δικτύου </a:t>
            </a:r>
            <a:r>
              <a:rPr lang="en-US" dirty="0">
                <a:latin typeface="Bookman Old Style" pitchFamily="18" charset="0"/>
              </a:rPr>
              <a:t>Net</a:t>
            </a:r>
            <a:r>
              <a:rPr lang="el-GR" dirty="0">
                <a:latin typeface="Bookman Old Style" pitchFamily="18" charset="0"/>
              </a:rPr>
              <a:t>-</a:t>
            </a:r>
            <a:r>
              <a:rPr lang="en-US" dirty="0">
                <a:latin typeface="Bookman Old Style" pitchFamily="18" charset="0"/>
              </a:rPr>
              <a:t>book</a:t>
            </a:r>
            <a:r>
              <a:rPr lang="en-US" baseline="30000" dirty="0">
                <a:sym typeface="Symbol" pitchFamily="18" charset="2"/>
              </a:rPr>
              <a:t></a:t>
            </a:r>
            <a:r>
              <a:rPr lang="el-GR" dirty="0">
                <a:latin typeface="Bookman Old Style" pitchFamily="18" charset="0"/>
              </a:rPr>
              <a:t> και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για κάθε τέτοια ομάδα να εμφανίζει τα μέλη της</a:t>
            </a:r>
            <a:r>
              <a:rPr lang="el-GR" dirty="0">
                <a:latin typeface="Bookman Old Style" pitchFamily="18" charset="0"/>
              </a:rPr>
              <a:t>.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781050" y="4402138"/>
            <a:ext cx="584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(3)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92163" y="1844675"/>
            <a:ext cx="835183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Σχεδιάστε και υλοποιήστε έναν </a:t>
            </a:r>
            <a:r>
              <a:rPr lang="en-US" dirty="0">
                <a:latin typeface="Bookman Old Style" pitchFamily="18" charset="0"/>
              </a:rPr>
              <a:t>O</a:t>
            </a:r>
            <a:r>
              <a:rPr lang="el-GR" dirty="0">
                <a:latin typeface="Bookman Old Style" pitchFamily="18" charset="0"/>
              </a:rPr>
              <a:t>(</a:t>
            </a:r>
            <a:r>
              <a:rPr lang="en-US" dirty="0">
                <a:latin typeface="Bookman Old Style" pitchFamily="18" charset="0"/>
              </a:rPr>
              <a:t>n</a:t>
            </a:r>
            <a:r>
              <a:rPr lang="el-GR" dirty="0">
                <a:latin typeface="Bookman Old Style" pitchFamily="18" charset="0"/>
              </a:rPr>
              <a:t>+</a:t>
            </a:r>
            <a:r>
              <a:rPr lang="en-US" dirty="0">
                <a:latin typeface="Bookman Old Style" pitchFamily="18" charset="0"/>
              </a:rPr>
              <a:t>m</a:t>
            </a:r>
            <a:r>
              <a:rPr lang="el-GR" dirty="0">
                <a:latin typeface="Bookman Old Style" pitchFamily="18" charset="0"/>
              </a:rPr>
              <a:t>) αλγόριθμο ο οποίος θα υπολογίζει όλες τις ισχυρές ομάδες γνωριμίας </a:t>
            </a:r>
          </a:p>
          <a:p>
            <a:pPr algn="l">
              <a:defRPr/>
            </a:pPr>
            <a:endParaRPr lang="el-GR" sz="105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n-US" dirty="0">
                <a:latin typeface="Bookman Old Style" pitchFamily="18" charset="0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l-GR" b="1" baseline="-25000" dirty="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l-GR" b="1" baseline="-25000" dirty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…, </a:t>
            </a:r>
            <a:r>
              <a:rPr lang="en-US" b="1" dirty="0" err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 dirty="0" err="1">
                <a:solidFill>
                  <a:srgbClr val="C00000"/>
                </a:solidFill>
                <a:latin typeface="Bookman Old Style" pitchFamily="18" charset="0"/>
              </a:rPr>
              <a:t>k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(1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  <a:sym typeface="Symbol"/>
              </a:rPr>
              <a:t>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Bookman Old Style" pitchFamily="18" charset="0"/>
              </a:rPr>
              <a:t>k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  <a:sym typeface="Symbol"/>
              </a:rPr>
              <a:t>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Bookman Old Style" pitchFamily="18" charset="0"/>
              </a:rPr>
              <a:t>n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)</a:t>
            </a:r>
            <a:r>
              <a:rPr lang="el-GR" dirty="0">
                <a:latin typeface="Bookman Old Style" pitchFamily="18" charset="0"/>
              </a:rPr>
              <a:t> </a:t>
            </a:r>
            <a:endParaRPr lang="en-US" dirty="0">
              <a:latin typeface="Bookman Old Style" pitchFamily="18" charset="0"/>
            </a:endParaRPr>
          </a:p>
          <a:p>
            <a:pPr algn="l">
              <a:defRPr/>
            </a:pPr>
            <a:endParaRPr lang="el-GR" sz="110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του δικτύου </a:t>
            </a:r>
            <a:r>
              <a:rPr lang="en-US" dirty="0">
                <a:latin typeface="Bookman Old Style" pitchFamily="18" charset="0"/>
              </a:rPr>
              <a:t>Net</a:t>
            </a:r>
            <a:r>
              <a:rPr lang="el-GR" dirty="0">
                <a:latin typeface="Bookman Old Style" pitchFamily="18" charset="0"/>
              </a:rPr>
              <a:t>-</a:t>
            </a:r>
            <a:r>
              <a:rPr lang="en-US" dirty="0">
                <a:latin typeface="Bookman Old Style" pitchFamily="18" charset="0"/>
              </a:rPr>
              <a:t>book</a:t>
            </a:r>
            <a:r>
              <a:rPr lang="en-US" baseline="30000" dirty="0">
                <a:sym typeface="Symbol"/>
              </a:rPr>
              <a:t></a:t>
            </a:r>
            <a:r>
              <a:rPr lang="el-GR" dirty="0">
                <a:latin typeface="Bookman Old Style" pitchFamily="18" charset="0"/>
              </a:rPr>
              <a:t> και θα κρατάει σε κατάλληλες δομές δεδομένων πληροφορίες τέτοιες ώστε: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61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ounded Rectangle 5"/>
          <p:cNvSpPr>
            <a:spLocks noChangeArrowheads="1"/>
          </p:cNvSpPr>
          <p:nvPr/>
        </p:nvSpPr>
        <p:spPr bwMode="auto">
          <a:xfrm>
            <a:off x="900113" y="4221163"/>
            <a:ext cx="4248150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03350" y="4581525"/>
            <a:ext cx="3197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Bookman Old Style" pitchFamily="18" charset="0"/>
              </a:rPr>
              <a:t>MS</a:t>
            </a:r>
            <a:r>
              <a:rPr lang="el-GR" sz="4000" b="1">
                <a:solidFill>
                  <a:srgbClr val="C00000"/>
                </a:solidFill>
                <a:latin typeface="Bookman Old Style" pitchFamily="18" charset="0"/>
              </a:rPr>
              <a:t>-</a:t>
            </a:r>
            <a:r>
              <a:rPr lang="en-US" sz="4000" b="1">
                <a:solidFill>
                  <a:srgbClr val="C00000"/>
                </a:solidFill>
                <a:latin typeface="Bookman Old Style" pitchFamily="18" charset="0"/>
              </a:rPr>
              <a:t>Social</a:t>
            </a:r>
            <a:endParaRPr lang="en-US" sz="4000" b="1">
              <a:solidFill>
                <a:srgbClr val="C00000"/>
              </a:solidFill>
            </a:endParaRPr>
          </a:p>
        </p:txBody>
      </p:sp>
      <p:pic>
        <p:nvPicPr>
          <p:cNvPr id="17413" name="Picture 6" descr="http://a.parsons.edu/~lima/visualcomplexity/images/162_big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1376363"/>
            <a:ext cx="65436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7164388" y="1557338"/>
            <a:ext cx="1979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Net</a:t>
            </a:r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-</a:t>
            </a:r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book</a:t>
            </a:r>
            <a:r>
              <a:rPr lang="en-US" b="1" baseline="30000">
                <a:solidFill>
                  <a:srgbClr val="002060"/>
                </a:solidFill>
                <a:sym typeface="Symbol" pitchFamily="18" charset="2"/>
              </a:rPr>
              <a:t>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62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6" descr="http://a.parsons.edu/~lima/visualcomplexity/images/162_big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484313"/>
            <a:ext cx="7345362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164388" y="1557338"/>
            <a:ext cx="1979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Net</a:t>
            </a:r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-</a:t>
            </a:r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book</a:t>
            </a:r>
            <a:r>
              <a:rPr lang="en-US" b="1" baseline="30000">
                <a:solidFill>
                  <a:srgbClr val="002060"/>
                </a:solidFill>
                <a:sym typeface="Symbol" pitchFamily="18" charset="2"/>
              </a:rPr>
              <a:t>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18437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3213100"/>
            <a:ext cx="3587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628775"/>
            <a:ext cx="36036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1412875"/>
            <a:ext cx="36036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221163"/>
            <a:ext cx="3603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5084763"/>
            <a:ext cx="3603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3644900"/>
            <a:ext cx="3603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3644900"/>
            <a:ext cx="3587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732463"/>
            <a:ext cx="3603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5013325"/>
            <a:ext cx="3603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3357563"/>
            <a:ext cx="3603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4076700"/>
            <a:ext cx="4714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589588"/>
            <a:ext cx="4714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3933825"/>
            <a:ext cx="473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133600"/>
            <a:ext cx="4714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1916113"/>
            <a:ext cx="471487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5661025"/>
            <a:ext cx="473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2420938"/>
            <a:ext cx="4714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63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6280150" y="1527175"/>
            <a:ext cx="284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Μοντελοποίηση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9460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3213100"/>
            <a:ext cx="3587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628775"/>
            <a:ext cx="36036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1412875"/>
            <a:ext cx="36036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221163"/>
            <a:ext cx="3603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5084763"/>
            <a:ext cx="3603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3644900"/>
            <a:ext cx="3603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3644900"/>
            <a:ext cx="3587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5013325"/>
            <a:ext cx="3603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732463"/>
            <a:ext cx="3603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3357563"/>
            <a:ext cx="3603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4076700"/>
            <a:ext cx="4714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589588"/>
            <a:ext cx="4714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3933825"/>
            <a:ext cx="473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133600"/>
            <a:ext cx="4714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1916113"/>
            <a:ext cx="471487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5661025"/>
            <a:ext cx="473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2420938"/>
            <a:ext cx="4714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64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12"/>
          <p:cNvCxnSpPr>
            <a:cxnSpLocks noChangeShapeType="1"/>
            <a:stCxn id="25" idx="3"/>
            <a:endCxn id="8" idx="2"/>
          </p:cNvCxnSpPr>
          <p:nvPr/>
        </p:nvCxnSpPr>
        <p:spPr bwMode="auto">
          <a:xfrm>
            <a:off x="1377950" y="3287713"/>
            <a:ext cx="1035050" cy="3571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68" name="Freeform 14"/>
          <p:cNvSpPr>
            <a:spLocks/>
          </p:cNvSpPr>
          <p:nvPr/>
        </p:nvSpPr>
        <p:spPr bwMode="auto">
          <a:xfrm rot="-249433">
            <a:off x="1319213" y="2225675"/>
            <a:ext cx="1592262" cy="754063"/>
          </a:xfrm>
          <a:custGeom>
            <a:avLst/>
            <a:gdLst>
              <a:gd name="T0" fmla="*/ 0 w 1270000"/>
              <a:gd name="T1" fmla="*/ 865021 h 762000"/>
              <a:gd name="T2" fmla="*/ 8409429 w 1270000"/>
              <a:gd name="T3" fmla="*/ 129754 h 762000"/>
              <a:gd name="T4" fmla="*/ 19556756 w 1270000"/>
              <a:gd name="T5" fmla="*/ 86502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65" name="Straight Arrow Connector 12"/>
          <p:cNvCxnSpPr>
            <a:cxnSpLocks noChangeShapeType="1"/>
          </p:cNvCxnSpPr>
          <p:nvPr/>
        </p:nvCxnSpPr>
        <p:spPr bwMode="auto">
          <a:xfrm flipH="1" flipV="1">
            <a:off x="2843213" y="3933825"/>
            <a:ext cx="1008062" cy="9350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56" name="Freeform 14"/>
          <p:cNvSpPr>
            <a:spLocks/>
          </p:cNvSpPr>
          <p:nvPr/>
        </p:nvSpPr>
        <p:spPr bwMode="auto">
          <a:xfrm rot="18465004" flipV="1">
            <a:off x="5811838" y="4589462"/>
            <a:ext cx="1900238" cy="906463"/>
          </a:xfrm>
          <a:custGeom>
            <a:avLst/>
            <a:gdLst>
              <a:gd name="T0" fmla="*/ 0 w 1270000"/>
              <a:gd name="T1" fmla="*/ 7879048 h 762000"/>
              <a:gd name="T2" fmla="*/ 70208230 w 1270000"/>
              <a:gd name="T3" fmla="*/ 1181859 h 762000"/>
              <a:gd name="T4" fmla="*/ 163274944 w 1270000"/>
              <a:gd name="T5" fmla="*/ 787900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62" name="Straight Arrow Connector 12"/>
          <p:cNvCxnSpPr>
            <a:cxnSpLocks noChangeShapeType="1"/>
          </p:cNvCxnSpPr>
          <p:nvPr/>
        </p:nvCxnSpPr>
        <p:spPr bwMode="auto">
          <a:xfrm flipV="1">
            <a:off x="6227763" y="3068638"/>
            <a:ext cx="80962" cy="1144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9" name="Straight Arrow Connector 12"/>
          <p:cNvCxnSpPr>
            <a:cxnSpLocks noChangeShapeType="1"/>
          </p:cNvCxnSpPr>
          <p:nvPr/>
        </p:nvCxnSpPr>
        <p:spPr bwMode="auto">
          <a:xfrm flipH="1">
            <a:off x="5724525" y="4424363"/>
            <a:ext cx="503238" cy="863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7" name="Straight Arrow Connector 12"/>
          <p:cNvCxnSpPr>
            <a:cxnSpLocks noChangeShapeType="1"/>
          </p:cNvCxnSpPr>
          <p:nvPr/>
        </p:nvCxnSpPr>
        <p:spPr bwMode="auto">
          <a:xfrm flipH="1" flipV="1">
            <a:off x="4211638" y="5084763"/>
            <a:ext cx="1152525" cy="433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55" name="Freeform 14"/>
          <p:cNvSpPr>
            <a:spLocks/>
          </p:cNvSpPr>
          <p:nvPr/>
        </p:nvSpPr>
        <p:spPr bwMode="auto">
          <a:xfrm rot="-2908640">
            <a:off x="4652963" y="3536950"/>
            <a:ext cx="2220912" cy="1303338"/>
          </a:xfrm>
          <a:custGeom>
            <a:avLst/>
            <a:gdLst>
              <a:gd name="T0" fmla="*/ 0 w 1270000"/>
              <a:gd name="T1" fmla="*/ 614904295 h 762000"/>
              <a:gd name="T2" fmla="*/ 456126880 w 1270000"/>
              <a:gd name="T3" fmla="*/ 92235989 h 762000"/>
              <a:gd name="T4" fmla="*/ 1060761435 w 1270000"/>
              <a:gd name="T5" fmla="*/ 61490139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42" name="Straight Arrow Connector 12"/>
          <p:cNvCxnSpPr>
            <a:cxnSpLocks noChangeShapeType="1"/>
          </p:cNvCxnSpPr>
          <p:nvPr/>
        </p:nvCxnSpPr>
        <p:spPr bwMode="auto">
          <a:xfrm>
            <a:off x="3132138" y="2205038"/>
            <a:ext cx="1223962" cy="863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45" name="Straight Arrow Connector 12"/>
          <p:cNvCxnSpPr>
            <a:cxnSpLocks noChangeShapeType="1"/>
          </p:cNvCxnSpPr>
          <p:nvPr/>
        </p:nvCxnSpPr>
        <p:spPr bwMode="auto">
          <a:xfrm flipV="1">
            <a:off x="4716463" y="2852738"/>
            <a:ext cx="1295400" cy="431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47" name="Straight Arrow Connector 12"/>
          <p:cNvCxnSpPr>
            <a:cxnSpLocks noChangeShapeType="1"/>
          </p:cNvCxnSpPr>
          <p:nvPr/>
        </p:nvCxnSpPr>
        <p:spPr bwMode="auto">
          <a:xfrm>
            <a:off x="6300788" y="2781300"/>
            <a:ext cx="1366837" cy="12239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0" name="Straight Arrow Connector 12"/>
          <p:cNvCxnSpPr>
            <a:cxnSpLocks noChangeShapeType="1"/>
            <a:stCxn id="21" idx="1"/>
          </p:cNvCxnSpPr>
          <p:nvPr/>
        </p:nvCxnSpPr>
        <p:spPr bwMode="auto">
          <a:xfrm flipH="1">
            <a:off x="6588125" y="4294188"/>
            <a:ext cx="1098550" cy="2143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53" name="Freeform 14"/>
          <p:cNvSpPr>
            <a:spLocks/>
          </p:cNvSpPr>
          <p:nvPr/>
        </p:nvSpPr>
        <p:spPr bwMode="auto">
          <a:xfrm rot="781449">
            <a:off x="2255838" y="4649788"/>
            <a:ext cx="1328737" cy="682625"/>
          </a:xfrm>
          <a:custGeom>
            <a:avLst/>
            <a:gdLst>
              <a:gd name="T0" fmla="*/ 0 w 1270000"/>
              <a:gd name="T1" fmla="*/ 261783 h 762000"/>
              <a:gd name="T2" fmla="*/ 959258 w 1270000"/>
              <a:gd name="T3" fmla="*/ 39267 h 762000"/>
              <a:gd name="T4" fmla="*/ 2230828 w 1270000"/>
              <a:gd name="T5" fmla="*/ 26179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4" name="Freeform 14"/>
          <p:cNvSpPr>
            <a:spLocks/>
          </p:cNvSpPr>
          <p:nvPr/>
        </p:nvSpPr>
        <p:spPr bwMode="auto">
          <a:xfrm rot="-9679779">
            <a:off x="2341563" y="4848225"/>
            <a:ext cx="1330325" cy="681038"/>
          </a:xfrm>
          <a:custGeom>
            <a:avLst/>
            <a:gdLst>
              <a:gd name="T0" fmla="*/ 0 w 1270000"/>
              <a:gd name="T1" fmla="*/ 255165 h 762000"/>
              <a:gd name="T2" fmla="*/ 971942 w 1270000"/>
              <a:gd name="T3" fmla="*/ 38276 h 762000"/>
              <a:gd name="T4" fmla="*/ 2260331 w 1270000"/>
              <a:gd name="T5" fmla="*/ 25517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6" name="Straight Arrow Connector 12"/>
          <p:cNvCxnSpPr>
            <a:cxnSpLocks noChangeShapeType="1"/>
          </p:cNvCxnSpPr>
          <p:nvPr/>
        </p:nvCxnSpPr>
        <p:spPr bwMode="auto">
          <a:xfrm flipV="1">
            <a:off x="1331913" y="2420938"/>
            <a:ext cx="1584325" cy="7921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8" name="Straight Arrow Connector 12"/>
          <p:cNvCxnSpPr>
            <a:cxnSpLocks noChangeShapeType="1"/>
          </p:cNvCxnSpPr>
          <p:nvPr/>
        </p:nvCxnSpPr>
        <p:spPr bwMode="auto">
          <a:xfrm>
            <a:off x="1258888" y="3357563"/>
            <a:ext cx="576262" cy="15843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35" name="Straight Arrow Connector 12"/>
          <p:cNvCxnSpPr>
            <a:cxnSpLocks noChangeShapeType="1"/>
          </p:cNvCxnSpPr>
          <p:nvPr/>
        </p:nvCxnSpPr>
        <p:spPr bwMode="auto">
          <a:xfrm flipH="1">
            <a:off x="2124075" y="3789363"/>
            <a:ext cx="576263" cy="11525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0500" name="Rectangle 4"/>
          <p:cNvSpPr>
            <a:spLocks noChangeArrowheads="1"/>
          </p:cNvSpPr>
          <p:nvPr/>
        </p:nvSpPr>
        <p:spPr bwMode="auto">
          <a:xfrm>
            <a:off x="6280150" y="1527175"/>
            <a:ext cx="284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Μοντελοποίηση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692275" y="4941888"/>
            <a:ext cx="576263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82763" y="5000625"/>
            <a:ext cx="38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b="1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413000" y="3357563"/>
            <a:ext cx="574675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01900" y="3416300"/>
            <a:ext cx="388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8</a:t>
            </a:r>
            <a:endParaRPr lang="en-US" b="1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284663" y="2997200"/>
            <a:ext cx="574675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375150" y="3055938"/>
            <a:ext cx="38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9</a:t>
            </a:r>
            <a:endParaRPr lang="en-US" b="1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617913" y="4667250"/>
            <a:ext cx="576262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708400" y="4724400"/>
            <a:ext cx="38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6</a:t>
            </a:r>
            <a:endParaRPr lang="en-US" b="1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5940425" y="4078288"/>
            <a:ext cx="576263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030913" y="4137025"/>
            <a:ext cx="387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7</a:t>
            </a:r>
            <a:endParaRPr lang="en-US" b="1"/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5273675" y="5241925"/>
            <a:ext cx="576263" cy="5762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70500" y="5300663"/>
            <a:ext cx="592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10</a:t>
            </a:r>
            <a:endParaRPr lang="en-US" b="1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5994400" y="2433638"/>
            <a:ext cx="574675" cy="5762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084888" y="2492375"/>
            <a:ext cx="38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5</a:t>
            </a:r>
            <a:endParaRPr lang="en-US" b="1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7596188" y="4005263"/>
            <a:ext cx="576262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686675" y="4064000"/>
            <a:ext cx="38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b="1"/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2843213" y="1916113"/>
            <a:ext cx="576262" cy="5762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933700" y="1974850"/>
            <a:ext cx="38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b="1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900113" y="2997200"/>
            <a:ext cx="574675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989013" y="3055938"/>
            <a:ext cx="388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b="1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65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6" grpId="0" animBg="1"/>
      <p:bldP spid="55" grpId="0" animBg="1"/>
      <p:bldP spid="53" grpId="0" animBg="1"/>
      <p:bldP spid="54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Straight Arrow Connector 12"/>
          <p:cNvCxnSpPr>
            <a:cxnSpLocks noChangeShapeType="1"/>
          </p:cNvCxnSpPr>
          <p:nvPr/>
        </p:nvCxnSpPr>
        <p:spPr bwMode="auto">
          <a:xfrm>
            <a:off x="1377950" y="3287713"/>
            <a:ext cx="1035050" cy="3571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1507" name="Freeform 14"/>
          <p:cNvSpPr>
            <a:spLocks/>
          </p:cNvSpPr>
          <p:nvPr/>
        </p:nvSpPr>
        <p:spPr bwMode="auto">
          <a:xfrm rot="-249433">
            <a:off x="1319213" y="2225675"/>
            <a:ext cx="1592262" cy="754063"/>
          </a:xfrm>
          <a:custGeom>
            <a:avLst/>
            <a:gdLst>
              <a:gd name="T0" fmla="*/ 0 w 1270000"/>
              <a:gd name="T1" fmla="*/ 865021 h 762000"/>
              <a:gd name="T2" fmla="*/ 8409429 w 1270000"/>
              <a:gd name="T3" fmla="*/ 129754 h 762000"/>
              <a:gd name="T4" fmla="*/ 19556756 w 1270000"/>
              <a:gd name="T5" fmla="*/ 86502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1508" name="Straight Arrow Connector 12"/>
          <p:cNvCxnSpPr>
            <a:cxnSpLocks noChangeShapeType="1"/>
          </p:cNvCxnSpPr>
          <p:nvPr/>
        </p:nvCxnSpPr>
        <p:spPr bwMode="auto">
          <a:xfrm flipH="1" flipV="1">
            <a:off x="2843213" y="3933825"/>
            <a:ext cx="1008062" cy="9350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1509" name="Freeform 14"/>
          <p:cNvSpPr>
            <a:spLocks/>
          </p:cNvSpPr>
          <p:nvPr/>
        </p:nvSpPr>
        <p:spPr bwMode="auto">
          <a:xfrm rot="18465004" flipV="1">
            <a:off x="5811838" y="4589462"/>
            <a:ext cx="1900238" cy="906463"/>
          </a:xfrm>
          <a:custGeom>
            <a:avLst/>
            <a:gdLst>
              <a:gd name="T0" fmla="*/ 0 w 1270000"/>
              <a:gd name="T1" fmla="*/ 7879048 h 762000"/>
              <a:gd name="T2" fmla="*/ 70208230 w 1270000"/>
              <a:gd name="T3" fmla="*/ 1181859 h 762000"/>
              <a:gd name="T4" fmla="*/ 163274944 w 1270000"/>
              <a:gd name="T5" fmla="*/ 787900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1510" name="Straight Arrow Connector 12"/>
          <p:cNvCxnSpPr>
            <a:cxnSpLocks noChangeShapeType="1"/>
          </p:cNvCxnSpPr>
          <p:nvPr/>
        </p:nvCxnSpPr>
        <p:spPr bwMode="auto">
          <a:xfrm flipV="1">
            <a:off x="6227763" y="3068638"/>
            <a:ext cx="80962" cy="1144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1511" name="Straight Arrow Connector 12"/>
          <p:cNvCxnSpPr>
            <a:cxnSpLocks noChangeShapeType="1"/>
          </p:cNvCxnSpPr>
          <p:nvPr/>
        </p:nvCxnSpPr>
        <p:spPr bwMode="auto">
          <a:xfrm flipH="1">
            <a:off x="5724525" y="4424363"/>
            <a:ext cx="503238" cy="863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1512" name="Straight Arrow Connector 12"/>
          <p:cNvCxnSpPr>
            <a:cxnSpLocks noChangeShapeType="1"/>
          </p:cNvCxnSpPr>
          <p:nvPr/>
        </p:nvCxnSpPr>
        <p:spPr bwMode="auto">
          <a:xfrm flipH="1" flipV="1">
            <a:off x="4211638" y="5084763"/>
            <a:ext cx="1152525" cy="433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1513" name="Freeform 14"/>
          <p:cNvSpPr>
            <a:spLocks/>
          </p:cNvSpPr>
          <p:nvPr/>
        </p:nvSpPr>
        <p:spPr bwMode="auto">
          <a:xfrm rot="-2908640">
            <a:off x="4652963" y="3536950"/>
            <a:ext cx="2220912" cy="1303338"/>
          </a:xfrm>
          <a:custGeom>
            <a:avLst/>
            <a:gdLst>
              <a:gd name="T0" fmla="*/ 0 w 1270000"/>
              <a:gd name="T1" fmla="*/ 614904295 h 762000"/>
              <a:gd name="T2" fmla="*/ 456126880 w 1270000"/>
              <a:gd name="T3" fmla="*/ 92235989 h 762000"/>
              <a:gd name="T4" fmla="*/ 1060761435 w 1270000"/>
              <a:gd name="T5" fmla="*/ 61490139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1514" name="Straight Arrow Connector 12"/>
          <p:cNvCxnSpPr>
            <a:cxnSpLocks noChangeShapeType="1"/>
          </p:cNvCxnSpPr>
          <p:nvPr/>
        </p:nvCxnSpPr>
        <p:spPr bwMode="auto">
          <a:xfrm>
            <a:off x="3132138" y="2205038"/>
            <a:ext cx="1223962" cy="863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1515" name="Straight Arrow Connector 12"/>
          <p:cNvCxnSpPr>
            <a:cxnSpLocks noChangeShapeType="1"/>
          </p:cNvCxnSpPr>
          <p:nvPr/>
        </p:nvCxnSpPr>
        <p:spPr bwMode="auto">
          <a:xfrm flipV="1">
            <a:off x="4716463" y="2852738"/>
            <a:ext cx="1295400" cy="431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1516" name="Straight Arrow Connector 12"/>
          <p:cNvCxnSpPr>
            <a:cxnSpLocks noChangeShapeType="1"/>
          </p:cNvCxnSpPr>
          <p:nvPr/>
        </p:nvCxnSpPr>
        <p:spPr bwMode="auto">
          <a:xfrm>
            <a:off x="6300788" y="2781300"/>
            <a:ext cx="1366837" cy="12239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1517" name="Straight Arrow Connector 12"/>
          <p:cNvCxnSpPr>
            <a:cxnSpLocks noChangeShapeType="1"/>
            <a:stCxn id="21540" idx="1"/>
          </p:cNvCxnSpPr>
          <p:nvPr/>
        </p:nvCxnSpPr>
        <p:spPr bwMode="auto">
          <a:xfrm flipH="1">
            <a:off x="6588125" y="4294188"/>
            <a:ext cx="1098550" cy="2143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1518" name="Freeform 14"/>
          <p:cNvSpPr>
            <a:spLocks/>
          </p:cNvSpPr>
          <p:nvPr/>
        </p:nvSpPr>
        <p:spPr bwMode="auto">
          <a:xfrm rot="781449">
            <a:off x="2255838" y="4649788"/>
            <a:ext cx="1328737" cy="682625"/>
          </a:xfrm>
          <a:custGeom>
            <a:avLst/>
            <a:gdLst>
              <a:gd name="T0" fmla="*/ 0 w 1270000"/>
              <a:gd name="T1" fmla="*/ 261783 h 762000"/>
              <a:gd name="T2" fmla="*/ 959258 w 1270000"/>
              <a:gd name="T3" fmla="*/ 39267 h 762000"/>
              <a:gd name="T4" fmla="*/ 2230828 w 1270000"/>
              <a:gd name="T5" fmla="*/ 26179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9" name="Freeform 14"/>
          <p:cNvSpPr>
            <a:spLocks/>
          </p:cNvSpPr>
          <p:nvPr/>
        </p:nvSpPr>
        <p:spPr bwMode="auto">
          <a:xfrm rot="-9679779">
            <a:off x="2341563" y="4848225"/>
            <a:ext cx="1330325" cy="681038"/>
          </a:xfrm>
          <a:custGeom>
            <a:avLst/>
            <a:gdLst>
              <a:gd name="T0" fmla="*/ 0 w 1270000"/>
              <a:gd name="T1" fmla="*/ 255165 h 762000"/>
              <a:gd name="T2" fmla="*/ 971942 w 1270000"/>
              <a:gd name="T3" fmla="*/ 38276 h 762000"/>
              <a:gd name="T4" fmla="*/ 2260331 w 1270000"/>
              <a:gd name="T5" fmla="*/ 25517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1520" name="Straight Arrow Connector 12"/>
          <p:cNvCxnSpPr>
            <a:cxnSpLocks noChangeShapeType="1"/>
          </p:cNvCxnSpPr>
          <p:nvPr/>
        </p:nvCxnSpPr>
        <p:spPr bwMode="auto">
          <a:xfrm flipV="1">
            <a:off x="1331913" y="2420938"/>
            <a:ext cx="1584325" cy="7921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1521" name="Straight Arrow Connector 12"/>
          <p:cNvCxnSpPr>
            <a:cxnSpLocks noChangeShapeType="1"/>
          </p:cNvCxnSpPr>
          <p:nvPr/>
        </p:nvCxnSpPr>
        <p:spPr bwMode="auto">
          <a:xfrm>
            <a:off x="1258888" y="3357563"/>
            <a:ext cx="576262" cy="15843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1522" name="Straight Arrow Connector 12"/>
          <p:cNvCxnSpPr>
            <a:cxnSpLocks noChangeShapeType="1"/>
          </p:cNvCxnSpPr>
          <p:nvPr/>
        </p:nvCxnSpPr>
        <p:spPr bwMode="auto">
          <a:xfrm flipH="1">
            <a:off x="2124075" y="3789363"/>
            <a:ext cx="576263" cy="11525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1524" name="Rectangle 4"/>
          <p:cNvSpPr>
            <a:spLocks noChangeArrowheads="1"/>
          </p:cNvSpPr>
          <p:nvPr/>
        </p:nvSpPr>
        <p:spPr bwMode="auto">
          <a:xfrm>
            <a:off x="6280150" y="1527175"/>
            <a:ext cx="284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Μοντελοποίηση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1525" name="Oval 4"/>
          <p:cNvSpPr>
            <a:spLocks noChangeArrowheads="1"/>
          </p:cNvSpPr>
          <p:nvPr/>
        </p:nvSpPr>
        <p:spPr bwMode="auto">
          <a:xfrm>
            <a:off x="1692275" y="4941888"/>
            <a:ext cx="576263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26" name="Rectangle 5"/>
          <p:cNvSpPr>
            <a:spLocks noChangeArrowheads="1"/>
          </p:cNvSpPr>
          <p:nvPr/>
        </p:nvSpPr>
        <p:spPr bwMode="auto">
          <a:xfrm>
            <a:off x="1782763" y="5000625"/>
            <a:ext cx="38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b="1"/>
          </a:p>
        </p:txBody>
      </p:sp>
      <p:sp>
        <p:nvSpPr>
          <p:cNvPr id="21527" name="Oval 4"/>
          <p:cNvSpPr>
            <a:spLocks noChangeArrowheads="1"/>
          </p:cNvSpPr>
          <p:nvPr/>
        </p:nvSpPr>
        <p:spPr bwMode="auto">
          <a:xfrm>
            <a:off x="2413000" y="3357563"/>
            <a:ext cx="574675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28" name="Rectangle 5"/>
          <p:cNvSpPr>
            <a:spLocks noChangeArrowheads="1"/>
          </p:cNvSpPr>
          <p:nvPr/>
        </p:nvSpPr>
        <p:spPr bwMode="auto">
          <a:xfrm>
            <a:off x="2501900" y="3416300"/>
            <a:ext cx="388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8</a:t>
            </a:r>
            <a:endParaRPr lang="en-US" b="1"/>
          </a:p>
        </p:txBody>
      </p:sp>
      <p:sp>
        <p:nvSpPr>
          <p:cNvPr id="21529" name="Oval 4"/>
          <p:cNvSpPr>
            <a:spLocks noChangeArrowheads="1"/>
          </p:cNvSpPr>
          <p:nvPr/>
        </p:nvSpPr>
        <p:spPr bwMode="auto">
          <a:xfrm>
            <a:off x="4284663" y="2997200"/>
            <a:ext cx="574675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30" name="Rectangle 5"/>
          <p:cNvSpPr>
            <a:spLocks noChangeArrowheads="1"/>
          </p:cNvSpPr>
          <p:nvPr/>
        </p:nvSpPr>
        <p:spPr bwMode="auto">
          <a:xfrm>
            <a:off x="4375150" y="3055938"/>
            <a:ext cx="38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9</a:t>
            </a:r>
            <a:endParaRPr lang="en-US" b="1"/>
          </a:p>
        </p:txBody>
      </p:sp>
      <p:sp>
        <p:nvSpPr>
          <p:cNvPr id="21531" name="Oval 4"/>
          <p:cNvSpPr>
            <a:spLocks noChangeArrowheads="1"/>
          </p:cNvSpPr>
          <p:nvPr/>
        </p:nvSpPr>
        <p:spPr bwMode="auto">
          <a:xfrm>
            <a:off x="3617913" y="4667250"/>
            <a:ext cx="576262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32" name="Rectangle 5"/>
          <p:cNvSpPr>
            <a:spLocks noChangeArrowheads="1"/>
          </p:cNvSpPr>
          <p:nvPr/>
        </p:nvSpPr>
        <p:spPr bwMode="auto">
          <a:xfrm>
            <a:off x="3708400" y="4724400"/>
            <a:ext cx="38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6</a:t>
            </a:r>
            <a:endParaRPr lang="en-US" b="1"/>
          </a:p>
        </p:txBody>
      </p:sp>
      <p:sp>
        <p:nvSpPr>
          <p:cNvPr id="21533" name="Oval 4"/>
          <p:cNvSpPr>
            <a:spLocks noChangeArrowheads="1"/>
          </p:cNvSpPr>
          <p:nvPr/>
        </p:nvSpPr>
        <p:spPr bwMode="auto">
          <a:xfrm>
            <a:off x="5940425" y="4078288"/>
            <a:ext cx="576263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34" name="Rectangle 5"/>
          <p:cNvSpPr>
            <a:spLocks noChangeArrowheads="1"/>
          </p:cNvSpPr>
          <p:nvPr/>
        </p:nvSpPr>
        <p:spPr bwMode="auto">
          <a:xfrm>
            <a:off x="6030913" y="4137025"/>
            <a:ext cx="387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7</a:t>
            </a:r>
            <a:endParaRPr lang="en-US" b="1"/>
          </a:p>
        </p:txBody>
      </p:sp>
      <p:sp>
        <p:nvSpPr>
          <p:cNvPr id="21535" name="Oval 4"/>
          <p:cNvSpPr>
            <a:spLocks noChangeArrowheads="1"/>
          </p:cNvSpPr>
          <p:nvPr/>
        </p:nvSpPr>
        <p:spPr bwMode="auto">
          <a:xfrm>
            <a:off x="5273675" y="5241925"/>
            <a:ext cx="576263" cy="5762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36" name="Rectangle 5"/>
          <p:cNvSpPr>
            <a:spLocks noChangeArrowheads="1"/>
          </p:cNvSpPr>
          <p:nvPr/>
        </p:nvSpPr>
        <p:spPr bwMode="auto">
          <a:xfrm>
            <a:off x="5270500" y="5300663"/>
            <a:ext cx="592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10</a:t>
            </a:r>
            <a:endParaRPr lang="en-US" b="1"/>
          </a:p>
        </p:txBody>
      </p:sp>
      <p:sp>
        <p:nvSpPr>
          <p:cNvPr id="21537" name="Oval 4"/>
          <p:cNvSpPr>
            <a:spLocks noChangeArrowheads="1"/>
          </p:cNvSpPr>
          <p:nvPr/>
        </p:nvSpPr>
        <p:spPr bwMode="auto">
          <a:xfrm>
            <a:off x="5994400" y="2433638"/>
            <a:ext cx="574675" cy="5762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38" name="Rectangle 5"/>
          <p:cNvSpPr>
            <a:spLocks noChangeArrowheads="1"/>
          </p:cNvSpPr>
          <p:nvPr/>
        </p:nvSpPr>
        <p:spPr bwMode="auto">
          <a:xfrm>
            <a:off x="6084888" y="2492375"/>
            <a:ext cx="38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5</a:t>
            </a:r>
            <a:endParaRPr lang="en-US" b="1"/>
          </a:p>
        </p:txBody>
      </p:sp>
      <p:sp>
        <p:nvSpPr>
          <p:cNvPr id="21539" name="Oval 4"/>
          <p:cNvSpPr>
            <a:spLocks noChangeArrowheads="1"/>
          </p:cNvSpPr>
          <p:nvPr/>
        </p:nvSpPr>
        <p:spPr bwMode="auto">
          <a:xfrm>
            <a:off x="7596188" y="4005263"/>
            <a:ext cx="576262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40" name="Rectangle 5"/>
          <p:cNvSpPr>
            <a:spLocks noChangeArrowheads="1"/>
          </p:cNvSpPr>
          <p:nvPr/>
        </p:nvSpPr>
        <p:spPr bwMode="auto">
          <a:xfrm>
            <a:off x="7686675" y="4064000"/>
            <a:ext cx="38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b="1"/>
          </a:p>
        </p:txBody>
      </p:sp>
      <p:sp>
        <p:nvSpPr>
          <p:cNvPr id="21541" name="Oval 4"/>
          <p:cNvSpPr>
            <a:spLocks noChangeArrowheads="1"/>
          </p:cNvSpPr>
          <p:nvPr/>
        </p:nvSpPr>
        <p:spPr bwMode="auto">
          <a:xfrm>
            <a:off x="2843213" y="1916113"/>
            <a:ext cx="576262" cy="5762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42" name="Rectangle 5"/>
          <p:cNvSpPr>
            <a:spLocks noChangeArrowheads="1"/>
          </p:cNvSpPr>
          <p:nvPr/>
        </p:nvSpPr>
        <p:spPr bwMode="auto">
          <a:xfrm>
            <a:off x="2933700" y="1974850"/>
            <a:ext cx="38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b="1"/>
          </a:p>
        </p:txBody>
      </p:sp>
      <p:sp>
        <p:nvSpPr>
          <p:cNvPr id="21543" name="Oval 4"/>
          <p:cNvSpPr>
            <a:spLocks noChangeArrowheads="1"/>
          </p:cNvSpPr>
          <p:nvPr/>
        </p:nvSpPr>
        <p:spPr bwMode="auto">
          <a:xfrm>
            <a:off x="900113" y="2997200"/>
            <a:ext cx="574675" cy="574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44" name="Rectangle 5"/>
          <p:cNvSpPr>
            <a:spLocks noChangeArrowheads="1"/>
          </p:cNvSpPr>
          <p:nvPr/>
        </p:nvSpPr>
        <p:spPr bwMode="auto">
          <a:xfrm>
            <a:off x="989013" y="3055938"/>
            <a:ext cx="388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b="1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rot="6699862">
            <a:off x="4758532" y="2670968"/>
            <a:ext cx="4171950" cy="3592513"/>
          </a:xfrm>
          <a:custGeom>
            <a:avLst/>
            <a:gdLst>
              <a:gd name="T0" fmla="*/ 170197 w 4948767"/>
              <a:gd name="T1" fmla="*/ 13774964 h 2722033"/>
              <a:gd name="T2" fmla="*/ 42549 w 4948767"/>
              <a:gd name="T3" fmla="*/ 37541205 h 2722033"/>
              <a:gd name="T4" fmla="*/ 19638 w 4948767"/>
              <a:gd name="T5" fmla="*/ 65564040 h 2722033"/>
              <a:gd name="T6" fmla="*/ 160378 w 4948767"/>
              <a:gd name="T7" fmla="*/ 73367824 h 2722033"/>
              <a:gd name="T8" fmla="*/ 523682 w 4948767"/>
              <a:gd name="T9" fmla="*/ 73013106 h 2722033"/>
              <a:gd name="T10" fmla="*/ 633327 w 4948767"/>
              <a:gd name="T11" fmla="*/ 55277193 h 2722033"/>
              <a:gd name="T12" fmla="*/ 549866 w 4948767"/>
              <a:gd name="T13" fmla="*/ 11646670 h 2722033"/>
              <a:gd name="T14" fmla="*/ 368215 w 4948767"/>
              <a:gd name="T15" fmla="*/ 295596 h 2722033"/>
              <a:gd name="T16" fmla="*/ 170197 w 4948767"/>
              <a:gd name="T17" fmla="*/ 13774964 h 27220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48767"/>
              <a:gd name="T28" fmla="*/ 0 h 2722033"/>
              <a:gd name="T29" fmla="*/ 4948767 w 4948767"/>
              <a:gd name="T30" fmla="*/ 2722033 h 27220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48767" h="2722033">
                <a:moveTo>
                  <a:pt x="1320800" y="493183"/>
                </a:moveTo>
                <a:cubicBezTo>
                  <a:pt x="899583" y="715433"/>
                  <a:pt x="524933" y="1035050"/>
                  <a:pt x="330200" y="1344083"/>
                </a:cubicBezTo>
                <a:cubicBezTo>
                  <a:pt x="135467" y="1653116"/>
                  <a:pt x="0" y="2133600"/>
                  <a:pt x="152400" y="2347383"/>
                </a:cubicBezTo>
                <a:cubicBezTo>
                  <a:pt x="304800" y="2561166"/>
                  <a:pt x="592667" y="2582333"/>
                  <a:pt x="1244600" y="2626783"/>
                </a:cubicBezTo>
                <a:cubicBezTo>
                  <a:pt x="1896533" y="2671233"/>
                  <a:pt x="3452283" y="2722033"/>
                  <a:pt x="4064000" y="2614083"/>
                </a:cubicBezTo>
                <a:cubicBezTo>
                  <a:pt x="4675717" y="2506133"/>
                  <a:pt x="4881033" y="2345266"/>
                  <a:pt x="4914900" y="1979083"/>
                </a:cubicBezTo>
                <a:cubicBezTo>
                  <a:pt x="4948767" y="1612900"/>
                  <a:pt x="4610100" y="745066"/>
                  <a:pt x="4267200" y="416983"/>
                </a:cubicBezTo>
                <a:cubicBezTo>
                  <a:pt x="3924300" y="88900"/>
                  <a:pt x="3348567" y="0"/>
                  <a:pt x="2857500" y="10583"/>
                </a:cubicBezTo>
                <a:cubicBezTo>
                  <a:pt x="2366433" y="21166"/>
                  <a:pt x="1742017" y="270933"/>
                  <a:pt x="1320800" y="4931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rot="-640545">
            <a:off x="1220788" y="3079750"/>
            <a:ext cx="3290887" cy="2670175"/>
          </a:xfrm>
          <a:custGeom>
            <a:avLst/>
            <a:gdLst>
              <a:gd name="T0" fmla="*/ 9877 w 4948767"/>
              <a:gd name="T1" fmla="*/ 391396 h 2722033"/>
              <a:gd name="T2" fmla="*/ 2470 w 4948767"/>
              <a:gd name="T3" fmla="*/ 1066682 h 2722033"/>
              <a:gd name="T4" fmla="*/ 1140 w 4948767"/>
              <a:gd name="T5" fmla="*/ 1862910 h 2722033"/>
              <a:gd name="T6" fmla="*/ 9308 w 4948767"/>
              <a:gd name="T7" fmla="*/ 2084647 h 2722033"/>
              <a:gd name="T8" fmla="*/ 30393 w 4948767"/>
              <a:gd name="T9" fmla="*/ 2074566 h 2722033"/>
              <a:gd name="T10" fmla="*/ 36755 w 4948767"/>
              <a:gd name="T11" fmla="*/ 1570626 h 2722033"/>
              <a:gd name="T12" fmla="*/ 31912 w 4948767"/>
              <a:gd name="T13" fmla="*/ 330921 h 2722033"/>
              <a:gd name="T14" fmla="*/ 21370 w 4948767"/>
              <a:gd name="T15" fmla="*/ 8399 h 2722033"/>
              <a:gd name="T16" fmla="*/ 9877 w 4948767"/>
              <a:gd name="T17" fmla="*/ 391396 h 27220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48767"/>
              <a:gd name="T28" fmla="*/ 0 h 2722033"/>
              <a:gd name="T29" fmla="*/ 4948767 w 4948767"/>
              <a:gd name="T30" fmla="*/ 2722033 h 27220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48767" h="2722033">
                <a:moveTo>
                  <a:pt x="1320800" y="493183"/>
                </a:moveTo>
                <a:cubicBezTo>
                  <a:pt x="899583" y="715433"/>
                  <a:pt x="524933" y="1035050"/>
                  <a:pt x="330200" y="1344083"/>
                </a:cubicBezTo>
                <a:cubicBezTo>
                  <a:pt x="135467" y="1653116"/>
                  <a:pt x="0" y="2133600"/>
                  <a:pt x="152400" y="2347383"/>
                </a:cubicBezTo>
                <a:cubicBezTo>
                  <a:pt x="304800" y="2561166"/>
                  <a:pt x="592667" y="2582333"/>
                  <a:pt x="1244600" y="2626783"/>
                </a:cubicBezTo>
                <a:cubicBezTo>
                  <a:pt x="1896533" y="2671233"/>
                  <a:pt x="3452283" y="2722033"/>
                  <a:pt x="4064000" y="2614083"/>
                </a:cubicBezTo>
                <a:cubicBezTo>
                  <a:pt x="4675717" y="2506133"/>
                  <a:pt x="4881033" y="2345266"/>
                  <a:pt x="4914900" y="1979083"/>
                </a:cubicBezTo>
                <a:cubicBezTo>
                  <a:pt x="4948767" y="1612900"/>
                  <a:pt x="4610100" y="745066"/>
                  <a:pt x="4267200" y="416983"/>
                </a:cubicBezTo>
                <a:cubicBezTo>
                  <a:pt x="3924300" y="88900"/>
                  <a:pt x="3348567" y="0"/>
                  <a:pt x="2857500" y="10583"/>
                </a:cubicBezTo>
                <a:cubicBezTo>
                  <a:pt x="2366433" y="21166"/>
                  <a:pt x="1742017" y="270933"/>
                  <a:pt x="1320800" y="4931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528638" y="1536700"/>
            <a:ext cx="3414712" cy="2393950"/>
          </a:xfrm>
          <a:custGeom>
            <a:avLst/>
            <a:gdLst>
              <a:gd name="T0" fmla="*/ 1021974 w 3414183"/>
              <a:gd name="T1" fmla="*/ 457200 h 2393950"/>
              <a:gd name="T2" fmla="*/ 182341 w 3414183"/>
              <a:gd name="T3" fmla="*/ 1155700 h 2393950"/>
              <a:gd name="T4" fmla="*/ 55132 w 3414183"/>
              <a:gd name="T5" fmla="*/ 1943100 h 2393950"/>
              <a:gd name="T6" fmla="*/ 513112 w 3414183"/>
              <a:gd name="T7" fmla="*/ 2362200 h 2393950"/>
              <a:gd name="T8" fmla="*/ 1225524 w 3414183"/>
              <a:gd name="T9" fmla="*/ 2133600 h 2393950"/>
              <a:gd name="T10" fmla="*/ 1708949 w 3414183"/>
              <a:gd name="T11" fmla="*/ 1587500 h 2393950"/>
              <a:gd name="T12" fmla="*/ 2230539 w 3414183"/>
              <a:gd name="T13" fmla="*/ 1295400 h 2393950"/>
              <a:gd name="T14" fmla="*/ 2879339 w 3414183"/>
              <a:gd name="T15" fmla="*/ 1257300 h 2393950"/>
              <a:gd name="T16" fmla="*/ 3299158 w 3414183"/>
              <a:gd name="T17" fmla="*/ 723900 h 2393950"/>
              <a:gd name="T18" fmla="*/ 3210110 w 3414183"/>
              <a:gd name="T19" fmla="*/ 139700 h 2393950"/>
              <a:gd name="T20" fmla="*/ 2039710 w 3414183"/>
              <a:gd name="T21" fmla="*/ 50800 h 2393950"/>
              <a:gd name="T22" fmla="*/ 1021974 w 3414183"/>
              <a:gd name="T23" fmla="*/ 457200 h 23939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14183"/>
              <a:gd name="T37" fmla="*/ 0 h 2393950"/>
              <a:gd name="T38" fmla="*/ 3414183 w 3414183"/>
              <a:gd name="T39" fmla="*/ 2393950 h 23939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14183" h="2393950">
                <a:moveTo>
                  <a:pt x="1020233" y="457200"/>
                </a:moveTo>
                <a:cubicBezTo>
                  <a:pt x="711200" y="641350"/>
                  <a:pt x="342900" y="908050"/>
                  <a:pt x="182033" y="1155700"/>
                </a:cubicBezTo>
                <a:cubicBezTo>
                  <a:pt x="21166" y="1403350"/>
                  <a:pt x="0" y="1742017"/>
                  <a:pt x="55033" y="1943100"/>
                </a:cubicBezTo>
                <a:cubicBezTo>
                  <a:pt x="110066" y="2144183"/>
                  <a:pt x="317500" y="2330450"/>
                  <a:pt x="512233" y="2362200"/>
                </a:cubicBezTo>
                <a:cubicBezTo>
                  <a:pt x="706966" y="2393950"/>
                  <a:pt x="1024466" y="2262717"/>
                  <a:pt x="1223433" y="2133600"/>
                </a:cubicBezTo>
                <a:cubicBezTo>
                  <a:pt x="1422400" y="2004483"/>
                  <a:pt x="1538816" y="1727200"/>
                  <a:pt x="1706033" y="1587500"/>
                </a:cubicBezTo>
                <a:cubicBezTo>
                  <a:pt x="1873250" y="1447800"/>
                  <a:pt x="2032000" y="1350433"/>
                  <a:pt x="2226733" y="1295400"/>
                </a:cubicBezTo>
                <a:cubicBezTo>
                  <a:pt x="2421466" y="1240367"/>
                  <a:pt x="2696633" y="1352550"/>
                  <a:pt x="2874433" y="1257300"/>
                </a:cubicBezTo>
                <a:cubicBezTo>
                  <a:pt x="3052233" y="1162050"/>
                  <a:pt x="3238500" y="910167"/>
                  <a:pt x="3293533" y="723900"/>
                </a:cubicBezTo>
                <a:cubicBezTo>
                  <a:pt x="3348566" y="537633"/>
                  <a:pt x="3414183" y="251883"/>
                  <a:pt x="3204633" y="139700"/>
                </a:cubicBezTo>
                <a:cubicBezTo>
                  <a:pt x="2995083" y="27517"/>
                  <a:pt x="2398183" y="0"/>
                  <a:pt x="2036233" y="50800"/>
                </a:cubicBezTo>
                <a:cubicBezTo>
                  <a:pt x="1674283" y="101600"/>
                  <a:pt x="1329266" y="273050"/>
                  <a:pt x="1020233" y="457200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4024313" y="2633663"/>
            <a:ext cx="1285875" cy="1235075"/>
          </a:xfrm>
          <a:custGeom>
            <a:avLst/>
            <a:gdLst>
              <a:gd name="T0" fmla="*/ 304150 w 1286934"/>
              <a:gd name="T1" fmla="*/ 71293 h 1236134"/>
              <a:gd name="T2" fmla="*/ 14685 w 1286934"/>
              <a:gd name="T3" fmla="*/ 473878 h 1236134"/>
              <a:gd name="T4" fmla="*/ 216052 w 1286934"/>
              <a:gd name="T5" fmla="*/ 1002272 h 1236134"/>
              <a:gd name="T6" fmla="*/ 757228 w 1286934"/>
              <a:gd name="T7" fmla="*/ 1190986 h 1236134"/>
              <a:gd name="T8" fmla="*/ 1210308 w 1286934"/>
              <a:gd name="T9" fmla="*/ 800979 h 1236134"/>
              <a:gd name="T10" fmla="*/ 1122210 w 1286934"/>
              <a:gd name="T11" fmla="*/ 121615 h 1236134"/>
              <a:gd name="T12" fmla="*/ 304150 w 1286934"/>
              <a:gd name="T13" fmla="*/ 71293 h 1236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6934"/>
              <a:gd name="T22" fmla="*/ 0 h 1236134"/>
              <a:gd name="T23" fmla="*/ 1286934 w 1286934"/>
              <a:gd name="T24" fmla="*/ 1236134 h 1236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6934" h="1236134">
                <a:moveTo>
                  <a:pt x="306917" y="71967"/>
                </a:moveTo>
                <a:cubicBezTo>
                  <a:pt x="120650" y="131234"/>
                  <a:pt x="29634" y="321734"/>
                  <a:pt x="14817" y="478367"/>
                </a:cubicBezTo>
                <a:cubicBezTo>
                  <a:pt x="0" y="635000"/>
                  <a:pt x="93134" y="891117"/>
                  <a:pt x="218017" y="1011767"/>
                </a:cubicBezTo>
                <a:cubicBezTo>
                  <a:pt x="342900" y="1132417"/>
                  <a:pt x="596900" y="1236134"/>
                  <a:pt x="764117" y="1202267"/>
                </a:cubicBezTo>
                <a:cubicBezTo>
                  <a:pt x="931334" y="1168400"/>
                  <a:pt x="1159934" y="988484"/>
                  <a:pt x="1221317" y="808567"/>
                </a:cubicBezTo>
                <a:cubicBezTo>
                  <a:pt x="1282700" y="628650"/>
                  <a:pt x="1286934" y="245534"/>
                  <a:pt x="1132417" y="122767"/>
                </a:cubicBezTo>
                <a:cubicBezTo>
                  <a:pt x="977900" y="0"/>
                  <a:pt x="493184" y="12700"/>
                  <a:pt x="306917" y="71967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468313" y="4005263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2843213" y="5805488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8243888" y="3141663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4572000" y="206057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3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66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8" grpId="0" animBg="1"/>
      <p:bldP spid="49" grpId="0"/>
      <p:bldP spid="51" grpId="0"/>
      <p:bldP spid="52" grpId="0"/>
      <p:bldP spid="5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Straight Arrow Connector 12"/>
          <p:cNvCxnSpPr>
            <a:cxnSpLocks noChangeShapeType="1"/>
            <a:stCxn id="22568" idx="3"/>
            <a:endCxn id="22551" idx="2"/>
          </p:cNvCxnSpPr>
          <p:nvPr/>
        </p:nvCxnSpPr>
        <p:spPr bwMode="auto">
          <a:xfrm>
            <a:off x="1243013" y="2833688"/>
            <a:ext cx="758825" cy="2254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280150" y="1527175"/>
            <a:ext cx="284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Μοντελοποίηση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2533" name="Freeform 14"/>
          <p:cNvSpPr>
            <a:spLocks/>
          </p:cNvSpPr>
          <p:nvPr/>
        </p:nvSpPr>
        <p:spPr bwMode="auto">
          <a:xfrm rot="-249433">
            <a:off x="1146175" y="2033588"/>
            <a:ext cx="1246188" cy="544512"/>
          </a:xfrm>
          <a:custGeom>
            <a:avLst/>
            <a:gdLst>
              <a:gd name="T0" fmla="*/ 0 w 1270000"/>
              <a:gd name="T1" fmla="*/ 33303 h 762000"/>
              <a:gd name="T2" fmla="*/ 725340 w 1270000"/>
              <a:gd name="T3" fmla="*/ 4996 h 762000"/>
              <a:gd name="T4" fmla="*/ 1686838 w 1270000"/>
              <a:gd name="T5" fmla="*/ 3331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2534" name="Straight Arrow Connector 12"/>
          <p:cNvCxnSpPr>
            <a:cxnSpLocks noChangeShapeType="1"/>
          </p:cNvCxnSpPr>
          <p:nvPr/>
        </p:nvCxnSpPr>
        <p:spPr bwMode="auto">
          <a:xfrm flipH="1" flipV="1">
            <a:off x="2339975" y="3267075"/>
            <a:ext cx="788988" cy="6746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535" name="Freeform 14"/>
          <p:cNvSpPr>
            <a:spLocks/>
          </p:cNvSpPr>
          <p:nvPr/>
        </p:nvSpPr>
        <p:spPr bwMode="auto">
          <a:xfrm rot="18465004" flipV="1">
            <a:off x="4718844" y="3712369"/>
            <a:ext cx="1371600" cy="709612"/>
          </a:xfrm>
          <a:custGeom>
            <a:avLst/>
            <a:gdLst>
              <a:gd name="T0" fmla="*/ 0 w 1270000"/>
              <a:gd name="T1" fmla="*/ 680558 h 762000"/>
              <a:gd name="T2" fmla="*/ 2697764 w 1270000"/>
              <a:gd name="T3" fmla="*/ 102084 h 762000"/>
              <a:gd name="T4" fmla="*/ 6273849 w 1270000"/>
              <a:gd name="T5" fmla="*/ 68056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2536" name="Straight Arrow Connector 12"/>
          <p:cNvCxnSpPr>
            <a:cxnSpLocks noChangeShapeType="1"/>
          </p:cNvCxnSpPr>
          <p:nvPr/>
        </p:nvCxnSpPr>
        <p:spPr bwMode="auto">
          <a:xfrm flipV="1">
            <a:off x="4987925" y="2643188"/>
            <a:ext cx="61913" cy="8255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2537" name="Straight Arrow Connector 12"/>
          <p:cNvCxnSpPr>
            <a:cxnSpLocks noChangeShapeType="1"/>
          </p:cNvCxnSpPr>
          <p:nvPr/>
        </p:nvCxnSpPr>
        <p:spPr bwMode="auto">
          <a:xfrm flipH="1">
            <a:off x="4592638" y="3621088"/>
            <a:ext cx="395287" cy="6238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2538" name="Straight Arrow Connector 12"/>
          <p:cNvCxnSpPr>
            <a:cxnSpLocks noChangeShapeType="1"/>
          </p:cNvCxnSpPr>
          <p:nvPr/>
        </p:nvCxnSpPr>
        <p:spPr bwMode="auto">
          <a:xfrm flipH="1" flipV="1">
            <a:off x="3409950" y="4097338"/>
            <a:ext cx="901700" cy="3127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539" name="Freeform 14"/>
          <p:cNvSpPr>
            <a:spLocks/>
          </p:cNvSpPr>
          <p:nvPr/>
        </p:nvSpPr>
        <p:spPr bwMode="auto">
          <a:xfrm rot="-2908640">
            <a:off x="3822700" y="2941638"/>
            <a:ext cx="1603375" cy="1019175"/>
          </a:xfrm>
          <a:custGeom>
            <a:avLst/>
            <a:gdLst>
              <a:gd name="T0" fmla="*/ 0 w 1270000"/>
              <a:gd name="T1" fmla="*/ 52551899 h 762000"/>
              <a:gd name="T2" fmla="*/ 17558808 w 1270000"/>
              <a:gd name="T3" fmla="*/ 7882824 h 762000"/>
              <a:gd name="T4" fmla="*/ 40834456 w 1270000"/>
              <a:gd name="T5" fmla="*/ 5255176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2540" name="Straight Arrow Connector 12"/>
          <p:cNvCxnSpPr>
            <a:cxnSpLocks noChangeShapeType="1"/>
          </p:cNvCxnSpPr>
          <p:nvPr/>
        </p:nvCxnSpPr>
        <p:spPr bwMode="auto">
          <a:xfrm>
            <a:off x="2565400" y="2019300"/>
            <a:ext cx="957263" cy="6238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2541" name="Straight Arrow Connector 12"/>
          <p:cNvCxnSpPr>
            <a:cxnSpLocks noChangeShapeType="1"/>
          </p:cNvCxnSpPr>
          <p:nvPr/>
        </p:nvCxnSpPr>
        <p:spPr bwMode="auto">
          <a:xfrm flipV="1">
            <a:off x="3803650" y="2486025"/>
            <a:ext cx="1014413" cy="3127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2542" name="Straight Arrow Connector 12"/>
          <p:cNvCxnSpPr>
            <a:cxnSpLocks noChangeShapeType="1"/>
          </p:cNvCxnSpPr>
          <p:nvPr/>
        </p:nvCxnSpPr>
        <p:spPr bwMode="auto">
          <a:xfrm>
            <a:off x="5043488" y="2435225"/>
            <a:ext cx="1071562" cy="8826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2543" name="Straight Arrow Connector 12"/>
          <p:cNvCxnSpPr>
            <a:cxnSpLocks noChangeShapeType="1"/>
            <a:stCxn id="22564" idx="1"/>
          </p:cNvCxnSpPr>
          <p:nvPr/>
        </p:nvCxnSpPr>
        <p:spPr bwMode="auto">
          <a:xfrm flipH="1">
            <a:off x="5268913" y="3560763"/>
            <a:ext cx="858837" cy="1206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544" name="Freeform 14"/>
          <p:cNvSpPr>
            <a:spLocks/>
          </p:cNvSpPr>
          <p:nvPr/>
        </p:nvSpPr>
        <p:spPr bwMode="auto">
          <a:xfrm rot="781449">
            <a:off x="1879600" y="3784600"/>
            <a:ext cx="1039813" cy="492125"/>
          </a:xfrm>
          <a:custGeom>
            <a:avLst/>
            <a:gdLst>
              <a:gd name="T0" fmla="*/ 0 w 1270000"/>
              <a:gd name="T1" fmla="*/ 9915 h 762000"/>
              <a:gd name="T2" fmla="*/ 82677 w 1270000"/>
              <a:gd name="T3" fmla="*/ 1487 h 762000"/>
              <a:gd name="T4" fmla="*/ 192272 w 1270000"/>
              <a:gd name="T5" fmla="*/ 991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45" name="Freeform 14"/>
          <p:cNvSpPr>
            <a:spLocks/>
          </p:cNvSpPr>
          <p:nvPr/>
        </p:nvSpPr>
        <p:spPr bwMode="auto">
          <a:xfrm rot="-9679779">
            <a:off x="1946275" y="3927475"/>
            <a:ext cx="1041400" cy="490538"/>
          </a:xfrm>
          <a:custGeom>
            <a:avLst/>
            <a:gdLst>
              <a:gd name="T0" fmla="*/ 0 w 1270000"/>
              <a:gd name="T1" fmla="*/ 9631 h 762000"/>
              <a:gd name="T2" fmla="*/ 83820 w 1270000"/>
              <a:gd name="T3" fmla="*/ 1445 h 762000"/>
              <a:gd name="T4" fmla="*/ 194930 w 1270000"/>
              <a:gd name="T5" fmla="*/ 963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2546" name="Straight Arrow Connector 12"/>
          <p:cNvCxnSpPr>
            <a:cxnSpLocks noChangeShapeType="1"/>
          </p:cNvCxnSpPr>
          <p:nvPr/>
        </p:nvCxnSpPr>
        <p:spPr bwMode="auto">
          <a:xfrm flipV="1">
            <a:off x="1155700" y="2174875"/>
            <a:ext cx="1239838" cy="5715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2547" name="Straight Arrow Connector 12"/>
          <p:cNvCxnSpPr>
            <a:cxnSpLocks noChangeShapeType="1"/>
          </p:cNvCxnSpPr>
          <p:nvPr/>
        </p:nvCxnSpPr>
        <p:spPr bwMode="auto">
          <a:xfrm>
            <a:off x="1100138" y="2851150"/>
            <a:ext cx="450850" cy="11430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2548" name="Straight Arrow Connector 12"/>
          <p:cNvCxnSpPr>
            <a:cxnSpLocks noChangeShapeType="1"/>
          </p:cNvCxnSpPr>
          <p:nvPr/>
        </p:nvCxnSpPr>
        <p:spPr bwMode="auto">
          <a:xfrm flipH="1">
            <a:off x="1776413" y="3162300"/>
            <a:ext cx="450850" cy="8318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549" name="Oval 4"/>
          <p:cNvSpPr>
            <a:spLocks noChangeArrowheads="1"/>
          </p:cNvSpPr>
          <p:nvPr/>
        </p:nvSpPr>
        <p:spPr bwMode="auto">
          <a:xfrm>
            <a:off x="1438275" y="3994150"/>
            <a:ext cx="450850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50" name="Rectangle 5"/>
          <p:cNvSpPr>
            <a:spLocks noChangeArrowheads="1"/>
          </p:cNvSpPr>
          <p:nvPr/>
        </p:nvSpPr>
        <p:spPr bwMode="auto">
          <a:xfrm>
            <a:off x="1508125" y="403701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sz="2000" b="1"/>
          </a:p>
        </p:txBody>
      </p:sp>
      <p:sp>
        <p:nvSpPr>
          <p:cNvPr id="22551" name="Oval 4"/>
          <p:cNvSpPr>
            <a:spLocks noChangeArrowheads="1"/>
          </p:cNvSpPr>
          <p:nvPr/>
        </p:nvSpPr>
        <p:spPr bwMode="auto">
          <a:xfrm>
            <a:off x="2001838" y="2851150"/>
            <a:ext cx="450850" cy="4143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2552" name="Rectangle 5"/>
          <p:cNvSpPr>
            <a:spLocks noChangeArrowheads="1"/>
          </p:cNvSpPr>
          <p:nvPr/>
        </p:nvSpPr>
        <p:spPr bwMode="auto">
          <a:xfrm>
            <a:off x="2046288" y="2841625"/>
            <a:ext cx="30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8</a:t>
            </a:r>
            <a:endParaRPr lang="en-US" b="1"/>
          </a:p>
        </p:txBody>
      </p:sp>
      <p:sp>
        <p:nvSpPr>
          <p:cNvPr id="22553" name="Oval 4"/>
          <p:cNvSpPr>
            <a:spLocks noChangeArrowheads="1"/>
          </p:cNvSpPr>
          <p:nvPr/>
        </p:nvSpPr>
        <p:spPr bwMode="auto">
          <a:xfrm>
            <a:off x="3467100" y="2590800"/>
            <a:ext cx="449263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54" name="Rectangle 5"/>
          <p:cNvSpPr>
            <a:spLocks noChangeArrowheads="1"/>
          </p:cNvSpPr>
          <p:nvPr/>
        </p:nvSpPr>
        <p:spPr bwMode="auto">
          <a:xfrm>
            <a:off x="3536950" y="2633663"/>
            <a:ext cx="35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9</a:t>
            </a:r>
            <a:endParaRPr lang="en-US" sz="2000" b="1"/>
          </a:p>
        </p:txBody>
      </p:sp>
      <p:sp>
        <p:nvSpPr>
          <p:cNvPr id="22555" name="Oval 4"/>
          <p:cNvSpPr>
            <a:spLocks noChangeArrowheads="1"/>
          </p:cNvSpPr>
          <p:nvPr/>
        </p:nvSpPr>
        <p:spPr bwMode="auto">
          <a:xfrm>
            <a:off x="2944813" y="3795713"/>
            <a:ext cx="450850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56" name="Rectangle 5"/>
          <p:cNvSpPr>
            <a:spLocks noChangeArrowheads="1"/>
          </p:cNvSpPr>
          <p:nvPr/>
        </p:nvSpPr>
        <p:spPr bwMode="auto">
          <a:xfrm>
            <a:off x="3016250" y="3838575"/>
            <a:ext cx="35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6</a:t>
            </a:r>
            <a:endParaRPr lang="en-US" sz="2000" b="1"/>
          </a:p>
        </p:txBody>
      </p:sp>
      <p:sp>
        <p:nvSpPr>
          <p:cNvPr id="22557" name="Oval 4"/>
          <p:cNvSpPr>
            <a:spLocks noChangeArrowheads="1"/>
          </p:cNvSpPr>
          <p:nvPr/>
        </p:nvSpPr>
        <p:spPr bwMode="auto">
          <a:xfrm>
            <a:off x="4762500" y="3370263"/>
            <a:ext cx="450850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58" name="Rectangle 5"/>
          <p:cNvSpPr>
            <a:spLocks noChangeArrowheads="1"/>
          </p:cNvSpPr>
          <p:nvPr/>
        </p:nvSpPr>
        <p:spPr bwMode="auto">
          <a:xfrm>
            <a:off x="4832350" y="3413125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7</a:t>
            </a:r>
            <a:endParaRPr lang="en-US" sz="2000" b="1"/>
          </a:p>
        </p:txBody>
      </p:sp>
      <p:sp>
        <p:nvSpPr>
          <p:cNvPr id="22559" name="Oval 4"/>
          <p:cNvSpPr>
            <a:spLocks noChangeArrowheads="1"/>
          </p:cNvSpPr>
          <p:nvPr/>
        </p:nvSpPr>
        <p:spPr bwMode="auto">
          <a:xfrm>
            <a:off x="4241800" y="4211638"/>
            <a:ext cx="449263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60" name="Rectangle 5"/>
          <p:cNvSpPr>
            <a:spLocks noChangeArrowheads="1"/>
          </p:cNvSpPr>
          <p:nvPr/>
        </p:nvSpPr>
        <p:spPr bwMode="auto">
          <a:xfrm>
            <a:off x="4238625" y="4254500"/>
            <a:ext cx="52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10</a:t>
            </a:r>
            <a:endParaRPr lang="en-US" sz="2000" b="1"/>
          </a:p>
        </p:txBody>
      </p:sp>
      <p:sp>
        <p:nvSpPr>
          <p:cNvPr id="22561" name="Oval 4"/>
          <p:cNvSpPr>
            <a:spLocks noChangeArrowheads="1"/>
          </p:cNvSpPr>
          <p:nvPr/>
        </p:nvSpPr>
        <p:spPr bwMode="auto">
          <a:xfrm>
            <a:off x="4803775" y="2184400"/>
            <a:ext cx="450850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62" name="Rectangle 5"/>
          <p:cNvSpPr>
            <a:spLocks noChangeArrowheads="1"/>
          </p:cNvSpPr>
          <p:nvPr/>
        </p:nvSpPr>
        <p:spPr bwMode="auto">
          <a:xfrm>
            <a:off x="4875213" y="2227263"/>
            <a:ext cx="354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5</a:t>
            </a:r>
            <a:endParaRPr lang="en-US" sz="2000" b="1"/>
          </a:p>
        </p:txBody>
      </p:sp>
      <p:sp>
        <p:nvSpPr>
          <p:cNvPr id="22563" name="Oval 4"/>
          <p:cNvSpPr>
            <a:spLocks noChangeArrowheads="1"/>
          </p:cNvSpPr>
          <p:nvPr/>
        </p:nvSpPr>
        <p:spPr bwMode="auto">
          <a:xfrm>
            <a:off x="6057900" y="3317875"/>
            <a:ext cx="450850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64" name="Rectangle 5"/>
          <p:cNvSpPr>
            <a:spLocks noChangeArrowheads="1"/>
          </p:cNvSpPr>
          <p:nvPr/>
        </p:nvSpPr>
        <p:spPr bwMode="auto">
          <a:xfrm>
            <a:off x="6127750" y="3360738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sz="2000" b="1"/>
          </a:p>
        </p:txBody>
      </p:sp>
      <p:sp>
        <p:nvSpPr>
          <p:cNvPr id="22565" name="Oval 4"/>
          <p:cNvSpPr>
            <a:spLocks noChangeArrowheads="1"/>
          </p:cNvSpPr>
          <p:nvPr/>
        </p:nvSpPr>
        <p:spPr bwMode="auto">
          <a:xfrm>
            <a:off x="2339975" y="1811338"/>
            <a:ext cx="449263" cy="4143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66" name="Rectangle 5"/>
          <p:cNvSpPr>
            <a:spLocks noChangeArrowheads="1"/>
          </p:cNvSpPr>
          <p:nvPr/>
        </p:nvSpPr>
        <p:spPr bwMode="auto">
          <a:xfrm>
            <a:off x="2409825" y="1852613"/>
            <a:ext cx="3540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sz="2000" b="1"/>
          </a:p>
        </p:txBody>
      </p:sp>
      <p:sp>
        <p:nvSpPr>
          <p:cNvPr id="22567" name="Oval 4"/>
          <p:cNvSpPr>
            <a:spLocks noChangeArrowheads="1"/>
          </p:cNvSpPr>
          <p:nvPr/>
        </p:nvSpPr>
        <p:spPr bwMode="auto">
          <a:xfrm>
            <a:off x="819150" y="2590800"/>
            <a:ext cx="449263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68" name="Rectangle 5"/>
          <p:cNvSpPr>
            <a:spLocks noChangeArrowheads="1"/>
          </p:cNvSpPr>
          <p:nvPr/>
        </p:nvSpPr>
        <p:spPr bwMode="auto">
          <a:xfrm>
            <a:off x="889000" y="2633663"/>
            <a:ext cx="35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sz="2000" b="1"/>
          </a:p>
        </p:txBody>
      </p:sp>
      <p:sp>
        <p:nvSpPr>
          <p:cNvPr id="22569" name="Freeform 42"/>
          <p:cNvSpPr>
            <a:spLocks/>
          </p:cNvSpPr>
          <p:nvPr/>
        </p:nvSpPr>
        <p:spPr bwMode="auto">
          <a:xfrm rot="6699862">
            <a:off x="3963988" y="2246312"/>
            <a:ext cx="3011488" cy="2811463"/>
          </a:xfrm>
          <a:custGeom>
            <a:avLst/>
            <a:gdLst>
              <a:gd name="T0" fmla="*/ 6536 w 4948767"/>
              <a:gd name="T1" fmla="*/ 1186768 h 2722033"/>
              <a:gd name="T2" fmla="*/ 1634 w 4948767"/>
              <a:gd name="T3" fmla="*/ 3234322 h 2722033"/>
              <a:gd name="T4" fmla="*/ 755 w 4948767"/>
              <a:gd name="T5" fmla="*/ 5648599 h 2722033"/>
              <a:gd name="T6" fmla="*/ 6160 w 4948767"/>
              <a:gd name="T7" fmla="*/ 6320937 h 2722033"/>
              <a:gd name="T8" fmla="*/ 20113 w 4948767"/>
              <a:gd name="T9" fmla="*/ 6290373 h 2722033"/>
              <a:gd name="T10" fmla="*/ 24323 w 4948767"/>
              <a:gd name="T11" fmla="*/ 4762352 h 2722033"/>
              <a:gd name="T12" fmla="*/ 21118 w 4948767"/>
              <a:gd name="T13" fmla="*/ 1003403 h 2722033"/>
              <a:gd name="T14" fmla="*/ 14142 w 4948767"/>
              <a:gd name="T15" fmla="*/ 25465 h 2722033"/>
              <a:gd name="T16" fmla="*/ 6536 w 4948767"/>
              <a:gd name="T17" fmla="*/ 1186768 h 27220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48767"/>
              <a:gd name="T28" fmla="*/ 0 h 2722033"/>
              <a:gd name="T29" fmla="*/ 4948767 w 4948767"/>
              <a:gd name="T30" fmla="*/ 2722033 h 27220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48767" h="2722033">
                <a:moveTo>
                  <a:pt x="1320800" y="493183"/>
                </a:moveTo>
                <a:cubicBezTo>
                  <a:pt x="899583" y="715433"/>
                  <a:pt x="524933" y="1035050"/>
                  <a:pt x="330200" y="1344083"/>
                </a:cubicBezTo>
                <a:cubicBezTo>
                  <a:pt x="135467" y="1653116"/>
                  <a:pt x="0" y="2133600"/>
                  <a:pt x="152400" y="2347383"/>
                </a:cubicBezTo>
                <a:cubicBezTo>
                  <a:pt x="304800" y="2561166"/>
                  <a:pt x="592667" y="2582333"/>
                  <a:pt x="1244600" y="2626783"/>
                </a:cubicBezTo>
                <a:cubicBezTo>
                  <a:pt x="1896533" y="2671233"/>
                  <a:pt x="3452283" y="2722033"/>
                  <a:pt x="4064000" y="2614083"/>
                </a:cubicBezTo>
                <a:cubicBezTo>
                  <a:pt x="4675717" y="2506133"/>
                  <a:pt x="4881033" y="2345266"/>
                  <a:pt x="4914900" y="1979083"/>
                </a:cubicBezTo>
                <a:cubicBezTo>
                  <a:pt x="4948767" y="1612900"/>
                  <a:pt x="4610100" y="745066"/>
                  <a:pt x="4267200" y="416983"/>
                </a:cubicBezTo>
                <a:cubicBezTo>
                  <a:pt x="3924300" y="88900"/>
                  <a:pt x="3348567" y="0"/>
                  <a:pt x="2857500" y="10583"/>
                </a:cubicBezTo>
                <a:cubicBezTo>
                  <a:pt x="2366433" y="21166"/>
                  <a:pt x="1742017" y="270933"/>
                  <a:pt x="1320800" y="4931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70" name="Freeform 43"/>
          <p:cNvSpPr>
            <a:spLocks/>
          </p:cNvSpPr>
          <p:nvPr/>
        </p:nvSpPr>
        <p:spPr bwMode="auto">
          <a:xfrm rot="-640545">
            <a:off x="1069975" y="2651125"/>
            <a:ext cx="2574925" cy="1927225"/>
          </a:xfrm>
          <a:custGeom>
            <a:avLst/>
            <a:gdLst>
              <a:gd name="T0" fmla="*/ 850 w 4948767"/>
              <a:gd name="T1" fmla="*/ 15006 h 2722033"/>
              <a:gd name="T2" fmla="*/ 212 w 4948767"/>
              <a:gd name="T3" fmla="*/ 40896 h 2722033"/>
              <a:gd name="T4" fmla="*/ 98 w 4948767"/>
              <a:gd name="T5" fmla="*/ 71423 h 2722033"/>
              <a:gd name="T6" fmla="*/ 800 w 4948767"/>
              <a:gd name="T7" fmla="*/ 79924 h 2722033"/>
              <a:gd name="T8" fmla="*/ 2614 w 4948767"/>
              <a:gd name="T9" fmla="*/ 79536 h 2722033"/>
              <a:gd name="T10" fmla="*/ 3161 w 4948767"/>
              <a:gd name="T11" fmla="*/ 60216 h 2722033"/>
              <a:gd name="T12" fmla="*/ 2744 w 4948767"/>
              <a:gd name="T13" fmla="*/ 12688 h 2722033"/>
              <a:gd name="T14" fmla="*/ 1838 w 4948767"/>
              <a:gd name="T15" fmla="*/ 322 h 2722033"/>
              <a:gd name="T16" fmla="*/ 850 w 4948767"/>
              <a:gd name="T17" fmla="*/ 15006 h 27220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48767"/>
              <a:gd name="T28" fmla="*/ 0 h 2722033"/>
              <a:gd name="T29" fmla="*/ 4948767 w 4948767"/>
              <a:gd name="T30" fmla="*/ 2722033 h 27220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48767" h="2722033">
                <a:moveTo>
                  <a:pt x="1320800" y="493183"/>
                </a:moveTo>
                <a:cubicBezTo>
                  <a:pt x="899583" y="715433"/>
                  <a:pt x="524933" y="1035050"/>
                  <a:pt x="330200" y="1344083"/>
                </a:cubicBezTo>
                <a:cubicBezTo>
                  <a:pt x="135467" y="1653116"/>
                  <a:pt x="0" y="2133600"/>
                  <a:pt x="152400" y="2347383"/>
                </a:cubicBezTo>
                <a:cubicBezTo>
                  <a:pt x="304800" y="2561166"/>
                  <a:pt x="592667" y="2582333"/>
                  <a:pt x="1244600" y="2626783"/>
                </a:cubicBezTo>
                <a:cubicBezTo>
                  <a:pt x="1896533" y="2671233"/>
                  <a:pt x="3452283" y="2722033"/>
                  <a:pt x="4064000" y="2614083"/>
                </a:cubicBezTo>
                <a:cubicBezTo>
                  <a:pt x="4675717" y="2506133"/>
                  <a:pt x="4881033" y="2345266"/>
                  <a:pt x="4914900" y="1979083"/>
                </a:cubicBezTo>
                <a:cubicBezTo>
                  <a:pt x="4948767" y="1612900"/>
                  <a:pt x="4610100" y="745066"/>
                  <a:pt x="4267200" y="416983"/>
                </a:cubicBezTo>
                <a:cubicBezTo>
                  <a:pt x="3924300" y="88900"/>
                  <a:pt x="3348567" y="0"/>
                  <a:pt x="2857500" y="10583"/>
                </a:cubicBezTo>
                <a:cubicBezTo>
                  <a:pt x="2366433" y="21166"/>
                  <a:pt x="1742017" y="270933"/>
                  <a:pt x="1320800" y="4931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71" name="Freeform 45"/>
          <p:cNvSpPr>
            <a:spLocks/>
          </p:cNvSpPr>
          <p:nvPr/>
        </p:nvSpPr>
        <p:spPr bwMode="auto">
          <a:xfrm>
            <a:off x="528638" y="1536700"/>
            <a:ext cx="2671762" cy="1727200"/>
          </a:xfrm>
          <a:custGeom>
            <a:avLst/>
            <a:gdLst>
              <a:gd name="T0" fmla="*/ 87847 w 3414183"/>
              <a:gd name="T1" fmla="*/ 17481 h 2393950"/>
              <a:gd name="T2" fmla="*/ 15674 w 3414183"/>
              <a:gd name="T3" fmla="*/ 44187 h 2393950"/>
              <a:gd name="T4" fmla="*/ 4738 w 3414183"/>
              <a:gd name="T5" fmla="*/ 74294 h 2393950"/>
              <a:gd name="T6" fmla="*/ 44105 w 3414183"/>
              <a:gd name="T7" fmla="*/ 90318 h 2393950"/>
              <a:gd name="T8" fmla="*/ 105344 w 3414183"/>
              <a:gd name="T9" fmla="*/ 81577 h 2393950"/>
              <a:gd name="T10" fmla="*/ 146897 w 3414183"/>
              <a:gd name="T11" fmla="*/ 60697 h 2393950"/>
              <a:gd name="T12" fmla="*/ 191731 w 3414183"/>
              <a:gd name="T13" fmla="*/ 49529 h 2393950"/>
              <a:gd name="T14" fmla="*/ 247501 w 3414183"/>
              <a:gd name="T15" fmla="*/ 48072 h 2393950"/>
              <a:gd name="T16" fmla="*/ 283587 w 3414183"/>
              <a:gd name="T17" fmla="*/ 27678 h 2393950"/>
              <a:gd name="T18" fmla="*/ 275933 w 3414183"/>
              <a:gd name="T19" fmla="*/ 5341 h 2393950"/>
              <a:gd name="T20" fmla="*/ 175328 w 3414183"/>
              <a:gd name="T21" fmla="*/ 1943 h 2393950"/>
              <a:gd name="T22" fmla="*/ 87847 w 3414183"/>
              <a:gd name="T23" fmla="*/ 17481 h 23939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14183"/>
              <a:gd name="T37" fmla="*/ 0 h 2393950"/>
              <a:gd name="T38" fmla="*/ 3414183 w 3414183"/>
              <a:gd name="T39" fmla="*/ 2393950 h 23939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14183" h="2393950">
                <a:moveTo>
                  <a:pt x="1020233" y="457200"/>
                </a:moveTo>
                <a:cubicBezTo>
                  <a:pt x="711200" y="641350"/>
                  <a:pt x="342900" y="908050"/>
                  <a:pt x="182033" y="1155700"/>
                </a:cubicBezTo>
                <a:cubicBezTo>
                  <a:pt x="21166" y="1403350"/>
                  <a:pt x="0" y="1742017"/>
                  <a:pt x="55033" y="1943100"/>
                </a:cubicBezTo>
                <a:cubicBezTo>
                  <a:pt x="110066" y="2144183"/>
                  <a:pt x="317500" y="2330450"/>
                  <a:pt x="512233" y="2362200"/>
                </a:cubicBezTo>
                <a:cubicBezTo>
                  <a:pt x="706966" y="2393950"/>
                  <a:pt x="1024466" y="2262717"/>
                  <a:pt x="1223433" y="2133600"/>
                </a:cubicBezTo>
                <a:cubicBezTo>
                  <a:pt x="1422400" y="2004483"/>
                  <a:pt x="1538816" y="1727200"/>
                  <a:pt x="1706033" y="1587500"/>
                </a:cubicBezTo>
                <a:cubicBezTo>
                  <a:pt x="1873250" y="1447800"/>
                  <a:pt x="2032000" y="1350433"/>
                  <a:pt x="2226733" y="1295400"/>
                </a:cubicBezTo>
                <a:cubicBezTo>
                  <a:pt x="2421466" y="1240367"/>
                  <a:pt x="2696633" y="1352550"/>
                  <a:pt x="2874433" y="1257300"/>
                </a:cubicBezTo>
                <a:cubicBezTo>
                  <a:pt x="3052233" y="1162050"/>
                  <a:pt x="3238500" y="910167"/>
                  <a:pt x="3293533" y="723900"/>
                </a:cubicBezTo>
                <a:cubicBezTo>
                  <a:pt x="3348566" y="537633"/>
                  <a:pt x="3414183" y="251883"/>
                  <a:pt x="3204633" y="139700"/>
                </a:cubicBezTo>
                <a:cubicBezTo>
                  <a:pt x="2995083" y="27517"/>
                  <a:pt x="2398183" y="0"/>
                  <a:pt x="2036233" y="50800"/>
                </a:cubicBezTo>
                <a:cubicBezTo>
                  <a:pt x="1674283" y="101600"/>
                  <a:pt x="1329266" y="273050"/>
                  <a:pt x="1020233" y="457200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72" name="Freeform 47"/>
          <p:cNvSpPr>
            <a:spLocks/>
          </p:cNvSpPr>
          <p:nvPr/>
        </p:nvSpPr>
        <p:spPr bwMode="auto">
          <a:xfrm>
            <a:off x="3262313" y="2328863"/>
            <a:ext cx="1008062" cy="892175"/>
          </a:xfrm>
          <a:custGeom>
            <a:avLst/>
            <a:gdLst>
              <a:gd name="T0" fmla="*/ 26658 w 1286934"/>
              <a:gd name="T1" fmla="*/ 2761 h 1236134"/>
              <a:gd name="T2" fmla="*/ 1287 w 1286934"/>
              <a:gd name="T3" fmla="*/ 18350 h 1236134"/>
              <a:gd name="T4" fmla="*/ 18936 w 1286934"/>
              <a:gd name="T5" fmla="*/ 38810 h 1236134"/>
              <a:gd name="T6" fmla="*/ 66369 w 1286934"/>
              <a:gd name="T7" fmla="*/ 46118 h 1236134"/>
              <a:gd name="T8" fmla="*/ 106080 w 1286934"/>
              <a:gd name="T9" fmla="*/ 31016 h 1236134"/>
              <a:gd name="T10" fmla="*/ 98359 w 1286934"/>
              <a:gd name="T11" fmla="*/ 4709 h 1236134"/>
              <a:gd name="T12" fmla="*/ 26658 w 1286934"/>
              <a:gd name="T13" fmla="*/ 2761 h 1236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6934"/>
              <a:gd name="T22" fmla="*/ 0 h 1236134"/>
              <a:gd name="T23" fmla="*/ 1286934 w 1286934"/>
              <a:gd name="T24" fmla="*/ 1236134 h 1236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6934" h="1236134">
                <a:moveTo>
                  <a:pt x="306917" y="71967"/>
                </a:moveTo>
                <a:cubicBezTo>
                  <a:pt x="120650" y="131234"/>
                  <a:pt x="29634" y="321734"/>
                  <a:pt x="14817" y="478367"/>
                </a:cubicBezTo>
                <a:cubicBezTo>
                  <a:pt x="0" y="635000"/>
                  <a:pt x="93134" y="891117"/>
                  <a:pt x="218017" y="1011767"/>
                </a:cubicBezTo>
                <a:cubicBezTo>
                  <a:pt x="342900" y="1132417"/>
                  <a:pt x="596900" y="1236134"/>
                  <a:pt x="764117" y="1202267"/>
                </a:cubicBezTo>
                <a:cubicBezTo>
                  <a:pt x="931334" y="1168400"/>
                  <a:pt x="1159934" y="988484"/>
                  <a:pt x="1221317" y="808567"/>
                </a:cubicBezTo>
                <a:cubicBezTo>
                  <a:pt x="1282700" y="628650"/>
                  <a:pt x="1286934" y="245534"/>
                  <a:pt x="1132417" y="122767"/>
                </a:cubicBezTo>
                <a:cubicBezTo>
                  <a:pt x="977900" y="0"/>
                  <a:pt x="493184" y="12700"/>
                  <a:pt x="306917" y="71967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028825" y="587375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2574" name="Rectangle 59"/>
          <p:cNvSpPr>
            <a:spLocks noChangeArrowheads="1"/>
          </p:cNvSpPr>
          <p:nvPr/>
        </p:nvSpPr>
        <p:spPr bwMode="auto">
          <a:xfrm>
            <a:off x="1878013" y="5840413"/>
            <a:ext cx="5832475" cy="503237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2575" name="Straight Connector 60"/>
          <p:cNvCxnSpPr>
            <a:cxnSpLocks noChangeShapeType="1"/>
          </p:cNvCxnSpPr>
          <p:nvPr/>
        </p:nvCxnSpPr>
        <p:spPr bwMode="auto">
          <a:xfrm>
            <a:off x="2525713" y="58404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2576" name="TextBox 75"/>
          <p:cNvSpPr txBox="1">
            <a:spLocks noChangeArrowheads="1"/>
          </p:cNvSpPr>
          <p:nvPr/>
        </p:nvSpPr>
        <p:spPr bwMode="auto">
          <a:xfrm>
            <a:off x="1870075" y="5454650"/>
            <a:ext cx="5954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Cambria" pitchFamily="18" charset="0"/>
              </a:rPr>
              <a:t>    1        2       3        4        5       6        7       8         9      10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2593975" y="5859463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1</a:t>
            </a:r>
          </a:p>
        </p:txBody>
      </p:sp>
      <p:cxnSp>
        <p:nvCxnSpPr>
          <p:cNvPr id="22578" name="Straight Connector 118"/>
          <p:cNvCxnSpPr>
            <a:cxnSpLocks noChangeShapeType="1"/>
          </p:cNvCxnSpPr>
          <p:nvPr/>
        </p:nvCxnSpPr>
        <p:spPr bwMode="auto">
          <a:xfrm>
            <a:off x="3101975" y="5826125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3189288" y="58737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</a:p>
        </p:txBody>
      </p:sp>
      <p:cxnSp>
        <p:nvCxnSpPr>
          <p:cNvPr id="22580" name="Straight Connector 120"/>
          <p:cNvCxnSpPr>
            <a:cxnSpLocks noChangeShapeType="1"/>
          </p:cNvCxnSpPr>
          <p:nvPr/>
        </p:nvCxnSpPr>
        <p:spPr bwMode="auto">
          <a:xfrm>
            <a:off x="3681413" y="58404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3740150" y="5859463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1</a:t>
            </a:r>
          </a:p>
        </p:txBody>
      </p:sp>
      <p:cxnSp>
        <p:nvCxnSpPr>
          <p:cNvPr id="22582" name="Straight Connector 122"/>
          <p:cNvCxnSpPr>
            <a:cxnSpLocks noChangeShapeType="1"/>
          </p:cNvCxnSpPr>
          <p:nvPr/>
        </p:nvCxnSpPr>
        <p:spPr bwMode="auto">
          <a:xfrm>
            <a:off x="4257675" y="5826125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4329113" y="58610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</a:p>
        </p:txBody>
      </p:sp>
      <p:cxnSp>
        <p:nvCxnSpPr>
          <p:cNvPr id="22584" name="Straight Connector 124"/>
          <p:cNvCxnSpPr>
            <a:cxnSpLocks noChangeShapeType="1"/>
          </p:cNvCxnSpPr>
          <p:nvPr/>
        </p:nvCxnSpPr>
        <p:spPr bwMode="auto">
          <a:xfrm>
            <a:off x="4833938" y="58277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4892675" y="5846763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2</a:t>
            </a:r>
          </a:p>
        </p:txBody>
      </p:sp>
      <p:cxnSp>
        <p:nvCxnSpPr>
          <p:cNvPr id="22586" name="Straight Connector 126"/>
          <p:cNvCxnSpPr>
            <a:cxnSpLocks noChangeShapeType="1"/>
          </p:cNvCxnSpPr>
          <p:nvPr/>
        </p:nvCxnSpPr>
        <p:spPr bwMode="auto">
          <a:xfrm>
            <a:off x="5410200" y="5838825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5473700" y="58610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</a:p>
        </p:txBody>
      </p:sp>
      <p:cxnSp>
        <p:nvCxnSpPr>
          <p:cNvPr id="22588" name="Straight Connector 128"/>
          <p:cNvCxnSpPr>
            <a:cxnSpLocks noChangeShapeType="1"/>
          </p:cNvCxnSpPr>
          <p:nvPr/>
        </p:nvCxnSpPr>
        <p:spPr bwMode="auto">
          <a:xfrm>
            <a:off x="5991225" y="58277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6062663" y="5846763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2</a:t>
            </a:r>
          </a:p>
        </p:txBody>
      </p:sp>
      <p:cxnSp>
        <p:nvCxnSpPr>
          <p:cNvPr id="22590" name="Straight Connector 130"/>
          <p:cNvCxnSpPr>
            <a:cxnSpLocks noChangeShapeType="1"/>
          </p:cNvCxnSpPr>
          <p:nvPr/>
        </p:nvCxnSpPr>
        <p:spPr bwMode="auto">
          <a:xfrm>
            <a:off x="6567488" y="5826125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2591" name="Straight Connector 131"/>
          <p:cNvCxnSpPr>
            <a:cxnSpLocks noChangeShapeType="1"/>
          </p:cNvCxnSpPr>
          <p:nvPr/>
        </p:nvCxnSpPr>
        <p:spPr bwMode="auto">
          <a:xfrm>
            <a:off x="6565900" y="5826125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6642100" y="58610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4</a:t>
            </a:r>
          </a:p>
        </p:txBody>
      </p:sp>
      <p:cxnSp>
        <p:nvCxnSpPr>
          <p:cNvPr id="22593" name="Straight Connector 133"/>
          <p:cNvCxnSpPr>
            <a:cxnSpLocks noChangeShapeType="1"/>
          </p:cNvCxnSpPr>
          <p:nvPr/>
        </p:nvCxnSpPr>
        <p:spPr bwMode="auto">
          <a:xfrm>
            <a:off x="7146925" y="58277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7192963" y="5846763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22595" name="Rectangle 34"/>
          <p:cNvSpPr>
            <a:spLocks noChangeArrowheads="1"/>
          </p:cNvSpPr>
          <p:nvPr/>
        </p:nvSpPr>
        <p:spPr bwMode="auto">
          <a:xfrm>
            <a:off x="395288" y="3357563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2596" name="Rectangle 34"/>
          <p:cNvSpPr>
            <a:spLocks noChangeArrowheads="1"/>
          </p:cNvSpPr>
          <p:nvPr/>
        </p:nvSpPr>
        <p:spPr bwMode="auto">
          <a:xfrm>
            <a:off x="2411413" y="458152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2597" name="Rectangle 34"/>
          <p:cNvSpPr>
            <a:spLocks noChangeArrowheads="1"/>
          </p:cNvSpPr>
          <p:nvPr/>
        </p:nvSpPr>
        <p:spPr bwMode="auto">
          <a:xfrm>
            <a:off x="6659563" y="2852738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2598" name="Rectangle 34"/>
          <p:cNvSpPr>
            <a:spLocks noChangeArrowheads="1"/>
          </p:cNvSpPr>
          <p:nvPr/>
        </p:nvSpPr>
        <p:spPr bwMode="auto">
          <a:xfrm>
            <a:off x="3635375" y="1773238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2599" name="Rectangle 34"/>
          <p:cNvSpPr>
            <a:spLocks noChangeArrowheads="1"/>
          </p:cNvSpPr>
          <p:nvPr/>
        </p:nvSpPr>
        <p:spPr bwMode="auto">
          <a:xfrm>
            <a:off x="1085850" y="5799138"/>
            <a:ext cx="685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Bookman Old Style" pitchFamily="18" charset="0"/>
              </a:rPr>
              <a:t>A :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3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67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18" grpId="0"/>
      <p:bldP spid="120" grpId="0"/>
      <p:bldP spid="122" grpId="0"/>
      <p:bldP spid="124" grpId="0"/>
      <p:bldP spid="126" grpId="0"/>
      <p:bldP spid="128" grpId="0"/>
      <p:bldP spid="130" grpId="0"/>
      <p:bldP spid="133" grpId="0"/>
      <p:bldP spid="13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280150" y="1527175"/>
            <a:ext cx="284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Μοντελοποίηση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3556" name="TextBox 51"/>
          <p:cNvSpPr txBox="1">
            <a:spLocks noChangeArrowheads="1"/>
          </p:cNvSpPr>
          <p:nvPr/>
        </p:nvSpPr>
        <p:spPr bwMode="auto">
          <a:xfrm>
            <a:off x="2016125" y="2624138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3557" name="Rectangle 59"/>
          <p:cNvSpPr>
            <a:spLocks noChangeArrowheads="1"/>
          </p:cNvSpPr>
          <p:nvPr/>
        </p:nvSpPr>
        <p:spPr bwMode="auto">
          <a:xfrm>
            <a:off x="1865313" y="2590800"/>
            <a:ext cx="5832475" cy="503238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3558" name="Straight Connector 60"/>
          <p:cNvCxnSpPr>
            <a:cxnSpLocks noChangeShapeType="1"/>
          </p:cNvCxnSpPr>
          <p:nvPr/>
        </p:nvCxnSpPr>
        <p:spPr bwMode="auto">
          <a:xfrm>
            <a:off x="2513013" y="2590800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3559" name="TextBox 75"/>
          <p:cNvSpPr txBox="1">
            <a:spLocks noChangeArrowheads="1"/>
          </p:cNvSpPr>
          <p:nvPr/>
        </p:nvSpPr>
        <p:spPr bwMode="auto">
          <a:xfrm>
            <a:off x="1857375" y="2205038"/>
            <a:ext cx="5954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Cambria" pitchFamily="18" charset="0"/>
              </a:rPr>
              <a:t>    1        2       3        4        5       6        7       8         9      10</a:t>
            </a:r>
          </a:p>
        </p:txBody>
      </p:sp>
      <p:sp>
        <p:nvSpPr>
          <p:cNvPr id="23560" name="TextBox 117"/>
          <p:cNvSpPr txBox="1">
            <a:spLocks noChangeArrowheads="1"/>
          </p:cNvSpPr>
          <p:nvPr/>
        </p:nvSpPr>
        <p:spPr bwMode="auto">
          <a:xfrm>
            <a:off x="2581275" y="26098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1</a:t>
            </a:r>
          </a:p>
        </p:txBody>
      </p:sp>
      <p:cxnSp>
        <p:nvCxnSpPr>
          <p:cNvPr id="23561" name="Straight Connector 118"/>
          <p:cNvCxnSpPr>
            <a:cxnSpLocks noChangeShapeType="1"/>
          </p:cNvCxnSpPr>
          <p:nvPr/>
        </p:nvCxnSpPr>
        <p:spPr bwMode="auto">
          <a:xfrm>
            <a:off x="3089275" y="25765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3562" name="TextBox 119"/>
          <p:cNvSpPr txBox="1">
            <a:spLocks noChangeArrowheads="1"/>
          </p:cNvSpPr>
          <p:nvPr/>
        </p:nvSpPr>
        <p:spPr bwMode="auto">
          <a:xfrm>
            <a:off x="3176588" y="2624138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</a:p>
        </p:txBody>
      </p:sp>
      <p:cxnSp>
        <p:nvCxnSpPr>
          <p:cNvPr id="23563" name="Straight Connector 120"/>
          <p:cNvCxnSpPr>
            <a:cxnSpLocks noChangeShapeType="1"/>
          </p:cNvCxnSpPr>
          <p:nvPr/>
        </p:nvCxnSpPr>
        <p:spPr bwMode="auto">
          <a:xfrm>
            <a:off x="3668713" y="2590800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3564" name="TextBox 121"/>
          <p:cNvSpPr txBox="1">
            <a:spLocks noChangeArrowheads="1"/>
          </p:cNvSpPr>
          <p:nvPr/>
        </p:nvSpPr>
        <p:spPr bwMode="auto">
          <a:xfrm>
            <a:off x="3727450" y="26098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1</a:t>
            </a:r>
          </a:p>
        </p:txBody>
      </p:sp>
      <p:cxnSp>
        <p:nvCxnSpPr>
          <p:cNvPr id="23565" name="Straight Connector 122"/>
          <p:cNvCxnSpPr>
            <a:cxnSpLocks noChangeShapeType="1"/>
          </p:cNvCxnSpPr>
          <p:nvPr/>
        </p:nvCxnSpPr>
        <p:spPr bwMode="auto">
          <a:xfrm>
            <a:off x="4244975" y="25765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3566" name="TextBox 123"/>
          <p:cNvSpPr txBox="1">
            <a:spLocks noChangeArrowheads="1"/>
          </p:cNvSpPr>
          <p:nvPr/>
        </p:nvSpPr>
        <p:spPr bwMode="auto">
          <a:xfrm>
            <a:off x="4318000" y="2611438"/>
            <a:ext cx="566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</a:p>
        </p:txBody>
      </p:sp>
      <p:cxnSp>
        <p:nvCxnSpPr>
          <p:cNvPr id="23567" name="Straight Connector 124"/>
          <p:cNvCxnSpPr>
            <a:cxnSpLocks noChangeShapeType="1"/>
          </p:cNvCxnSpPr>
          <p:nvPr/>
        </p:nvCxnSpPr>
        <p:spPr bwMode="auto">
          <a:xfrm>
            <a:off x="4821238" y="2578100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3568" name="TextBox 125"/>
          <p:cNvSpPr txBox="1">
            <a:spLocks noChangeArrowheads="1"/>
          </p:cNvSpPr>
          <p:nvPr/>
        </p:nvSpPr>
        <p:spPr bwMode="auto">
          <a:xfrm>
            <a:off x="4879975" y="25971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2</a:t>
            </a:r>
          </a:p>
        </p:txBody>
      </p:sp>
      <p:cxnSp>
        <p:nvCxnSpPr>
          <p:cNvPr id="23569" name="Straight Connector 126"/>
          <p:cNvCxnSpPr>
            <a:cxnSpLocks noChangeShapeType="1"/>
          </p:cNvCxnSpPr>
          <p:nvPr/>
        </p:nvCxnSpPr>
        <p:spPr bwMode="auto">
          <a:xfrm>
            <a:off x="5397500" y="25892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3570" name="TextBox 127"/>
          <p:cNvSpPr txBox="1">
            <a:spLocks noChangeArrowheads="1"/>
          </p:cNvSpPr>
          <p:nvPr/>
        </p:nvSpPr>
        <p:spPr bwMode="auto">
          <a:xfrm>
            <a:off x="5461000" y="2611438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</a:p>
        </p:txBody>
      </p:sp>
      <p:cxnSp>
        <p:nvCxnSpPr>
          <p:cNvPr id="23571" name="Straight Connector 128"/>
          <p:cNvCxnSpPr>
            <a:cxnSpLocks noChangeShapeType="1"/>
          </p:cNvCxnSpPr>
          <p:nvPr/>
        </p:nvCxnSpPr>
        <p:spPr bwMode="auto">
          <a:xfrm>
            <a:off x="5978525" y="2578100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3572" name="TextBox 129"/>
          <p:cNvSpPr txBox="1">
            <a:spLocks noChangeArrowheads="1"/>
          </p:cNvSpPr>
          <p:nvPr/>
        </p:nvSpPr>
        <p:spPr bwMode="auto">
          <a:xfrm>
            <a:off x="6049963" y="25971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2</a:t>
            </a:r>
          </a:p>
        </p:txBody>
      </p:sp>
      <p:cxnSp>
        <p:nvCxnSpPr>
          <p:cNvPr id="23573" name="Straight Connector 130"/>
          <p:cNvCxnSpPr>
            <a:cxnSpLocks noChangeShapeType="1"/>
          </p:cNvCxnSpPr>
          <p:nvPr/>
        </p:nvCxnSpPr>
        <p:spPr bwMode="auto">
          <a:xfrm>
            <a:off x="6554788" y="25765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3574" name="Straight Connector 131"/>
          <p:cNvCxnSpPr>
            <a:cxnSpLocks noChangeShapeType="1"/>
          </p:cNvCxnSpPr>
          <p:nvPr/>
        </p:nvCxnSpPr>
        <p:spPr bwMode="auto">
          <a:xfrm>
            <a:off x="6553200" y="25765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3575" name="TextBox 132"/>
          <p:cNvSpPr txBox="1">
            <a:spLocks noChangeArrowheads="1"/>
          </p:cNvSpPr>
          <p:nvPr/>
        </p:nvSpPr>
        <p:spPr bwMode="auto">
          <a:xfrm>
            <a:off x="6629400" y="2611438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4</a:t>
            </a:r>
          </a:p>
        </p:txBody>
      </p:sp>
      <p:cxnSp>
        <p:nvCxnSpPr>
          <p:cNvPr id="23576" name="Straight Connector 133"/>
          <p:cNvCxnSpPr>
            <a:cxnSpLocks noChangeShapeType="1"/>
          </p:cNvCxnSpPr>
          <p:nvPr/>
        </p:nvCxnSpPr>
        <p:spPr bwMode="auto">
          <a:xfrm>
            <a:off x="7134225" y="2578100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3577" name="TextBox 134"/>
          <p:cNvSpPr txBox="1">
            <a:spLocks noChangeArrowheads="1"/>
          </p:cNvSpPr>
          <p:nvPr/>
        </p:nvSpPr>
        <p:spPr bwMode="auto">
          <a:xfrm>
            <a:off x="7180263" y="25971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23578" name="Rectangle 34"/>
          <p:cNvSpPr>
            <a:spLocks noChangeArrowheads="1"/>
          </p:cNvSpPr>
          <p:nvPr/>
        </p:nvSpPr>
        <p:spPr bwMode="auto">
          <a:xfrm>
            <a:off x="1073150" y="2549525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Bookman Old Style" pitchFamily="18" charset="0"/>
              </a:rPr>
              <a:t>A :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4" name="Rectangle 34"/>
          <p:cNvSpPr>
            <a:spLocks noChangeArrowheads="1"/>
          </p:cNvSpPr>
          <p:nvPr/>
        </p:nvSpPr>
        <p:spPr bwMode="auto">
          <a:xfrm>
            <a:off x="835025" y="5524500"/>
            <a:ext cx="8296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if  A[</a:t>
            </a:r>
            <a:r>
              <a:rPr lang="en-US" b="1" dirty="0" err="1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] = A[j]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then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NAI,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ανήκουν στην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S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A[</a:t>
            </a:r>
            <a:r>
              <a:rPr lang="en-US" b="1" baseline="-25000" dirty="0" err="1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]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l">
              <a:defRPr/>
            </a:pPr>
            <a:endParaRPr lang="el-GR" sz="105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>
              <a:defRPr/>
            </a:pP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		  else</a:t>
            </a:r>
            <a:r>
              <a:rPr lang="en-US" sz="1800" b="1" dirty="0">
                <a:solidFill>
                  <a:srgbClr val="C00000"/>
                </a:solidFill>
                <a:latin typeface="Bookman Old Style" pitchFamily="18" charset="0"/>
              </a:rPr>
              <a:t>  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OXI,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δεν ανήκουν στην ίδια !!!</a:t>
            </a:r>
            <a:endParaRPr lang="el-GR" b="1" baseline="-25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3580" name="Rectangle 74"/>
          <p:cNvSpPr>
            <a:spLocks noChangeArrowheads="1"/>
          </p:cNvSpPr>
          <p:nvPr/>
        </p:nvSpPr>
        <p:spPr bwMode="auto">
          <a:xfrm>
            <a:off x="796925" y="3670300"/>
            <a:ext cx="83470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800" b="1" dirty="0">
                <a:solidFill>
                  <a:srgbClr val="002060"/>
                </a:solidFill>
                <a:latin typeface="Bookman Old Style" pitchFamily="18" charset="0"/>
              </a:rPr>
              <a:t>Ερώτηση:</a:t>
            </a:r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l"/>
            <a:endParaRPr lang="el-GR" sz="10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/>
            <a:r>
              <a:rPr lang="el-GR" sz="2800" dirty="0">
                <a:solidFill>
                  <a:srgbClr val="002060"/>
                </a:solidFill>
                <a:latin typeface="Bookman Old Style" pitchFamily="18" charset="0"/>
              </a:rPr>
              <a:t>Οι χρήστες </a:t>
            </a:r>
            <a:r>
              <a:rPr lang="en-US" sz="2800" dirty="0">
                <a:solidFill>
                  <a:srgbClr val="C00000"/>
                </a:solidFill>
                <a:latin typeface="Bookman Old Style" pitchFamily="18" charset="0"/>
              </a:rPr>
              <a:t>X</a:t>
            </a:r>
            <a:r>
              <a:rPr lang="en-US" sz="2800" baseline="-25000" dirty="0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n-US" sz="28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sz="2800" dirty="0">
                <a:solidFill>
                  <a:srgbClr val="002060"/>
                </a:solidFill>
                <a:latin typeface="Bookman Old Style" pitchFamily="18" charset="0"/>
              </a:rPr>
              <a:t>και</a:t>
            </a:r>
            <a:r>
              <a:rPr lang="el-GR" sz="28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ookman Old Style" pitchFamily="18" charset="0"/>
              </a:rPr>
              <a:t>X</a:t>
            </a:r>
            <a:r>
              <a:rPr lang="en-US" sz="2800" baseline="-25000" dirty="0" err="1">
                <a:solidFill>
                  <a:srgbClr val="C00000"/>
                </a:solidFill>
                <a:latin typeface="Bookman Old Style" pitchFamily="18" charset="0"/>
              </a:rPr>
              <a:t>j</a:t>
            </a:r>
            <a:r>
              <a:rPr lang="en-US" sz="28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sz="28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sz="2800" dirty="0">
                <a:solidFill>
                  <a:srgbClr val="002060"/>
                </a:solidFill>
                <a:latin typeface="Bookman Old Style" pitchFamily="18" charset="0"/>
              </a:rPr>
              <a:t>ανήκουν στην ίδια </a:t>
            </a:r>
          </a:p>
          <a:p>
            <a:pPr algn="l"/>
            <a:r>
              <a:rPr lang="el-GR" sz="2800" dirty="0">
                <a:solidFill>
                  <a:srgbClr val="002060"/>
                </a:solidFill>
                <a:latin typeface="Bookman Old Style" pitchFamily="18" charset="0"/>
              </a:rPr>
              <a:t>ισχυρή ομάδα γνωριμίας? </a:t>
            </a:r>
            <a:endParaRPr lang="en-US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3581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3833813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68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280150" y="1527175"/>
            <a:ext cx="284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Μοντελοποίηση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4580" name="TextBox 51"/>
          <p:cNvSpPr txBox="1">
            <a:spLocks noChangeArrowheads="1"/>
          </p:cNvSpPr>
          <p:nvPr/>
        </p:nvSpPr>
        <p:spPr bwMode="auto">
          <a:xfrm>
            <a:off x="2016125" y="2624138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4581" name="Rectangle 59"/>
          <p:cNvSpPr>
            <a:spLocks noChangeArrowheads="1"/>
          </p:cNvSpPr>
          <p:nvPr/>
        </p:nvSpPr>
        <p:spPr bwMode="auto">
          <a:xfrm>
            <a:off x="1865313" y="2590800"/>
            <a:ext cx="5832475" cy="503238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4582" name="Straight Connector 60"/>
          <p:cNvCxnSpPr>
            <a:cxnSpLocks noChangeShapeType="1"/>
          </p:cNvCxnSpPr>
          <p:nvPr/>
        </p:nvCxnSpPr>
        <p:spPr bwMode="auto">
          <a:xfrm>
            <a:off x="2513013" y="2590800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4583" name="TextBox 75"/>
          <p:cNvSpPr txBox="1">
            <a:spLocks noChangeArrowheads="1"/>
          </p:cNvSpPr>
          <p:nvPr/>
        </p:nvSpPr>
        <p:spPr bwMode="auto">
          <a:xfrm>
            <a:off x="1857375" y="2205038"/>
            <a:ext cx="5954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Cambria" pitchFamily="18" charset="0"/>
              </a:rPr>
              <a:t>    1        2       3        4        5       6        7       8         9      10</a:t>
            </a:r>
          </a:p>
        </p:txBody>
      </p:sp>
      <p:sp>
        <p:nvSpPr>
          <p:cNvPr id="24584" name="TextBox 117"/>
          <p:cNvSpPr txBox="1">
            <a:spLocks noChangeArrowheads="1"/>
          </p:cNvSpPr>
          <p:nvPr/>
        </p:nvSpPr>
        <p:spPr bwMode="auto">
          <a:xfrm>
            <a:off x="2581275" y="26098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1</a:t>
            </a:r>
          </a:p>
        </p:txBody>
      </p:sp>
      <p:cxnSp>
        <p:nvCxnSpPr>
          <p:cNvPr id="24585" name="Straight Connector 118"/>
          <p:cNvCxnSpPr>
            <a:cxnSpLocks noChangeShapeType="1"/>
          </p:cNvCxnSpPr>
          <p:nvPr/>
        </p:nvCxnSpPr>
        <p:spPr bwMode="auto">
          <a:xfrm>
            <a:off x="3089275" y="25765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4586" name="TextBox 119"/>
          <p:cNvSpPr txBox="1">
            <a:spLocks noChangeArrowheads="1"/>
          </p:cNvSpPr>
          <p:nvPr/>
        </p:nvSpPr>
        <p:spPr bwMode="auto">
          <a:xfrm>
            <a:off x="3176588" y="2624138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</a:p>
        </p:txBody>
      </p:sp>
      <p:cxnSp>
        <p:nvCxnSpPr>
          <p:cNvPr id="24587" name="Straight Connector 120"/>
          <p:cNvCxnSpPr>
            <a:cxnSpLocks noChangeShapeType="1"/>
          </p:cNvCxnSpPr>
          <p:nvPr/>
        </p:nvCxnSpPr>
        <p:spPr bwMode="auto">
          <a:xfrm>
            <a:off x="3668713" y="2590800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4588" name="TextBox 121"/>
          <p:cNvSpPr txBox="1">
            <a:spLocks noChangeArrowheads="1"/>
          </p:cNvSpPr>
          <p:nvPr/>
        </p:nvSpPr>
        <p:spPr bwMode="auto">
          <a:xfrm>
            <a:off x="3727450" y="26098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1</a:t>
            </a:r>
          </a:p>
        </p:txBody>
      </p:sp>
      <p:cxnSp>
        <p:nvCxnSpPr>
          <p:cNvPr id="24589" name="Straight Connector 122"/>
          <p:cNvCxnSpPr>
            <a:cxnSpLocks noChangeShapeType="1"/>
          </p:cNvCxnSpPr>
          <p:nvPr/>
        </p:nvCxnSpPr>
        <p:spPr bwMode="auto">
          <a:xfrm>
            <a:off x="4244975" y="25765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4590" name="TextBox 123"/>
          <p:cNvSpPr txBox="1">
            <a:spLocks noChangeArrowheads="1"/>
          </p:cNvSpPr>
          <p:nvPr/>
        </p:nvSpPr>
        <p:spPr bwMode="auto">
          <a:xfrm>
            <a:off x="4318000" y="2611438"/>
            <a:ext cx="566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</a:p>
        </p:txBody>
      </p:sp>
      <p:cxnSp>
        <p:nvCxnSpPr>
          <p:cNvPr id="24591" name="Straight Connector 124"/>
          <p:cNvCxnSpPr>
            <a:cxnSpLocks noChangeShapeType="1"/>
          </p:cNvCxnSpPr>
          <p:nvPr/>
        </p:nvCxnSpPr>
        <p:spPr bwMode="auto">
          <a:xfrm>
            <a:off x="4821238" y="2578100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4592" name="TextBox 125"/>
          <p:cNvSpPr txBox="1">
            <a:spLocks noChangeArrowheads="1"/>
          </p:cNvSpPr>
          <p:nvPr/>
        </p:nvSpPr>
        <p:spPr bwMode="auto">
          <a:xfrm>
            <a:off x="4879975" y="25971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2</a:t>
            </a:r>
          </a:p>
        </p:txBody>
      </p:sp>
      <p:cxnSp>
        <p:nvCxnSpPr>
          <p:cNvPr id="24593" name="Straight Connector 126"/>
          <p:cNvCxnSpPr>
            <a:cxnSpLocks noChangeShapeType="1"/>
          </p:cNvCxnSpPr>
          <p:nvPr/>
        </p:nvCxnSpPr>
        <p:spPr bwMode="auto">
          <a:xfrm>
            <a:off x="5397500" y="25892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4594" name="TextBox 127"/>
          <p:cNvSpPr txBox="1">
            <a:spLocks noChangeArrowheads="1"/>
          </p:cNvSpPr>
          <p:nvPr/>
        </p:nvSpPr>
        <p:spPr bwMode="auto">
          <a:xfrm>
            <a:off x="5461000" y="2611438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</a:p>
        </p:txBody>
      </p:sp>
      <p:cxnSp>
        <p:nvCxnSpPr>
          <p:cNvPr id="24595" name="Straight Connector 128"/>
          <p:cNvCxnSpPr>
            <a:cxnSpLocks noChangeShapeType="1"/>
          </p:cNvCxnSpPr>
          <p:nvPr/>
        </p:nvCxnSpPr>
        <p:spPr bwMode="auto">
          <a:xfrm>
            <a:off x="5978525" y="2578100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4596" name="TextBox 129"/>
          <p:cNvSpPr txBox="1">
            <a:spLocks noChangeArrowheads="1"/>
          </p:cNvSpPr>
          <p:nvPr/>
        </p:nvSpPr>
        <p:spPr bwMode="auto">
          <a:xfrm>
            <a:off x="6049963" y="25971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2</a:t>
            </a:r>
          </a:p>
        </p:txBody>
      </p:sp>
      <p:cxnSp>
        <p:nvCxnSpPr>
          <p:cNvPr id="24597" name="Straight Connector 130"/>
          <p:cNvCxnSpPr>
            <a:cxnSpLocks noChangeShapeType="1"/>
          </p:cNvCxnSpPr>
          <p:nvPr/>
        </p:nvCxnSpPr>
        <p:spPr bwMode="auto">
          <a:xfrm>
            <a:off x="6554788" y="25765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4598" name="Straight Connector 131"/>
          <p:cNvCxnSpPr>
            <a:cxnSpLocks noChangeShapeType="1"/>
          </p:cNvCxnSpPr>
          <p:nvPr/>
        </p:nvCxnSpPr>
        <p:spPr bwMode="auto">
          <a:xfrm>
            <a:off x="6553200" y="2576513"/>
            <a:ext cx="0" cy="50323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4599" name="TextBox 132"/>
          <p:cNvSpPr txBox="1">
            <a:spLocks noChangeArrowheads="1"/>
          </p:cNvSpPr>
          <p:nvPr/>
        </p:nvSpPr>
        <p:spPr bwMode="auto">
          <a:xfrm>
            <a:off x="6629400" y="2611438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4</a:t>
            </a:r>
          </a:p>
        </p:txBody>
      </p:sp>
      <p:cxnSp>
        <p:nvCxnSpPr>
          <p:cNvPr id="24600" name="Straight Connector 133"/>
          <p:cNvCxnSpPr>
            <a:cxnSpLocks noChangeShapeType="1"/>
          </p:cNvCxnSpPr>
          <p:nvPr/>
        </p:nvCxnSpPr>
        <p:spPr bwMode="auto">
          <a:xfrm>
            <a:off x="7134225" y="2578100"/>
            <a:ext cx="0" cy="503238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4601" name="TextBox 134"/>
          <p:cNvSpPr txBox="1">
            <a:spLocks noChangeArrowheads="1"/>
          </p:cNvSpPr>
          <p:nvPr/>
        </p:nvSpPr>
        <p:spPr bwMode="auto">
          <a:xfrm>
            <a:off x="7180263" y="2597150"/>
            <a:ext cx="568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24602" name="Rectangle 34"/>
          <p:cNvSpPr>
            <a:spLocks noChangeArrowheads="1"/>
          </p:cNvSpPr>
          <p:nvPr/>
        </p:nvSpPr>
        <p:spPr bwMode="auto">
          <a:xfrm>
            <a:off x="1073150" y="2549525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Bookman Old Style" pitchFamily="18" charset="0"/>
              </a:rPr>
              <a:t>A :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24603" name="Rectangle 74"/>
          <p:cNvSpPr>
            <a:spLocks noChangeArrowheads="1"/>
          </p:cNvSpPr>
          <p:nvPr/>
        </p:nvSpPr>
        <p:spPr bwMode="auto">
          <a:xfrm>
            <a:off x="796925" y="3670300"/>
            <a:ext cx="8347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800" b="1" dirty="0">
                <a:solidFill>
                  <a:srgbClr val="002060"/>
                </a:solidFill>
                <a:latin typeface="Bookman Old Style" pitchFamily="18" charset="0"/>
              </a:rPr>
              <a:t>Ερώτηση:</a:t>
            </a:r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l"/>
            <a:endParaRPr lang="el-GR" sz="10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/>
            <a:r>
              <a:rPr lang="el-GR" sz="2800" dirty="0">
                <a:solidFill>
                  <a:srgbClr val="002060"/>
                </a:solidFill>
                <a:latin typeface="Bookman Old Style" pitchFamily="18" charset="0"/>
              </a:rPr>
              <a:t>Ποιοι είναι οι χρήστες της ομάδας </a:t>
            </a:r>
            <a:r>
              <a:rPr lang="en-US" sz="2800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sz="2800" baseline="-25000" dirty="0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n-US" sz="28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sz="2800" dirty="0">
                <a:solidFill>
                  <a:srgbClr val="002060"/>
                </a:solidFill>
                <a:latin typeface="Bookman Old Style" pitchFamily="18" charset="0"/>
              </a:rPr>
              <a:t>? </a:t>
            </a:r>
            <a:endParaRPr lang="en-US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4604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3833813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4605" name="TextBox 20"/>
          <p:cNvSpPr txBox="1">
            <a:spLocks noChangeArrowheads="1"/>
          </p:cNvSpPr>
          <p:nvPr/>
        </p:nvSpPr>
        <p:spPr bwMode="auto">
          <a:xfrm>
            <a:off x="900113" y="5046663"/>
            <a:ext cx="4381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mbria" pitchFamily="18" charset="0"/>
              </a:rPr>
              <a:t>1</a:t>
            </a:r>
          </a:p>
          <a:p>
            <a:r>
              <a:rPr lang="en-US" sz="1800">
                <a:latin typeface="Cambria" pitchFamily="18" charset="0"/>
              </a:rPr>
              <a:t>2</a:t>
            </a:r>
          </a:p>
          <a:p>
            <a:r>
              <a:rPr lang="en-US" sz="1800">
                <a:latin typeface="Cambria" pitchFamily="18" charset="0"/>
              </a:rPr>
              <a:t>3</a:t>
            </a:r>
          </a:p>
          <a:p>
            <a:r>
              <a:rPr lang="en-US" sz="1800">
                <a:latin typeface="Cambria" pitchFamily="18" charset="0"/>
              </a:rPr>
              <a:t>4</a:t>
            </a:r>
          </a:p>
        </p:txBody>
      </p:sp>
      <p:sp>
        <p:nvSpPr>
          <p:cNvPr id="24606" name="Rectangle 27"/>
          <p:cNvSpPr>
            <a:spLocks noChangeArrowheads="1"/>
          </p:cNvSpPr>
          <p:nvPr/>
        </p:nvSpPr>
        <p:spPr bwMode="auto">
          <a:xfrm>
            <a:off x="1258888" y="5095875"/>
            <a:ext cx="288925" cy="9969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07" name="Rectangle 28"/>
          <p:cNvSpPr>
            <a:spLocks noChangeArrowheads="1"/>
          </p:cNvSpPr>
          <p:nvPr/>
        </p:nvSpPr>
        <p:spPr bwMode="auto">
          <a:xfrm>
            <a:off x="1258888" y="5095875"/>
            <a:ext cx="288925" cy="2619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08" name="Rectangle 29"/>
          <p:cNvSpPr>
            <a:spLocks noChangeArrowheads="1"/>
          </p:cNvSpPr>
          <p:nvPr/>
        </p:nvSpPr>
        <p:spPr bwMode="auto">
          <a:xfrm>
            <a:off x="1258888" y="5356225"/>
            <a:ext cx="288925" cy="2619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09" name="Rectangle 30"/>
          <p:cNvSpPr>
            <a:spLocks noChangeArrowheads="1"/>
          </p:cNvSpPr>
          <p:nvPr/>
        </p:nvSpPr>
        <p:spPr bwMode="auto">
          <a:xfrm>
            <a:off x="1258888" y="5614988"/>
            <a:ext cx="288925" cy="2619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10" name="Rectangle 31"/>
          <p:cNvSpPr>
            <a:spLocks noChangeArrowheads="1"/>
          </p:cNvSpPr>
          <p:nvPr/>
        </p:nvSpPr>
        <p:spPr bwMode="auto">
          <a:xfrm>
            <a:off x="1258888" y="5876925"/>
            <a:ext cx="288925" cy="260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11" name="Rectangle 33"/>
          <p:cNvSpPr>
            <a:spLocks noChangeArrowheads="1"/>
          </p:cNvSpPr>
          <p:nvPr/>
        </p:nvSpPr>
        <p:spPr bwMode="auto">
          <a:xfrm>
            <a:off x="1763713" y="5141913"/>
            <a:ext cx="504825" cy="166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4612" name="Straight Connector 37"/>
          <p:cNvCxnSpPr>
            <a:cxnSpLocks noChangeShapeType="1"/>
            <a:stCxn id="24611" idx="0"/>
            <a:endCxn id="24611" idx="2"/>
          </p:cNvCxnSpPr>
          <p:nvPr/>
        </p:nvCxnSpPr>
        <p:spPr bwMode="auto">
          <a:xfrm>
            <a:off x="2016125" y="5141913"/>
            <a:ext cx="0" cy="16668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4613" name="TextBox 20"/>
          <p:cNvSpPr txBox="1">
            <a:spLocks noChangeArrowheads="1"/>
          </p:cNvSpPr>
          <p:nvPr/>
        </p:nvSpPr>
        <p:spPr bwMode="auto">
          <a:xfrm>
            <a:off x="1755775" y="5080000"/>
            <a:ext cx="439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24614" name="Rectangle 41"/>
          <p:cNvSpPr>
            <a:spLocks noChangeArrowheads="1"/>
          </p:cNvSpPr>
          <p:nvPr/>
        </p:nvSpPr>
        <p:spPr bwMode="auto">
          <a:xfrm>
            <a:off x="1763713" y="5443538"/>
            <a:ext cx="504825" cy="166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4615" name="Straight Connector 42"/>
          <p:cNvCxnSpPr>
            <a:cxnSpLocks noChangeShapeType="1"/>
            <a:stCxn id="24614" idx="0"/>
            <a:endCxn id="24614" idx="2"/>
          </p:cNvCxnSpPr>
          <p:nvPr/>
        </p:nvCxnSpPr>
        <p:spPr bwMode="auto">
          <a:xfrm>
            <a:off x="2016125" y="5443538"/>
            <a:ext cx="0" cy="16668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4616" name="TextBox 20"/>
          <p:cNvSpPr txBox="1">
            <a:spLocks noChangeArrowheads="1"/>
          </p:cNvSpPr>
          <p:nvPr/>
        </p:nvSpPr>
        <p:spPr bwMode="auto">
          <a:xfrm>
            <a:off x="1751013" y="5394325"/>
            <a:ext cx="4397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24617" name="Rectangle 44"/>
          <p:cNvSpPr>
            <a:spLocks noChangeArrowheads="1"/>
          </p:cNvSpPr>
          <p:nvPr/>
        </p:nvSpPr>
        <p:spPr bwMode="auto">
          <a:xfrm>
            <a:off x="1762125" y="5737225"/>
            <a:ext cx="504825" cy="166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4618" name="Straight Connector 45"/>
          <p:cNvCxnSpPr>
            <a:cxnSpLocks noChangeShapeType="1"/>
            <a:stCxn id="24617" idx="0"/>
            <a:endCxn id="24617" idx="2"/>
          </p:cNvCxnSpPr>
          <p:nvPr/>
        </p:nvCxnSpPr>
        <p:spPr bwMode="auto">
          <a:xfrm>
            <a:off x="2014538" y="5737225"/>
            <a:ext cx="0" cy="1666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4619" name="TextBox 20"/>
          <p:cNvSpPr txBox="1">
            <a:spLocks noChangeArrowheads="1"/>
          </p:cNvSpPr>
          <p:nvPr/>
        </p:nvSpPr>
        <p:spPr bwMode="auto">
          <a:xfrm>
            <a:off x="1754188" y="5675313"/>
            <a:ext cx="439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24620" name="Rectangle 47"/>
          <p:cNvSpPr>
            <a:spLocks noChangeArrowheads="1"/>
          </p:cNvSpPr>
          <p:nvPr/>
        </p:nvSpPr>
        <p:spPr bwMode="auto">
          <a:xfrm>
            <a:off x="1762125" y="6013450"/>
            <a:ext cx="504825" cy="1682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4621" name="Straight Connector 48"/>
          <p:cNvCxnSpPr>
            <a:cxnSpLocks noChangeShapeType="1"/>
            <a:stCxn id="24620" idx="0"/>
            <a:endCxn id="24620" idx="2"/>
          </p:cNvCxnSpPr>
          <p:nvPr/>
        </p:nvCxnSpPr>
        <p:spPr bwMode="auto">
          <a:xfrm>
            <a:off x="2014538" y="6013450"/>
            <a:ext cx="0" cy="16827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4622" name="TextBox 20"/>
          <p:cNvSpPr txBox="1">
            <a:spLocks noChangeArrowheads="1"/>
          </p:cNvSpPr>
          <p:nvPr/>
        </p:nvSpPr>
        <p:spPr bwMode="auto">
          <a:xfrm>
            <a:off x="1728788" y="5965825"/>
            <a:ext cx="439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9</a:t>
            </a:r>
          </a:p>
        </p:txBody>
      </p:sp>
      <p:cxnSp>
        <p:nvCxnSpPr>
          <p:cNvPr id="24623" name="Straight Arrow Connector 54"/>
          <p:cNvCxnSpPr>
            <a:cxnSpLocks noChangeShapeType="1"/>
            <a:endCxn id="24613" idx="1"/>
          </p:cNvCxnSpPr>
          <p:nvPr/>
        </p:nvCxnSpPr>
        <p:spPr bwMode="auto">
          <a:xfrm>
            <a:off x="1428750" y="5200650"/>
            <a:ext cx="327025" cy="17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4624" name="Straight Arrow Connector 55"/>
          <p:cNvCxnSpPr>
            <a:cxnSpLocks noChangeShapeType="1"/>
          </p:cNvCxnSpPr>
          <p:nvPr/>
        </p:nvCxnSpPr>
        <p:spPr bwMode="auto">
          <a:xfrm>
            <a:off x="1403350" y="5502275"/>
            <a:ext cx="327025" cy="17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4625" name="Straight Arrow Connector 56"/>
          <p:cNvCxnSpPr>
            <a:cxnSpLocks noChangeShapeType="1"/>
          </p:cNvCxnSpPr>
          <p:nvPr/>
        </p:nvCxnSpPr>
        <p:spPr bwMode="auto">
          <a:xfrm>
            <a:off x="1403350" y="5789613"/>
            <a:ext cx="327025" cy="17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4626" name="Straight Arrow Connector 57"/>
          <p:cNvCxnSpPr>
            <a:cxnSpLocks noChangeShapeType="1"/>
          </p:cNvCxnSpPr>
          <p:nvPr/>
        </p:nvCxnSpPr>
        <p:spPr bwMode="auto">
          <a:xfrm>
            <a:off x="1403350" y="6076950"/>
            <a:ext cx="327025" cy="17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4627" name="Straight Arrow Connector 59"/>
          <p:cNvCxnSpPr>
            <a:cxnSpLocks noChangeShapeType="1"/>
          </p:cNvCxnSpPr>
          <p:nvPr/>
        </p:nvCxnSpPr>
        <p:spPr bwMode="auto">
          <a:xfrm>
            <a:off x="2157413" y="5213350"/>
            <a:ext cx="327025" cy="17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4628" name="Straight Arrow Connector 60"/>
          <p:cNvCxnSpPr>
            <a:cxnSpLocks noChangeShapeType="1"/>
          </p:cNvCxnSpPr>
          <p:nvPr/>
        </p:nvCxnSpPr>
        <p:spPr bwMode="auto">
          <a:xfrm>
            <a:off x="2157413" y="5502275"/>
            <a:ext cx="327025" cy="17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4629" name="Straight Arrow Connector 61"/>
          <p:cNvCxnSpPr>
            <a:cxnSpLocks noChangeShapeType="1"/>
          </p:cNvCxnSpPr>
          <p:nvPr/>
        </p:nvCxnSpPr>
        <p:spPr bwMode="auto">
          <a:xfrm>
            <a:off x="2157413" y="5789613"/>
            <a:ext cx="327025" cy="17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4630" name="Rectangle 64"/>
          <p:cNvSpPr>
            <a:spLocks noChangeArrowheads="1"/>
          </p:cNvSpPr>
          <p:nvPr/>
        </p:nvSpPr>
        <p:spPr bwMode="auto">
          <a:xfrm>
            <a:off x="2536825" y="5141913"/>
            <a:ext cx="503238" cy="166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4631" name="Straight Connector 65"/>
          <p:cNvCxnSpPr>
            <a:cxnSpLocks noChangeShapeType="1"/>
            <a:stCxn id="24630" idx="0"/>
            <a:endCxn id="24630" idx="2"/>
          </p:cNvCxnSpPr>
          <p:nvPr/>
        </p:nvCxnSpPr>
        <p:spPr bwMode="auto">
          <a:xfrm>
            <a:off x="2787650" y="5141913"/>
            <a:ext cx="0" cy="16668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4632" name="TextBox 20"/>
          <p:cNvSpPr txBox="1">
            <a:spLocks noChangeArrowheads="1"/>
          </p:cNvSpPr>
          <p:nvPr/>
        </p:nvSpPr>
        <p:spPr bwMode="auto">
          <a:xfrm>
            <a:off x="2554288" y="5080000"/>
            <a:ext cx="438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24633" name="Rectangle 67"/>
          <p:cNvSpPr>
            <a:spLocks noChangeArrowheads="1"/>
          </p:cNvSpPr>
          <p:nvPr/>
        </p:nvSpPr>
        <p:spPr bwMode="auto">
          <a:xfrm>
            <a:off x="2536825" y="5443538"/>
            <a:ext cx="503238" cy="166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4634" name="Straight Connector 68"/>
          <p:cNvCxnSpPr>
            <a:cxnSpLocks noChangeShapeType="1"/>
            <a:stCxn id="24633" idx="0"/>
            <a:endCxn id="24633" idx="2"/>
          </p:cNvCxnSpPr>
          <p:nvPr/>
        </p:nvCxnSpPr>
        <p:spPr bwMode="auto">
          <a:xfrm>
            <a:off x="2787650" y="5443538"/>
            <a:ext cx="0" cy="16668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4635" name="TextBox 20"/>
          <p:cNvSpPr txBox="1">
            <a:spLocks noChangeArrowheads="1"/>
          </p:cNvSpPr>
          <p:nvPr/>
        </p:nvSpPr>
        <p:spPr bwMode="auto">
          <a:xfrm>
            <a:off x="2536825" y="5394325"/>
            <a:ext cx="4381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6</a:t>
            </a:r>
          </a:p>
        </p:txBody>
      </p:sp>
      <p:sp>
        <p:nvSpPr>
          <p:cNvPr id="24636" name="Rectangle 70"/>
          <p:cNvSpPr>
            <a:spLocks noChangeArrowheads="1"/>
          </p:cNvSpPr>
          <p:nvPr/>
        </p:nvSpPr>
        <p:spPr bwMode="auto">
          <a:xfrm>
            <a:off x="2535238" y="5737225"/>
            <a:ext cx="503237" cy="166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4637" name="Straight Connector 71"/>
          <p:cNvCxnSpPr>
            <a:cxnSpLocks noChangeShapeType="1"/>
            <a:stCxn id="24636" idx="0"/>
            <a:endCxn id="24636" idx="2"/>
          </p:cNvCxnSpPr>
          <p:nvPr/>
        </p:nvCxnSpPr>
        <p:spPr bwMode="auto">
          <a:xfrm>
            <a:off x="2787650" y="5737225"/>
            <a:ext cx="0" cy="1666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4638" name="TextBox 20"/>
          <p:cNvSpPr txBox="1">
            <a:spLocks noChangeArrowheads="1"/>
          </p:cNvSpPr>
          <p:nvPr/>
        </p:nvSpPr>
        <p:spPr bwMode="auto">
          <a:xfrm>
            <a:off x="2527300" y="5688013"/>
            <a:ext cx="439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5</a:t>
            </a:r>
          </a:p>
        </p:txBody>
      </p:sp>
      <p:cxnSp>
        <p:nvCxnSpPr>
          <p:cNvPr id="24639" name="Straight Arrow Connector 81"/>
          <p:cNvCxnSpPr>
            <a:cxnSpLocks noChangeShapeType="1"/>
          </p:cNvCxnSpPr>
          <p:nvPr/>
        </p:nvCxnSpPr>
        <p:spPr bwMode="auto">
          <a:xfrm>
            <a:off x="2928938" y="5789613"/>
            <a:ext cx="327025" cy="17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4640" name="Rectangle 90"/>
          <p:cNvSpPr>
            <a:spLocks noChangeArrowheads="1"/>
          </p:cNvSpPr>
          <p:nvPr/>
        </p:nvSpPr>
        <p:spPr bwMode="auto">
          <a:xfrm>
            <a:off x="3300413" y="5740400"/>
            <a:ext cx="504825" cy="166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4641" name="Straight Connector 91"/>
          <p:cNvCxnSpPr>
            <a:cxnSpLocks noChangeShapeType="1"/>
            <a:stCxn id="24640" idx="0"/>
            <a:endCxn id="24640" idx="2"/>
          </p:cNvCxnSpPr>
          <p:nvPr/>
        </p:nvCxnSpPr>
        <p:spPr bwMode="auto">
          <a:xfrm>
            <a:off x="3552825" y="5740400"/>
            <a:ext cx="0" cy="1666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4642" name="TextBox 20"/>
          <p:cNvSpPr txBox="1">
            <a:spLocks noChangeArrowheads="1"/>
          </p:cNvSpPr>
          <p:nvPr/>
        </p:nvSpPr>
        <p:spPr bwMode="auto">
          <a:xfrm>
            <a:off x="3292475" y="5691188"/>
            <a:ext cx="439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7</a:t>
            </a:r>
          </a:p>
        </p:txBody>
      </p:sp>
      <p:cxnSp>
        <p:nvCxnSpPr>
          <p:cNvPr id="24643" name="Straight Arrow Connector 107"/>
          <p:cNvCxnSpPr>
            <a:cxnSpLocks noChangeShapeType="1"/>
          </p:cNvCxnSpPr>
          <p:nvPr/>
        </p:nvCxnSpPr>
        <p:spPr bwMode="auto">
          <a:xfrm>
            <a:off x="3692525" y="5792788"/>
            <a:ext cx="327025" cy="17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4644" name="Rectangle 108"/>
          <p:cNvSpPr>
            <a:spLocks noChangeArrowheads="1"/>
          </p:cNvSpPr>
          <p:nvPr/>
        </p:nvSpPr>
        <p:spPr bwMode="auto">
          <a:xfrm>
            <a:off x="4086225" y="5743575"/>
            <a:ext cx="504825" cy="166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24645" name="Straight Connector 109"/>
          <p:cNvCxnSpPr>
            <a:cxnSpLocks noChangeShapeType="1"/>
            <a:stCxn id="24644" idx="0"/>
            <a:endCxn id="24644" idx="2"/>
          </p:cNvCxnSpPr>
          <p:nvPr/>
        </p:nvCxnSpPr>
        <p:spPr bwMode="auto">
          <a:xfrm>
            <a:off x="4338638" y="5743575"/>
            <a:ext cx="0" cy="1666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4646" name="TextBox 20"/>
          <p:cNvSpPr txBox="1">
            <a:spLocks noChangeArrowheads="1"/>
          </p:cNvSpPr>
          <p:nvPr/>
        </p:nvSpPr>
        <p:spPr bwMode="auto">
          <a:xfrm>
            <a:off x="4041775" y="5691188"/>
            <a:ext cx="438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10</a:t>
            </a:r>
          </a:p>
        </p:txBody>
      </p:sp>
      <p:sp>
        <p:nvSpPr>
          <p:cNvPr id="72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69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3632" y="357430"/>
            <a:ext cx="7760368" cy="893854"/>
          </a:xfrm>
        </p:spPr>
        <p:txBody>
          <a:bodyPr anchor="ctr"/>
          <a:lstStyle/>
          <a:p>
            <a:pPr eaLnBrk="1" hangingPunct="1"/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Αλγοριθμική Θεωρία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Γραφημάτων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642249"/>
            <a:ext cx="7958138" cy="4653455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	</a:t>
            </a:r>
            <a:r>
              <a:rPr lang="el-GR" sz="5400" dirty="0" smtClean="0">
                <a:solidFill>
                  <a:srgbClr val="002060"/>
                </a:solidFill>
                <a:latin typeface="Monotype Corsiva" pitchFamily="66" charset="0"/>
              </a:rPr>
              <a:t>Αλγόριθμοι</a:t>
            </a:r>
            <a:endParaRPr lang="en-US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endParaRPr lang="en-US" sz="20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	</a:t>
            </a:r>
            <a:r>
              <a:rPr lang="el-GR" sz="4800" dirty="0" smtClean="0">
                <a:solidFill>
                  <a:srgbClr val="002060"/>
                </a:solidFill>
                <a:latin typeface="Monotype Corsiva" pitchFamily="66" charset="0"/>
              </a:rPr>
              <a:t>Θεωρία</a:t>
            </a:r>
            <a:r>
              <a:rPr lang="en-US" sz="48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4800" dirty="0" smtClean="0">
                <a:solidFill>
                  <a:srgbClr val="002060"/>
                </a:solidFill>
                <a:latin typeface="Monotype Corsiva" pitchFamily="66" charset="0"/>
              </a:rPr>
              <a:t>Γραφημάτων</a:t>
            </a: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1418" y="1828819"/>
            <a:ext cx="221839" cy="1175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98787" y="4095665"/>
            <a:ext cx="213584" cy="515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469423" y="2593232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366931" y="4261750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051247" y="4269632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7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2" name="Straight Arrow Connector 12"/>
          <p:cNvCxnSpPr>
            <a:cxnSpLocks noChangeShapeType="1"/>
            <a:stCxn id="25640" idx="3"/>
            <a:endCxn id="25623" idx="2"/>
          </p:cNvCxnSpPr>
          <p:nvPr/>
        </p:nvCxnSpPr>
        <p:spPr bwMode="auto">
          <a:xfrm>
            <a:off x="1243013" y="2833688"/>
            <a:ext cx="758825" cy="2254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280150" y="1527175"/>
            <a:ext cx="284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Μοντελοποίηση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5605" name="Freeform 14"/>
          <p:cNvSpPr>
            <a:spLocks/>
          </p:cNvSpPr>
          <p:nvPr/>
        </p:nvSpPr>
        <p:spPr bwMode="auto">
          <a:xfrm rot="-249433">
            <a:off x="1146175" y="2033588"/>
            <a:ext cx="1246188" cy="544512"/>
          </a:xfrm>
          <a:custGeom>
            <a:avLst/>
            <a:gdLst>
              <a:gd name="T0" fmla="*/ 0 w 1270000"/>
              <a:gd name="T1" fmla="*/ 33303 h 762000"/>
              <a:gd name="T2" fmla="*/ 725340 w 1270000"/>
              <a:gd name="T3" fmla="*/ 4996 h 762000"/>
              <a:gd name="T4" fmla="*/ 1686838 w 1270000"/>
              <a:gd name="T5" fmla="*/ 3331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5606" name="Straight Arrow Connector 12"/>
          <p:cNvCxnSpPr>
            <a:cxnSpLocks noChangeShapeType="1"/>
          </p:cNvCxnSpPr>
          <p:nvPr/>
        </p:nvCxnSpPr>
        <p:spPr bwMode="auto">
          <a:xfrm flipH="1" flipV="1">
            <a:off x="2339975" y="3267075"/>
            <a:ext cx="788988" cy="6746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5607" name="Freeform 14"/>
          <p:cNvSpPr>
            <a:spLocks/>
          </p:cNvSpPr>
          <p:nvPr/>
        </p:nvSpPr>
        <p:spPr bwMode="auto">
          <a:xfrm rot="18465004" flipV="1">
            <a:off x="4718844" y="3712369"/>
            <a:ext cx="1371600" cy="709612"/>
          </a:xfrm>
          <a:custGeom>
            <a:avLst/>
            <a:gdLst>
              <a:gd name="T0" fmla="*/ 0 w 1270000"/>
              <a:gd name="T1" fmla="*/ 680558 h 762000"/>
              <a:gd name="T2" fmla="*/ 2697764 w 1270000"/>
              <a:gd name="T3" fmla="*/ 102084 h 762000"/>
              <a:gd name="T4" fmla="*/ 6273849 w 1270000"/>
              <a:gd name="T5" fmla="*/ 68056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5608" name="Straight Arrow Connector 12"/>
          <p:cNvCxnSpPr>
            <a:cxnSpLocks noChangeShapeType="1"/>
          </p:cNvCxnSpPr>
          <p:nvPr/>
        </p:nvCxnSpPr>
        <p:spPr bwMode="auto">
          <a:xfrm flipV="1">
            <a:off x="4987925" y="2643188"/>
            <a:ext cx="61913" cy="8255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5609" name="Straight Arrow Connector 12"/>
          <p:cNvCxnSpPr>
            <a:cxnSpLocks noChangeShapeType="1"/>
          </p:cNvCxnSpPr>
          <p:nvPr/>
        </p:nvCxnSpPr>
        <p:spPr bwMode="auto">
          <a:xfrm flipH="1">
            <a:off x="4592638" y="3621088"/>
            <a:ext cx="395287" cy="6238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5610" name="Straight Arrow Connector 12"/>
          <p:cNvCxnSpPr>
            <a:cxnSpLocks noChangeShapeType="1"/>
          </p:cNvCxnSpPr>
          <p:nvPr/>
        </p:nvCxnSpPr>
        <p:spPr bwMode="auto">
          <a:xfrm flipH="1" flipV="1">
            <a:off x="3409950" y="4097338"/>
            <a:ext cx="901700" cy="3127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5611" name="Freeform 14"/>
          <p:cNvSpPr>
            <a:spLocks/>
          </p:cNvSpPr>
          <p:nvPr/>
        </p:nvSpPr>
        <p:spPr bwMode="auto">
          <a:xfrm rot="-2908640">
            <a:off x="3822700" y="2941638"/>
            <a:ext cx="1603375" cy="1019175"/>
          </a:xfrm>
          <a:custGeom>
            <a:avLst/>
            <a:gdLst>
              <a:gd name="T0" fmla="*/ 0 w 1270000"/>
              <a:gd name="T1" fmla="*/ 52551899 h 762000"/>
              <a:gd name="T2" fmla="*/ 17558808 w 1270000"/>
              <a:gd name="T3" fmla="*/ 7882824 h 762000"/>
              <a:gd name="T4" fmla="*/ 40834456 w 1270000"/>
              <a:gd name="T5" fmla="*/ 5255176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5612" name="Straight Arrow Connector 12"/>
          <p:cNvCxnSpPr>
            <a:cxnSpLocks noChangeShapeType="1"/>
          </p:cNvCxnSpPr>
          <p:nvPr/>
        </p:nvCxnSpPr>
        <p:spPr bwMode="auto">
          <a:xfrm>
            <a:off x="2565400" y="2019300"/>
            <a:ext cx="957263" cy="6238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5613" name="Straight Arrow Connector 12"/>
          <p:cNvCxnSpPr>
            <a:cxnSpLocks noChangeShapeType="1"/>
          </p:cNvCxnSpPr>
          <p:nvPr/>
        </p:nvCxnSpPr>
        <p:spPr bwMode="auto">
          <a:xfrm flipV="1">
            <a:off x="3803650" y="2486025"/>
            <a:ext cx="1014413" cy="3127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5614" name="Straight Arrow Connector 12"/>
          <p:cNvCxnSpPr>
            <a:cxnSpLocks noChangeShapeType="1"/>
          </p:cNvCxnSpPr>
          <p:nvPr/>
        </p:nvCxnSpPr>
        <p:spPr bwMode="auto">
          <a:xfrm>
            <a:off x="5043488" y="2435225"/>
            <a:ext cx="1071562" cy="8826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5615" name="Straight Arrow Connector 12"/>
          <p:cNvCxnSpPr>
            <a:cxnSpLocks noChangeShapeType="1"/>
            <a:stCxn id="25636" idx="1"/>
          </p:cNvCxnSpPr>
          <p:nvPr/>
        </p:nvCxnSpPr>
        <p:spPr bwMode="auto">
          <a:xfrm flipH="1">
            <a:off x="5268913" y="3560763"/>
            <a:ext cx="858837" cy="1206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5616" name="Freeform 14"/>
          <p:cNvSpPr>
            <a:spLocks/>
          </p:cNvSpPr>
          <p:nvPr/>
        </p:nvSpPr>
        <p:spPr bwMode="auto">
          <a:xfrm rot="781449">
            <a:off x="1879600" y="3784600"/>
            <a:ext cx="1039813" cy="492125"/>
          </a:xfrm>
          <a:custGeom>
            <a:avLst/>
            <a:gdLst>
              <a:gd name="T0" fmla="*/ 0 w 1270000"/>
              <a:gd name="T1" fmla="*/ 9915 h 762000"/>
              <a:gd name="T2" fmla="*/ 82677 w 1270000"/>
              <a:gd name="T3" fmla="*/ 1487 h 762000"/>
              <a:gd name="T4" fmla="*/ 192272 w 1270000"/>
              <a:gd name="T5" fmla="*/ 991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5617" name="Freeform 14"/>
          <p:cNvSpPr>
            <a:spLocks/>
          </p:cNvSpPr>
          <p:nvPr/>
        </p:nvSpPr>
        <p:spPr bwMode="auto">
          <a:xfrm rot="-9679779">
            <a:off x="1946275" y="3927475"/>
            <a:ext cx="1041400" cy="490538"/>
          </a:xfrm>
          <a:custGeom>
            <a:avLst/>
            <a:gdLst>
              <a:gd name="T0" fmla="*/ 0 w 1270000"/>
              <a:gd name="T1" fmla="*/ 9631 h 762000"/>
              <a:gd name="T2" fmla="*/ 83820 w 1270000"/>
              <a:gd name="T3" fmla="*/ 1445 h 762000"/>
              <a:gd name="T4" fmla="*/ 194930 w 1270000"/>
              <a:gd name="T5" fmla="*/ 963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5618" name="Straight Arrow Connector 12"/>
          <p:cNvCxnSpPr>
            <a:cxnSpLocks noChangeShapeType="1"/>
          </p:cNvCxnSpPr>
          <p:nvPr/>
        </p:nvCxnSpPr>
        <p:spPr bwMode="auto">
          <a:xfrm flipV="1">
            <a:off x="1155700" y="2174875"/>
            <a:ext cx="1239838" cy="5715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5619" name="Straight Arrow Connector 12"/>
          <p:cNvCxnSpPr>
            <a:cxnSpLocks noChangeShapeType="1"/>
          </p:cNvCxnSpPr>
          <p:nvPr/>
        </p:nvCxnSpPr>
        <p:spPr bwMode="auto">
          <a:xfrm>
            <a:off x="1100138" y="2851150"/>
            <a:ext cx="450850" cy="11430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5620" name="Straight Arrow Connector 12"/>
          <p:cNvCxnSpPr>
            <a:cxnSpLocks noChangeShapeType="1"/>
          </p:cNvCxnSpPr>
          <p:nvPr/>
        </p:nvCxnSpPr>
        <p:spPr bwMode="auto">
          <a:xfrm flipH="1">
            <a:off x="1776413" y="3162300"/>
            <a:ext cx="450850" cy="8318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5621" name="Oval 4"/>
          <p:cNvSpPr>
            <a:spLocks noChangeArrowheads="1"/>
          </p:cNvSpPr>
          <p:nvPr/>
        </p:nvSpPr>
        <p:spPr bwMode="auto">
          <a:xfrm>
            <a:off x="1438275" y="3994150"/>
            <a:ext cx="450850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22" name="Rectangle 5"/>
          <p:cNvSpPr>
            <a:spLocks noChangeArrowheads="1"/>
          </p:cNvSpPr>
          <p:nvPr/>
        </p:nvSpPr>
        <p:spPr bwMode="auto">
          <a:xfrm>
            <a:off x="1508125" y="403701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sz="2000" b="1"/>
          </a:p>
        </p:txBody>
      </p:sp>
      <p:sp>
        <p:nvSpPr>
          <p:cNvPr id="25623" name="Oval 4"/>
          <p:cNvSpPr>
            <a:spLocks noChangeArrowheads="1"/>
          </p:cNvSpPr>
          <p:nvPr/>
        </p:nvSpPr>
        <p:spPr bwMode="auto">
          <a:xfrm>
            <a:off x="2001838" y="2851150"/>
            <a:ext cx="450850" cy="4143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5624" name="Rectangle 5"/>
          <p:cNvSpPr>
            <a:spLocks noChangeArrowheads="1"/>
          </p:cNvSpPr>
          <p:nvPr/>
        </p:nvSpPr>
        <p:spPr bwMode="auto">
          <a:xfrm>
            <a:off x="2071688" y="2892425"/>
            <a:ext cx="30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8</a:t>
            </a:r>
            <a:endParaRPr lang="en-US" b="1"/>
          </a:p>
        </p:txBody>
      </p:sp>
      <p:sp>
        <p:nvSpPr>
          <p:cNvPr id="25625" name="Oval 4"/>
          <p:cNvSpPr>
            <a:spLocks noChangeArrowheads="1"/>
          </p:cNvSpPr>
          <p:nvPr/>
        </p:nvSpPr>
        <p:spPr bwMode="auto">
          <a:xfrm>
            <a:off x="3467100" y="2590800"/>
            <a:ext cx="449263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26" name="Rectangle 5"/>
          <p:cNvSpPr>
            <a:spLocks noChangeArrowheads="1"/>
          </p:cNvSpPr>
          <p:nvPr/>
        </p:nvSpPr>
        <p:spPr bwMode="auto">
          <a:xfrm>
            <a:off x="3536950" y="2633663"/>
            <a:ext cx="35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9</a:t>
            </a:r>
            <a:endParaRPr lang="en-US" sz="2000" b="1"/>
          </a:p>
        </p:txBody>
      </p:sp>
      <p:sp>
        <p:nvSpPr>
          <p:cNvPr id="25627" name="Oval 4"/>
          <p:cNvSpPr>
            <a:spLocks noChangeArrowheads="1"/>
          </p:cNvSpPr>
          <p:nvPr/>
        </p:nvSpPr>
        <p:spPr bwMode="auto">
          <a:xfrm>
            <a:off x="2944813" y="3795713"/>
            <a:ext cx="450850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28" name="Rectangle 5"/>
          <p:cNvSpPr>
            <a:spLocks noChangeArrowheads="1"/>
          </p:cNvSpPr>
          <p:nvPr/>
        </p:nvSpPr>
        <p:spPr bwMode="auto">
          <a:xfrm>
            <a:off x="3016250" y="3838575"/>
            <a:ext cx="35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6</a:t>
            </a:r>
            <a:endParaRPr lang="en-US" sz="2000" b="1"/>
          </a:p>
        </p:txBody>
      </p:sp>
      <p:sp>
        <p:nvSpPr>
          <p:cNvPr id="25629" name="Oval 4"/>
          <p:cNvSpPr>
            <a:spLocks noChangeArrowheads="1"/>
          </p:cNvSpPr>
          <p:nvPr/>
        </p:nvSpPr>
        <p:spPr bwMode="auto">
          <a:xfrm>
            <a:off x="4762500" y="3370263"/>
            <a:ext cx="450850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30" name="Rectangle 5"/>
          <p:cNvSpPr>
            <a:spLocks noChangeArrowheads="1"/>
          </p:cNvSpPr>
          <p:nvPr/>
        </p:nvSpPr>
        <p:spPr bwMode="auto">
          <a:xfrm>
            <a:off x="4832350" y="3413125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7</a:t>
            </a:r>
            <a:endParaRPr lang="en-US" sz="2000" b="1"/>
          </a:p>
        </p:txBody>
      </p:sp>
      <p:sp>
        <p:nvSpPr>
          <p:cNvPr id="25631" name="Oval 4"/>
          <p:cNvSpPr>
            <a:spLocks noChangeArrowheads="1"/>
          </p:cNvSpPr>
          <p:nvPr/>
        </p:nvSpPr>
        <p:spPr bwMode="auto">
          <a:xfrm>
            <a:off x="4241800" y="4211638"/>
            <a:ext cx="449263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32" name="Rectangle 5"/>
          <p:cNvSpPr>
            <a:spLocks noChangeArrowheads="1"/>
          </p:cNvSpPr>
          <p:nvPr/>
        </p:nvSpPr>
        <p:spPr bwMode="auto">
          <a:xfrm>
            <a:off x="4238625" y="4254500"/>
            <a:ext cx="52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10</a:t>
            </a:r>
            <a:endParaRPr lang="en-US" sz="2000" b="1"/>
          </a:p>
        </p:txBody>
      </p:sp>
      <p:sp>
        <p:nvSpPr>
          <p:cNvPr id="25633" name="Oval 4"/>
          <p:cNvSpPr>
            <a:spLocks noChangeArrowheads="1"/>
          </p:cNvSpPr>
          <p:nvPr/>
        </p:nvSpPr>
        <p:spPr bwMode="auto">
          <a:xfrm>
            <a:off x="4803775" y="2184400"/>
            <a:ext cx="450850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34" name="Rectangle 5"/>
          <p:cNvSpPr>
            <a:spLocks noChangeArrowheads="1"/>
          </p:cNvSpPr>
          <p:nvPr/>
        </p:nvSpPr>
        <p:spPr bwMode="auto">
          <a:xfrm>
            <a:off x="4875213" y="2227263"/>
            <a:ext cx="354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5</a:t>
            </a:r>
            <a:endParaRPr lang="en-US" sz="2000" b="1"/>
          </a:p>
        </p:txBody>
      </p:sp>
      <p:sp>
        <p:nvSpPr>
          <p:cNvPr id="25635" name="Oval 4"/>
          <p:cNvSpPr>
            <a:spLocks noChangeArrowheads="1"/>
          </p:cNvSpPr>
          <p:nvPr/>
        </p:nvSpPr>
        <p:spPr bwMode="auto">
          <a:xfrm>
            <a:off x="6057900" y="3317875"/>
            <a:ext cx="450850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36" name="Rectangle 5"/>
          <p:cNvSpPr>
            <a:spLocks noChangeArrowheads="1"/>
          </p:cNvSpPr>
          <p:nvPr/>
        </p:nvSpPr>
        <p:spPr bwMode="auto">
          <a:xfrm>
            <a:off x="6127750" y="3360738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sz="2000" b="1"/>
          </a:p>
        </p:txBody>
      </p:sp>
      <p:sp>
        <p:nvSpPr>
          <p:cNvPr id="25637" name="Oval 4"/>
          <p:cNvSpPr>
            <a:spLocks noChangeArrowheads="1"/>
          </p:cNvSpPr>
          <p:nvPr/>
        </p:nvSpPr>
        <p:spPr bwMode="auto">
          <a:xfrm>
            <a:off x="2339975" y="1811338"/>
            <a:ext cx="449263" cy="4143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38" name="Rectangle 5"/>
          <p:cNvSpPr>
            <a:spLocks noChangeArrowheads="1"/>
          </p:cNvSpPr>
          <p:nvPr/>
        </p:nvSpPr>
        <p:spPr bwMode="auto">
          <a:xfrm>
            <a:off x="2409825" y="1852613"/>
            <a:ext cx="3540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sz="2000" b="1"/>
          </a:p>
        </p:txBody>
      </p:sp>
      <p:sp>
        <p:nvSpPr>
          <p:cNvPr id="25639" name="Oval 4"/>
          <p:cNvSpPr>
            <a:spLocks noChangeArrowheads="1"/>
          </p:cNvSpPr>
          <p:nvPr/>
        </p:nvSpPr>
        <p:spPr bwMode="auto">
          <a:xfrm>
            <a:off x="819150" y="2590800"/>
            <a:ext cx="449263" cy="415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40" name="Rectangle 5"/>
          <p:cNvSpPr>
            <a:spLocks noChangeArrowheads="1"/>
          </p:cNvSpPr>
          <p:nvPr/>
        </p:nvSpPr>
        <p:spPr bwMode="auto">
          <a:xfrm>
            <a:off x="889000" y="2633663"/>
            <a:ext cx="35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sz="2000" b="1"/>
          </a:p>
        </p:txBody>
      </p:sp>
      <p:sp>
        <p:nvSpPr>
          <p:cNvPr id="25641" name="Freeform 42"/>
          <p:cNvSpPr>
            <a:spLocks/>
          </p:cNvSpPr>
          <p:nvPr/>
        </p:nvSpPr>
        <p:spPr bwMode="auto">
          <a:xfrm rot="6699862">
            <a:off x="3963988" y="2246312"/>
            <a:ext cx="3011488" cy="2811463"/>
          </a:xfrm>
          <a:custGeom>
            <a:avLst/>
            <a:gdLst>
              <a:gd name="T0" fmla="*/ 6536 w 4948767"/>
              <a:gd name="T1" fmla="*/ 1186768 h 2722033"/>
              <a:gd name="T2" fmla="*/ 1634 w 4948767"/>
              <a:gd name="T3" fmla="*/ 3234322 h 2722033"/>
              <a:gd name="T4" fmla="*/ 755 w 4948767"/>
              <a:gd name="T5" fmla="*/ 5648599 h 2722033"/>
              <a:gd name="T6" fmla="*/ 6160 w 4948767"/>
              <a:gd name="T7" fmla="*/ 6320937 h 2722033"/>
              <a:gd name="T8" fmla="*/ 20113 w 4948767"/>
              <a:gd name="T9" fmla="*/ 6290373 h 2722033"/>
              <a:gd name="T10" fmla="*/ 24323 w 4948767"/>
              <a:gd name="T11" fmla="*/ 4762352 h 2722033"/>
              <a:gd name="T12" fmla="*/ 21118 w 4948767"/>
              <a:gd name="T13" fmla="*/ 1003403 h 2722033"/>
              <a:gd name="T14" fmla="*/ 14142 w 4948767"/>
              <a:gd name="T15" fmla="*/ 25465 h 2722033"/>
              <a:gd name="T16" fmla="*/ 6536 w 4948767"/>
              <a:gd name="T17" fmla="*/ 1186768 h 27220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48767"/>
              <a:gd name="T28" fmla="*/ 0 h 2722033"/>
              <a:gd name="T29" fmla="*/ 4948767 w 4948767"/>
              <a:gd name="T30" fmla="*/ 2722033 h 27220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48767" h="2722033">
                <a:moveTo>
                  <a:pt x="1320800" y="493183"/>
                </a:moveTo>
                <a:cubicBezTo>
                  <a:pt x="899583" y="715433"/>
                  <a:pt x="524933" y="1035050"/>
                  <a:pt x="330200" y="1344083"/>
                </a:cubicBezTo>
                <a:cubicBezTo>
                  <a:pt x="135467" y="1653116"/>
                  <a:pt x="0" y="2133600"/>
                  <a:pt x="152400" y="2347383"/>
                </a:cubicBezTo>
                <a:cubicBezTo>
                  <a:pt x="304800" y="2561166"/>
                  <a:pt x="592667" y="2582333"/>
                  <a:pt x="1244600" y="2626783"/>
                </a:cubicBezTo>
                <a:cubicBezTo>
                  <a:pt x="1896533" y="2671233"/>
                  <a:pt x="3452283" y="2722033"/>
                  <a:pt x="4064000" y="2614083"/>
                </a:cubicBezTo>
                <a:cubicBezTo>
                  <a:pt x="4675717" y="2506133"/>
                  <a:pt x="4881033" y="2345266"/>
                  <a:pt x="4914900" y="1979083"/>
                </a:cubicBezTo>
                <a:cubicBezTo>
                  <a:pt x="4948767" y="1612900"/>
                  <a:pt x="4610100" y="745066"/>
                  <a:pt x="4267200" y="416983"/>
                </a:cubicBezTo>
                <a:cubicBezTo>
                  <a:pt x="3924300" y="88900"/>
                  <a:pt x="3348567" y="0"/>
                  <a:pt x="2857500" y="10583"/>
                </a:cubicBezTo>
                <a:cubicBezTo>
                  <a:pt x="2366433" y="21166"/>
                  <a:pt x="1742017" y="270933"/>
                  <a:pt x="1320800" y="4931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5642" name="Freeform 43"/>
          <p:cNvSpPr>
            <a:spLocks/>
          </p:cNvSpPr>
          <p:nvPr/>
        </p:nvSpPr>
        <p:spPr bwMode="auto">
          <a:xfrm rot="-640545">
            <a:off x="1069975" y="2651125"/>
            <a:ext cx="2574925" cy="1927225"/>
          </a:xfrm>
          <a:custGeom>
            <a:avLst/>
            <a:gdLst>
              <a:gd name="T0" fmla="*/ 850 w 4948767"/>
              <a:gd name="T1" fmla="*/ 15006 h 2722033"/>
              <a:gd name="T2" fmla="*/ 212 w 4948767"/>
              <a:gd name="T3" fmla="*/ 40896 h 2722033"/>
              <a:gd name="T4" fmla="*/ 98 w 4948767"/>
              <a:gd name="T5" fmla="*/ 71423 h 2722033"/>
              <a:gd name="T6" fmla="*/ 800 w 4948767"/>
              <a:gd name="T7" fmla="*/ 79924 h 2722033"/>
              <a:gd name="T8" fmla="*/ 2614 w 4948767"/>
              <a:gd name="T9" fmla="*/ 79536 h 2722033"/>
              <a:gd name="T10" fmla="*/ 3161 w 4948767"/>
              <a:gd name="T11" fmla="*/ 60216 h 2722033"/>
              <a:gd name="T12" fmla="*/ 2744 w 4948767"/>
              <a:gd name="T13" fmla="*/ 12688 h 2722033"/>
              <a:gd name="T14" fmla="*/ 1838 w 4948767"/>
              <a:gd name="T15" fmla="*/ 322 h 2722033"/>
              <a:gd name="T16" fmla="*/ 850 w 4948767"/>
              <a:gd name="T17" fmla="*/ 15006 h 27220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48767"/>
              <a:gd name="T28" fmla="*/ 0 h 2722033"/>
              <a:gd name="T29" fmla="*/ 4948767 w 4948767"/>
              <a:gd name="T30" fmla="*/ 2722033 h 27220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48767" h="2722033">
                <a:moveTo>
                  <a:pt x="1320800" y="493183"/>
                </a:moveTo>
                <a:cubicBezTo>
                  <a:pt x="899583" y="715433"/>
                  <a:pt x="524933" y="1035050"/>
                  <a:pt x="330200" y="1344083"/>
                </a:cubicBezTo>
                <a:cubicBezTo>
                  <a:pt x="135467" y="1653116"/>
                  <a:pt x="0" y="2133600"/>
                  <a:pt x="152400" y="2347383"/>
                </a:cubicBezTo>
                <a:cubicBezTo>
                  <a:pt x="304800" y="2561166"/>
                  <a:pt x="592667" y="2582333"/>
                  <a:pt x="1244600" y="2626783"/>
                </a:cubicBezTo>
                <a:cubicBezTo>
                  <a:pt x="1896533" y="2671233"/>
                  <a:pt x="3452283" y="2722033"/>
                  <a:pt x="4064000" y="2614083"/>
                </a:cubicBezTo>
                <a:cubicBezTo>
                  <a:pt x="4675717" y="2506133"/>
                  <a:pt x="4881033" y="2345266"/>
                  <a:pt x="4914900" y="1979083"/>
                </a:cubicBezTo>
                <a:cubicBezTo>
                  <a:pt x="4948767" y="1612900"/>
                  <a:pt x="4610100" y="745066"/>
                  <a:pt x="4267200" y="416983"/>
                </a:cubicBezTo>
                <a:cubicBezTo>
                  <a:pt x="3924300" y="88900"/>
                  <a:pt x="3348567" y="0"/>
                  <a:pt x="2857500" y="10583"/>
                </a:cubicBezTo>
                <a:cubicBezTo>
                  <a:pt x="2366433" y="21166"/>
                  <a:pt x="1742017" y="270933"/>
                  <a:pt x="1320800" y="4931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5643" name="Freeform 45"/>
          <p:cNvSpPr>
            <a:spLocks/>
          </p:cNvSpPr>
          <p:nvPr/>
        </p:nvSpPr>
        <p:spPr bwMode="auto">
          <a:xfrm>
            <a:off x="528638" y="1536700"/>
            <a:ext cx="2671762" cy="1727200"/>
          </a:xfrm>
          <a:custGeom>
            <a:avLst/>
            <a:gdLst>
              <a:gd name="T0" fmla="*/ 87847 w 3414183"/>
              <a:gd name="T1" fmla="*/ 17481 h 2393950"/>
              <a:gd name="T2" fmla="*/ 15674 w 3414183"/>
              <a:gd name="T3" fmla="*/ 44187 h 2393950"/>
              <a:gd name="T4" fmla="*/ 4738 w 3414183"/>
              <a:gd name="T5" fmla="*/ 74294 h 2393950"/>
              <a:gd name="T6" fmla="*/ 44105 w 3414183"/>
              <a:gd name="T7" fmla="*/ 90318 h 2393950"/>
              <a:gd name="T8" fmla="*/ 105344 w 3414183"/>
              <a:gd name="T9" fmla="*/ 81577 h 2393950"/>
              <a:gd name="T10" fmla="*/ 146897 w 3414183"/>
              <a:gd name="T11" fmla="*/ 60697 h 2393950"/>
              <a:gd name="T12" fmla="*/ 191731 w 3414183"/>
              <a:gd name="T13" fmla="*/ 49529 h 2393950"/>
              <a:gd name="T14" fmla="*/ 247501 w 3414183"/>
              <a:gd name="T15" fmla="*/ 48072 h 2393950"/>
              <a:gd name="T16" fmla="*/ 283587 w 3414183"/>
              <a:gd name="T17" fmla="*/ 27678 h 2393950"/>
              <a:gd name="T18" fmla="*/ 275933 w 3414183"/>
              <a:gd name="T19" fmla="*/ 5341 h 2393950"/>
              <a:gd name="T20" fmla="*/ 175328 w 3414183"/>
              <a:gd name="T21" fmla="*/ 1943 h 2393950"/>
              <a:gd name="T22" fmla="*/ 87847 w 3414183"/>
              <a:gd name="T23" fmla="*/ 17481 h 23939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14183"/>
              <a:gd name="T37" fmla="*/ 0 h 2393950"/>
              <a:gd name="T38" fmla="*/ 3414183 w 3414183"/>
              <a:gd name="T39" fmla="*/ 2393950 h 23939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14183" h="2393950">
                <a:moveTo>
                  <a:pt x="1020233" y="457200"/>
                </a:moveTo>
                <a:cubicBezTo>
                  <a:pt x="711200" y="641350"/>
                  <a:pt x="342900" y="908050"/>
                  <a:pt x="182033" y="1155700"/>
                </a:cubicBezTo>
                <a:cubicBezTo>
                  <a:pt x="21166" y="1403350"/>
                  <a:pt x="0" y="1742017"/>
                  <a:pt x="55033" y="1943100"/>
                </a:cubicBezTo>
                <a:cubicBezTo>
                  <a:pt x="110066" y="2144183"/>
                  <a:pt x="317500" y="2330450"/>
                  <a:pt x="512233" y="2362200"/>
                </a:cubicBezTo>
                <a:cubicBezTo>
                  <a:pt x="706966" y="2393950"/>
                  <a:pt x="1024466" y="2262717"/>
                  <a:pt x="1223433" y="2133600"/>
                </a:cubicBezTo>
                <a:cubicBezTo>
                  <a:pt x="1422400" y="2004483"/>
                  <a:pt x="1538816" y="1727200"/>
                  <a:pt x="1706033" y="1587500"/>
                </a:cubicBezTo>
                <a:cubicBezTo>
                  <a:pt x="1873250" y="1447800"/>
                  <a:pt x="2032000" y="1350433"/>
                  <a:pt x="2226733" y="1295400"/>
                </a:cubicBezTo>
                <a:cubicBezTo>
                  <a:pt x="2421466" y="1240367"/>
                  <a:pt x="2696633" y="1352550"/>
                  <a:pt x="2874433" y="1257300"/>
                </a:cubicBezTo>
                <a:cubicBezTo>
                  <a:pt x="3052233" y="1162050"/>
                  <a:pt x="3238500" y="910167"/>
                  <a:pt x="3293533" y="723900"/>
                </a:cubicBezTo>
                <a:cubicBezTo>
                  <a:pt x="3348566" y="537633"/>
                  <a:pt x="3414183" y="251883"/>
                  <a:pt x="3204633" y="139700"/>
                </a:cubicBezTo>
                <a:cubicBezTo>
                  <a:pt x="2995083" y="27517"/>
                  <a:pt x="2398183" y="0"/>
                  <a:pt x="2036233" y="50800"/>
                </a:cubicBezTo>
                <a:cubicBezTo>
                  <a:pt x="1674283" y="101600"/>
                  <a:pt x="1329266" y="273050"/>
                  <a:pt x="1020233" y="457200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5644" name="Freeform 47"/>
          <p:cNvSpPr>
            <a:spLocks/>
          </p:cNvSpPr>
          <p:nvPr/>
        </p:nvSpPr>
        <p:spPr bwMode="auto">
          <a:xfrm>
            <a:off x="3262313" y="2328863"/>
            <a:ext cx="1008062" cy="892175"/>
          </a:xfrm>
          <a:custGeom>
            <a:avLst/>
            <a:gdLst>
              <a:gd name="T0" fmla="*/ 26658 w 1286934"/>
              <a:gd name="T1" fmla="*/ 2761 h 1236134"/>
              <a:gd name="T2" fmla="*/ 1287 w 1286934"/>
              <a:gd name="T3" fmla="*/ 18350 h 1236134"/>
              <a:gd name="T4" fmla="*/ 18936 w 1286934"/>
              <a:gd name="T5" fmla="*/ 38810 h 1236134"/>
              <a:gd name="T6" fmla="*/ 66369 w 1286934"/>
              <a:gd name="T7" fmla="*/ 46118 h 1236134"/>
              <a:gd name="T8" fmla="*/ 106080 w 1286934"/>
              <a:gd name="T9" fmla="*/ 31016 h 1236134"/>
              <a:gd name="T10" fmla="*/ 98359 w 1286934"/>
              <a:gd name="T11" fmla="*/ 4709 h 1236134"/>
              <a:gd name="T12" fmla="*/ 26658 w 1286934"/>
              <a:gd name="T13" fmla="*/ 2761 h 1236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6934"/>
              <a:gd name="T22" fmla="*/ 0 h 1236134"/>
              <a:gd name="T23" fmla="*/ 1286934 w 1286934"/>
              <a:gd name="T24" fmla="*/ 1236134 h 1236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6934" h="1236134">
                <a:moveTo>
                  <a:pt x="306917" y="71967"/>
                </a:moveTo>
                <a:cubicBezTo>
                  <a:pt x="120650" y="131234"/>
                  <a:pt x="29634" y="321734"/>
                  <a:pt x="14817" y="478367"/>
                </a:cubicBezTo>
                <a:cubicBezTo>
                  <a:pt x="0" y="635000"/>
                  <a:pt x="93134" y="891117"/>
                  <a:pt x="218017" y="1011767"/>
                </a:cubicBezTo>
                <a:cubicBezTo>
                  <a:pt x="342900" y="1132417"/>
                  <a:pt x="596900" y="1236134"/>
                  <a:pt x="764117" y="1202267"/>
                </a:cubicBezTo>
                <a:cubicBezTo>
                  <a:pt x="931334" y="1168400"/>
                  <a:pt x="1159934" y="988484"/>
                  <a:pt x="1221317" y="808567"/>
                </a:cubicBezTo>
                <a:cubicBezTo>
                  <a:pt x="1282700" y="628650"/>
                  <a:pt x="1286934" y="245534"/>
                  <a:pt x="1132417" y="122767"/>
                </a:cubicBezTo>
                <a:cubicBezTo>
                  <a:pt x="977900" y="0"/>
                  <a:pt x="493184" y="12700"/>
                  <a:pt x="306917" y="71967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5645" name="Rectangle 34"/>
          <p:cNvSpPr>
            <a:spLocks noChangeArrowheads="1"/>
          </p:cNvSpPr>
          <p:nvPr/>
        </p:nvSpPr>
        <p:spPr bwMode="auto">
          <a:xfrm>
            <a:off x="395288" y="3357563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5646" name="Rectangle 34"/>
          <p:cNvSpPr>
            <a:spLocks noChangeArrowheads="1"/>
          </p:cNvSpPr>
          <p:nvPr/>
        </p:nvSpPr>
        <p:spPr bwMode="auto">
          <a:xfrm>
            <a:off x="2411413" y="458152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5647" name="Rectangle 34"/>
          <p:cNvSpPr>
            <a:spLocks noChangeArrowheads="1"/>
          </p:cNvSpPr>
          <p:nvPr/>
        </p:nvSpPr>
        <p:spPr bwMode="auto">
          <a:xfrm>
            <a:off x="6659563" y="2852738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5648" name="Rectangle 34"/>
          <p:cNvSpPr>
            <a:spLocks noChangeArrowheads="1"/>
          </p:cNvSpPr>
          <p:nvPr/>
        </p:nvSpPr>
        <p:spPr bwMode="auto">
          <a:xfrm>
            <a:off x="3635375" y="1773238"/>
            <a:ext cx="52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5649" name="Rectangle 73"/>
          <p:cNvSpPr>
            <a:spLocks noChangeArrowheads="1"/>
          </p:cNvSpPr>
          <p:nvPr/>
        </p:nvSpPr>
        <p:spPr bwMode="auto">
          <a:xfrm>
            <a:off x="796925" y="5111750"/>
            <a:ext cx="83470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sz="2800" b="1" dirty="0">
                <a:solidFill>
                  <a:srgbClr val="002060"/>
                </a:solidFill>
                <a:latin typeface="Bookman Old Style" pitchFamily="18" charset="0"/>
              </a:rPr>
              <a:t>Ερώτηση:</a:t>
            </a:r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l"/>
            <a:endParaRPr lang="el-GR" sz="10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/>
            <a:r>
              <a:rPr lang="el-GR" sz="2800" dirty="0">
                <a:solidFill>
                  <a:srgbClr val="002060"/>
                </a:solidFill>
                <a:latin typeface="Bookman Old Style" pitchFamily="18" charset="0"/>
              </a:rPr>
              <a:t>Ποιες είναι οι </a:t>
            </a:r>
            <a:r>
              <a:rPr lang="el-GR" sz="2800" dirty="0">
                <a:solidFill>
                  <a:srgbClr val="C00000"/>
                </a:solidFill>
                <a:latin typeface="Bookman Old Style" pitchFamily="18" charset="0"/>
              </a:rPr>
              <a:t>Η-ισχυρές</a:t>
            </a:r>
            <a:r>
              <a:rPr lang="el-GR" sz="2800" dirty="0">
                <a:latin typeface="Bookman Old Style" pitchFamily="18" charset="0"/>
              </a:rPr>
              <a:t> και </a:t>
            </a:r>
            <a:r>
              <a:rPr lang="en-US" sz="2800" dirty="0">
                <a:solidFill>
                  <a:srgbClr val="C00000"/>
                </a:solidFill>
                <a:latin typeface="Bookman Old Style" pitchFamily="18" charset="0"/>
              </a:rPr>
              <a:t>L</a:t>
            </a:r>
            <a:r>
              <a:rPr lang="el-GR" sz="2800" dirty="0">
                <a:solidFill>
                  <a:srgbClr val="C00000"/>
                </a:solidFill>
                <a:latin typeface="Bookman Old Style" pitchFamily="18" charset="0"/>
              </a:rPr>
              <a:t>-ισχυρές </a:t>
            </a:r>
            <a:r>
              <a:rPr lang="el-GR" sz="2800" dirty="0">
                <a:latin typeface="Bookman Old Style" pitchFamily="18" charset="0"/>
              </a:rPr>
              <a:t>ομάδες γνωριμίας του δικτύου</a:t>
            </a:r>
            <a:r>
              <a:rPr lang="el-GR" sz="2800" dirty="0">
                <a:solidFill>
                  <a:srgbClr val="002060"/>
                </a:solidFill>
                <a:latin typeface="Bookman Old Style" pitchFamily="18" charset="0"/>
              </a:rPr>
              <a:t>? </a:t>
            </a:r>
            <a:endParaRPr lang="en-US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5650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5275263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2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70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Straight Arrow Connector 12"/>
          <p:cNvCxnSpPr>
            <a:cxnSpLocks noChangeShapeType="1"/>
            <a:endCxn id="26652" idx="1"/>
          </p:cNvCxnSpPr>
          <p:nvPr/>
        </p:nvCxnSpPr>
        <p:spPr bwMode="auto">
          <a:xfrm>
            <a:off x="971550" y="2565400"/>
            <a:ext cx="630238" cy="2190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70" name="Straight Arrow Connector 12"/>
          <p:cNvCxnSpPr>
            <a:cxnSpLocks noChangeShapeType="1"/>
          </p:cNvCxnSpPr>
          <p:nvPr/>
        </p:nvCxnSpPr>
        <p:spPr bwMode="auto">
          <a:xfrm flipV="1">
            <a:off x="4500563" y="4941888"/>
            <a:ext cx="1584325" cy="1428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72" name="Straight Arrow Connector 12"/>
          <p:cNvCxnSpPr>
            <a:cxnSpLocks noChangeShapeType="1"/>
          </p:cNvCxnSpPr>
          <p:nvPr/>
        </p:nvCxnSpPr>
        <p:spPr bwMode="auto">
          <a:xfrm>
            <a:off x="4500563" y="5229225"/>
            <a:ext cx="863600" cy="6477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77" name="Straight Arrow Connector 12"/>
          <p:cNvCxnSpPr>
            <a:cxnSpLocks noChangeShapeType="1"/>
          </p:cNvCxnSpPr>
          <p:nvPr/>
        </p:nvCxnSpPr>
        <p:spPr bwMode="auto">
          <a:xfrm>
            <a:off x="6626225" y="5013325"/>
            <a:ext cx="107950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79" name="Straight Arrow Connector 12"/>
          <p:cNvCxnSpPr>
            <a:cxnSpLocks noChangeShapeType="1"/>
          </p:cNvCxnSpPr>
          <p:nvPr/>
        </p:nvCxnSpPr>
        <p:spPr bwMode="auto">
          <a:xfrm flipH="1">
            <a:off x="6011863" y="5589588"/>
            <a:ext cx="1944687" cy="5032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6280150" y="1527175"/>
            <a:ext cx="284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Μοντελοποίηση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6633" name="Freeform 14"/>
          <p:cNvSpPr>
            <a:spLocks/>
          </p:cNvSpPr>
          <p:nvPr/>
        </p:nvSpPr>
        <p:spPr bwMode="auto">
          <a:xfrm rot="-249433">
            <a:off x="977900" y="1935163"/>
            <a:ext cx="908050" cy="436562"/>
          </a:xfrm>
          <a:custGeom>
            <a:avLst/>
            <a:gdLst>
              <a:gd name="T0" fmla="*/ 0 w 1270000"/>
              <a:gd name="T1" fmla="*/ 3651 h 762000"/>
              <a:gd name="T2" fmla="*/ 30572 w 1270000"/>
              <a:gd name="T3" fmla="*/ 548 h 762000"/>
              <a:gd name="T4" fmla="*/ 71099 w 1270000"/>
              <a:gd name="T5" fmla="*/ 366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6634" name="Straight Arrow Connector 12"/>
          <p:cNvCxnSpPr>
            <a:cxnSpLocks noChangeShapeType="1"/>
          </p:cNvCxnSpPr>
          <p:nvPr/>
        </p:nvCxnSpPr>
        <p:spPr bwMode="auto">
          <a:xfrm flipH="1" flipV="1">
            <a:off x="1846263" y="2922588"/>
            <a:ext cx="574675" cy="541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6635" name="Freeform 14"/>
          <p:cNvSpPr>
            <a:spLocks/>
          </p:cNvSpPr>
          <p:nvPr/>
        </p:nvSpPr>
        <p:spPr bwMode="auto">
          <a:xfrm rot="18465004" flipV="1">
            <a:off x="3528219" y="3305969"/>
            <a:ext cx="1098550" cy="515938"/>
          </a:xfrm>
          <a:custGeom>
            <a:avLst/>
            <a:gdLst>
              <a:gd name="T0" fmla="*/ 0 w 1270000"/>
              <a:gd name="T1" fmla="*/ 28126 h 762000"/>
              <a:gd name="T2" fmla="*/ 293055 w 1270000"/>
              <a:gd name="T3" fmla="*/ 4219 h 762000"/>
              <a:gd name="T4" fmla="*/ 681521 w 1270000"/>
              <a:gd name="T5" fmla="*/ 2813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6636" name="Straight Arrow Connector 12"/>
          <p:cNvCxnSpPr>
            <a:cxnSpLocks noChangeShapeType="1"/>
          </p:cNvCxnSpPr>
          <p:nvPr/>
        </p:nvCxnSpPr>
        <p:spPr bwMode="auto">
          <a:xfrm flipV="1">
            <a:off x="3773488" y="2422525"/>
            <a:ext cx="46037" cy="6619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6637" name="Straight Arrow Connector 12"/>
          <p:cNvCxnSpPr>
            <a:cxnSpLocks noChangeShapeType="1"/>
          </p:cNvCxnSpPr>
          <p:nvPr/>
        </p:nvCxnSpPr>
        <p:spPr bwMode="auto">
          <a:xfrm flipH="1">
            <a:off x="3487738" y="3206750"/>
            <a:ext cx="285750" cy="4984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6638" name="Straight Arrow Connector 12"/>
          <p:cNvCxnSpPr>
            <a:cxnSpLocks noChangeShapeType="1"/>
          </p:cNvCxnSpPr>
          <p:nvPr/>
        </p:nvCxnSpPr>
        <p:spPr bwMode="auto">
          <a:xfrm flipH="1" flipV="1">
            <a:off x="2625725" y="3587750"/>
            <a:ext cx="655638" cy="2508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6639" name="Freeform 14"/>
          <p:cNvSpPr>
            <a:spLocks/>
          </p:cNvSpPr>
          <p:nvPr/>
        </p:nvSpPr>
        <p:spPr bwMode="auto">
          <a:xfrm rot="-2908640">
            <a:off x="2867025" y="2698751"/>
            <a:ext cx="1284287" cy="741362"/>
          </a:xfrm>
          <a:custGeom>
            <a:avLst/>
            <a:gdLst>
              <a:gd name="T0" fmla="*/ 0 w 1270000"/>
              <a:gd name="T1" fmla="*/ 2181093 h 762000"/>
              <a:gd name="T2" fmla="*/ 1908763 w 1270000"/>
              <a:gd name="T3" fmla="*/ 327163 h 762000"/>
              <a:gd name="T4" fmla="*/ 4438978 w 1270000"/>
              <a:gd name="T5" fmla="*/ 218108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6640" name="Straight Arrow Connector 12"/>
          <p:cNvCxnSpPr>
            <a:cxnSpLocks noChangeShapeType="1"/>
          </p:cNvCxnSpPr>
          <p:nvPr/>
        </p:nvCxnSpPr>
        <p:spPr bwMode="auto">
          <a:xfrm>
            <a:off x="2011363" y="1922463"/>
            <a:ext cx="696912" cy="5000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6641" name="Straight Arrow Connector 12"/>
          <p:cNvCxnSpPr>
            <a:cxnSpLocks noChangeShapeType="1"/>
          </p:cNvCxnSpPr>
          <p:nvPr/>
        </p:nvCxnSpPr>
        <p:spPr bwMode="auto">
          <a:xfrm flipV="1">
            <a:off x="2913063" y="2297113"/>
            <a:ext cx="738187" cy="2508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6642" name="Straight Arrow Connector 12"/>
          <p:cNvCxnSpPr>
            <a:cxnSpLocks noChangeShapeType="1"/>
          </p:cNvCxnSpPr>
          <p:nvPr/>
        </p:nvCxnSpPr>
        <p:spPr bwMode="auto">
          <a:xfrm>
            <a:off x="3814763" y="2255838"/>
            <a:ext cx="779462" cy="7080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6643" name="Straight Arrow Connector 12"/>
          <p:cNvCxnSpPr>
            <a:cxnSpLocks noChangeShapeType="1"/>
            <a:stCxn id="26664" idx="1"/>
          </p:cNvCxnSpPr>
          <p:nvPr/>
        </p:nvCxnSpPr>
        <p:spPr bwMode="auto">
          <a:xfrm flipH="1">
            <a:off x="3929063" y="3144838"/>
            <a:ext cx="623887" cy="714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6644" name="Freeform 14"/>
          <p:cNvSpPr>
            <a:spLocks/>
          </p:cNvSpPr>
          <p:nvPr/>
        </p:nvSpPr>
        <p:spPr bwMode="auto">
          <a:xfrm rot="781449">
            <a:off x="1511300" y="3336925"/>
            <a:ext cx="757238" cy="393700"/>
          </a:xfrm>
          <a:custGeom>
            <a:avLst/>
            <a:gdLst>
              <a:gd name="T0" fmla="*/ 0 w 1270000"/>
              <a:gd name="T1" fmla="*/ 1066 h 762000"/>
              <a:gd name="T2" fmla="*/ 3467 w 1270000"/>
              <a:gd name="T3" fmla="*/ 160 h 762000"/>
              <a:gd name="T4" fmla="*/ 8062 w 1270000"/>
              <a:gd name="T5" fmla="*/ 106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6645" name="Freeform 14"/>
          <p:cNvSpPr>
            <a:spLocks/>
          </p:cNvSpPr>
          <p:nvPr/>
        </p:nvSpPr>
        <p:spPr bwMode="auto">
          <a:xfrm rot="-9679779">
            <a:off x="1560513" y="3451225"/>
            <a:ext cx="757237" cy="393700"/>
          </a:xfrm>
          <a:custGeom>
            <a:avLst/>
            <a:gdLst>
              <a:gd name="T0" fmla="*/ 0 w 1270000"/>
              <a:gd name="T1" fmla="*/ 1066 h 762000"/>
              <a:gd name="T2" fmla="*/ 3467 w 1270000"/>
              <a:gd name="T3" fmla="*/ 160 h 762000"/>
              <a:gd name="T4" fmla="*/ 8062 w 1270000"/>
              <a:gd name="T5" fmla="*/ 106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6646" name="Straight Arrow Connector 12"/>
          <p:cNvCxnSpPr>
            <a:cxnSpLocks noChangeShapeType="1"/>
          </p:cNvCxnSpPr>
          <p:nvPr/>
        </p:nvCxnSpPr>
        <p:spPr bwMode="auto">
          <a:xfrm flipV="1">
            <a:off x="985838" y="2047875"/>
            <a:ext cx="901700" cy="4587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6647" name="Straight Arrow Connector 12"/>
          <p:cNvCxnSpPr>
            <a:cxnSpLocks noChangeShapeType="1"/>
          </p:cNvCxnSpPr>
          <p:nvPr/>
        </p:nvCxnSpPr>
        <p:spPr bwMode="auto">
          <a:xfrm>
            <a:off x="944563" y="2589213"/>
            <a:ext cx="328612" cy="9159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6648" name="Straight Arrow Connector 12"/>
          <p:cNvCxnSpPr>
            <a:cxnSpLocks noChangeShapeType="1"/>
          </p:cNvCxnSpPr>
          <p:nvPr/>
        </p:nvCxnSpPr>
        <p:spPr bwMode="auto">
          <a:xfrm flipH="1">
            <a:off x="1436688" y="2838450"/>
            <a:ext cx="328612" cy="6667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6649" name="Oval 4"/>
          <p:cNvSpPr>
            <a:spLocks noChangeArrowheads="1"/>
          </p:cNvSpPr>
          <p:nvPr/>
        </p:nvSpPr>
        <p:spPr bwMode="auto">
          <a:xfrm>
            <a:off x="1190625" y="3505200"/>
            <a:ext cx="328613" cy="333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0" name="Rectangle 5"/>
          <p:cNvSpPr>
            <a:spLocks noChangeArrowheads="1"/>
          </p:cNvSpPr>
          <p:nvPr/>
        </p:nvSpPr>
        <p:spPr bwMode="auto">
          <a:xfrm>
            <a:off x="1190625" y="3500438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sz="1800" b="1"/>
          </a:p>
        </p:txBody>
      </p:sp>
      <p:sp>
        <p:nvSpPr>
          <p:cNvPr id="26651" name="Oval 4"/>
          <p:cNvSpPr>
            <a:spLocks noChangeArrowheads="1"/>
          </p:cNvSpPr>
          <p:nvPr/>
        </p:nvSpPr>
        <p:spPr bwMode="auto">
          <a:xfrm>
            <a:off x="1601788" y="2589213"/>
            <a:ext cx="327025" cy="3317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6652" name="Rectangle 5"/>
          <p:cNvSpPr>
            <a:spLocks noChangeArrowheads="1"/>
          </p:cNvSpPr>
          <p:nvPr/>
        </p:nvSpPr>
        <p:spPr bwMode="auto">
          <a:xfrm>
            <a:off x="1601788" y="2584450"/>
            <a:ext cx="354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8</a:t>
            </a:r>
            <a:endParaRPr lang="en-US" sz="2000" b="1"/>
          </a:p>
        </p:txBody>
      </p:sp>
      <p:sp>
        <p:nvSpPr>
          <p:cNvPr id="26653" name="Oval 4"/>
          <p:cNvSpPr>
            <a:spLocks noChangeArrowheads="1"/>
          </p:cNvSpPr>
          <p:nvPr/>
        </p:nvSpPr>
        <p:spPr bwMode="auto">
          <a:xfrm>
            <a:off x="2667000" y="2381250"/>
            <a:ext cx="328613" cy="3317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4" name="Rectangle 5"/>
          <p:cNvSpPr>
            <a:spLocks noChangeArrowheads="1"/>
          </p:cNvSpPr>
          <p:nvPr/>
        </p:nvSpPr>
        <p:spPr bwMode="auto">
          <a:xfrm>
            <a:off x="2667000" y="2376488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9</a:t>
            </a:r>
            <a:endParaRPr lang="en-US" sz="1800" b="1"/>
          </a:p>
        </p:txBody>
      </p:sp>
      <p:sp>
        <p:nvSpPr>
          <p:cNvPr id="26655" name="Oval 4"/>
          <p:cNvSpPr>
            <a:spLocks noChangeArrowheads="1"/>
          </p:cNvSpPr>
          <p:nvPr/>
        </p:nvSpPr>
        <p:spPr bwMode="auto">
          <a:xfrm>
            <a:off x="2287588" y="3346450"/>
            <a:ext cx="328612" cy="3317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6" name="Rectangle 5"/>
          <p:cNvSpPr>
            <a:spLocks noChangeArrowheads="1"/>
          </p:cNvSpPr>
          <p:nvPr/>
        </p:nvSpPr>
        <p:spPr bwMode="auto">
          <a:xfrm>
            <a:off x="2287588" y="3341688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6</a:t>
            </a:r>
            <a:endParaRPr lang="en-US" sz="1800" b="1"/>
          </a:p>
        </p:txBody>
      </p:sp>
      <p:sp>
        <p:nvSpPr>
          <p:cNvPr id="26657" name="Oval 4"/>
          <p:cNvSpPr>
            <a:spLocks noChangeArrowheads="1"/>
          </p:cNvSpPr>
          <p:nvPr/>
        </p:nvSpPr>
        <p:spPr bwMode="auto">
          <a:xfrm>
            <a:off x="3609975" y="3005138"/>
            <a:ext cx="328613" cy="333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8" name="Rectangle 5"/>
          <p:cNvSpPr>
            <a:spLocks noChangeArrowheads="1"/>
          </p:cNvSpPr>
          <p:nvPr/>
        </p:nvSpPr>
        <p:spPr bwMode="auto">
          <a:xfrm>
            <a:off x="3609975" y="3001963"/>
            <a:ext cx="338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7</a:t>
            </a:r>
            <a:endParaRPr lang="en-US" sz="1800" b="1"/>
          </a:p>
        </p:txBody>
      </p:sp>
      <p:sp>
        <p:nvSpPr>
          <p:cNvPr id="26659" name="Oval 4"/>
          <p:cNvSpPr>
            <a:spLocks noChangeArrowheads="1"/>
          </p:cNvSpPr>
          <p:nvPr/>
        </p:nvSpPr>
        <p:spPr bwMode="auto">
          <a:xfrm>
            <a:off x="3230563" y="3679825"/>
            <a:ext cx="328612" cy="3317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60" name="Rectangle 5"/>
          <p:cNvSpPr>
            <a:spLocks noChangeArrowheads="1"/>
          </p:cNvSpPr>
          <p:nvPr/>
        </p:nvSpPr>
        <p:spPr bwMode="auto">
          <a:xfrm>
            <a:off x="3152775" y="3675063"/>
            <a:ext cx="488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10</a:t>
            </a:r>
            <a:endParaRPr lang="en-US" sz="1800" b="1"/>
          </a:p>
        </p:txBody>
      </p:sp>
      <p:sp>
        <p:nvSpPr>
          <p:cNvPr id="26661" name="Oval 4"/>
          <p:cNvSpPr>
            <a:spLocks noChangeArrowheads="1"/>
          </p:cNvSpPr>
          <p:nvPr/>
        </p:nvSpPr>
        <p:spPr bwMode="auto">
          <a:xfrm>
            <a:off x="3640138" y="2055813"/>
            <a:ext cx="328612" cy="3317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62" name="Rectangle 5"/>
          <p:cNvSpPr>
            <a:spLocks noChangeArrowheads="1"/>
          </p:cNvSpPr>
          <p:nvPr/>
        </p:nvSpPr>
        <p:spPr bwMode="auto">
          <a:xfrm>
            <a:off x="3641725" y="2051050"/>
            <a:ext cx="33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5</a:t>
            </a:r>
            <a:endParaRPr lang="en-US" sz="1800" b="1"/>
          </a:p>
        </p:txBody>
      </p:sp>
      <p:sp>
        <p:nvSpPr>
          <p:cNvPr id="26663" name="Oval 4"/>
          <p:cNvSpPr>
            <a:spLocks noChangeArrowheads="1"/>
          </p:cNvSpPr>
          <p:nvPr/>
        </p:nvSpPr>
        <p:spPr bwMode="auto">
          <a:xfrm>
            <a:off x="4552950" y="2963863"/>
            <a:ext cx="328613" cy="3317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64" name="Rectangle 5"/>
          <p:cNvSpPr>
            <a:spLocks noChangeArrowheads="1"/>
          </p:cNvSpPr>
          <p:nvPr/>
        </p:nvSpPr>
        <p:spPr bwMode="auto">
          <a:xfrm>
            <a:off x="4552950" y="29591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sz="1800" b="1"/>
          </a:p>
        </p:txBody>
      </p:sp>
      <p:sp>
        <p:nvSpPr>
          <p:cNvPr id="26665" name="Oval 4"/>
          <p:cNvSpPr>
            <a:spLocks noChangeArrowheads="1"/>
          </p:cNvSpPr>
          <p:nvPr/>
        </p:nvSpPr>
        <p:spPr bwMode="auto">
          <a:xfrm>
            <a:off x="1846263" y="1755775"/>
            <a:ext cx="328612" cy="333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66" name="Rectangle 5"/>
          <p:cNvSpPr>
            <a:spLocks noChangeArrowheads="1"/>
          </p:cNvSpPr>
          <p:nvPr/>
        </p:nvSpPr>
        <p:spPr bwMode="auto">
          <a:xfrm>
            <a:off x="1847850" y="1752600"/>
            <a:ext cx="336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sz="1800" b="1"/>
          </a:p>
        </p:txBody>
      </p:sp>
      <p:sp>
        <p:nvSpPr>
          <p:cNvPr id="26667" name="Oval 4"/>
          <p:cNvSpPr>
            <a:spLocks noChangeArrowheads="1"/>
          </p:cNvSpPr>
          <p:nvPr/>
        </p:nvSpPr>
        <p:spPr bwMode="auto">
          <a:xfrm>
            <a:off x="739775" y="2381250"/>
            <a:ext cx="327025" cy="3317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68" name="Rectangle 5"/>
          <p:cNvSpPr>
            <a:spLocks noChangeArrowheads="1"/>
          </p:cNvSpPr>
          <p:nvPr/>
        </p:nvSpPr>
        <p:spPr bwMode="auto">
          <a:xfrm>
            <a:off x="739775" y="2376488"/>
            <a:ext cx="33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sz="1800" b="1"/>
          </a:p>
        </p:txBody>
      </p:sp>
      <p:sp>
        <p:nvSpPr>
          <p:cNvPr id="26669" name="Freeform 42"/>
          <p:cNvSpPr>
            <a:spLocks/>
          </p:cNvSpPr>
          <p:nvPr/>
        </p:nvSpPr>
        <p:spPr bwMode="auto">
          <a:xfrm rot="6699862">
            <a:off x="2919412" y="2208213"/>
            <a:ext cx="2411413" cy="2046288"/>
          </a:xfrm>
          <a:custGeom>
            <a:avLst/>
            <a:gdLst>
              <a:gd name="T0" fmla="*/ 708 w 4948767"/>
              <a:gd name="T1" fmla="*/ 49514 h 2722033"/>
              <a:gd name="T2" fmla="*/ 177 w 4948767"/>
              <a:gd name="T3" fmla="*/ 134941 h 2722033"/>
              <a:gd name="T4" fmla="*/ 82 w 4948767"/>
              <a:gd name="T5" fmla="*/ 235668 h 2722033"/>
              <a:gd name="T6" fmla="*/ 668 w 4948767"/>
              <a:gd name="T7" fmla="*/ 263718 h 2722033"/>
              <a:gd name="T8" fmla="*/ 2180 w 4948767"/>
              <a:gd name="T9" fmla="*/ 262443 h 2722033"/>
              <a:gd name="T10" fmla="*/ 2637 w 4948767"/>
              <a:gd name="T11" fmla="*/ 198692 h 2722033"/>
              <a:gd name="T12" fmla="*/ 2289 w 4948767"/>
              <a:gd name="T13" fmla="*/ 41863 h 2722033"/>
              <a:gd name="T14" fmla="*/ 1533 w 4948767"/>
              <a:gd name="T15" fmla="*/ 1062 h 2722033"/>
              <a:gd name="T16" fmla="*/ 708 w 4948767"/>
              <a:gd name="T17" fmla="*/ 49514 h 27220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48767"/>
              <a:gd name="T28" fmla="*/ 0 h 2722033"/>
              <a:gd name="T29" fmla="*/ 4948767 w 4948767"/>
              <a:gd name="T30" fmla="*/ 2722033 h 27220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48767" h="2722033">
                <a:moveTo>
                  <a:pt x="1320800" y="493183"/>
                </a:moveTo>
                <a:cubicBezTo>
                  <a:pt x="899583" y="715433"/>
                  <a:pt x="524933" y="1035050"/>
                  <a:pt x="330200" y="1344083"/>
                </a:cubicBezTo>
                <a:cubicBezTo>
                  <a:pt x="135467" y="1653116"/>
                  <a:pt x="0" y="2133600"/>
                  <a:pt x="152400" y="2347383"/>
                </a:cubicBezTo>
                <a:cubicBezTo>
                  <a:pt x="304800" y="2561166"/>
                  <a:pt x="592667" y="2582333"/>
                  <a:pt x="1244600" y="2626783"/>
                </a:cubicBezTo>
                <a:cubicBezTo>
                  <a:pt x="1896533" y="2671233"/>
                  <a:pt x="3452283" y="2722033"/>
                  <a:pt x="4064000" y="2614083"/>
                </a:cubicBezTo>
                <a:cubicBezTo>
                  <a:pt x="4675717" y="2506133"/>
                  <a:pt x="4881033" y="2345266"/>
                  <a:pt x="4914900" y="1979083"/>
                </a:cubicBezTo>
                <a:cubicBezTo>
                  <a:pt x="4948767" y="1612900"/>
                  <a:pt x="4610100" y="745066"/>
                  <a:pt x="4267200" y="416983"/>
                </a:cubicBezTo>
                <a:cubicBezTo>
                  <a:pt x="3924300" y="88900"/>
                  <a:pt x="3348567" y="0"/>
                  <a:pt x="2857500" y="10583"/>
                </a:cubicBezTo>
                <a:cubicBezTo>
                  <a:pt x="2366433" y="21166"/>
                  <a:pt x="1742017" y="270933"/>
                  <a:pt x="1320800" y="4931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6670" name="Freeform 43"/>
          <p:cNvSpPr>
            <a:spLocks/>
          </p:cNvSpPr>
          <p:nvPr/>
        </p:nvSpPr>
        <p:spPr bwMode="auto">
          <a:xfrm rot="-640545">
            <a:off x="922338" y="2428875"/>
            <a:ext cx="1874837" cy="1543050"/>
          </a:xfrm>
          <a:custGeom>
            <a:avLst/>
            <a:gdLst>
              <a:gd name="T0" fmla="*/ 36 w 4948767"/>
              <a:gd name="T1" fmla="*/ 1625 h 2722033"/>
              <a:gd name="T2" fmla="*/ 9 w 4948767"/>
              <a:gd name="T3" fmla="*/ 4429 h 2722033"/>
              <a:gd name="T4" fmla="*/ 4 w 4948767"/>
              <a:gd name="T5" fmla="*/ 7735 h 2722033"/>
              <a:gd name="T6" fmla="*/ 33 w 4948767"/>
              <a:gd name="T7" fmla="*/ 8656 h 2722033"/>
              <a:gd name="T8" fmla="*/ 109 w 4948767"/>
              <a:gd name="T9" fmla="*/ 8614 h 2722033"/>
              <a:gd name="T10" fmla="*/ 132 w 4948767"/>
              <a:gd name="T11" fmla="*/ 6522 h 2722033"/>
              <a:gd name="T12" fmla="*/ 115 w 4948767"/>
              <a:gd name="T13" fmla="*/ 1374 h 2722033"/>
              <a:gd name="T14" fmla="*/ 77 w 4948767"/>
              <a:gd name="T15" fmla="*/ 35 h 2722033"/>
              <a:gd name="T16" fmla="*/ 36 w 4948767"/>
              <a:gd name="T17" fmla="*/ 1625 h 27220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48767"/>
              <a:gd name="T28" fmla="*/ 0 h 2722033"/>
              <a:gd name="T29" fmla="*/ 4948767 w 4948767"/>
              <a:gd name="T30" fmla="*/ 2722033 h 27220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48767" h="2722033">
                <a:moveTo>
                  <a:pt x="1320800" y="493183"/>
                </a:moveTo>
                <a:cubicBezTo>
                  <a:pt x="899583" y="715433"/>
                  <a:pt x="524933" y="1035050"/>
                  <a:pt x="330200" y="1344083"/>
                </a:cubicBezTo>
                <a:cubicBezTo>
                  <a:pt x="135467" y="1653116"/>
                  <a:pt x="0" y="2133600"/>
                  <a:pt x="152400" y="2347383"/>
                </a:cubicBezTo>
                <a:cubicBezTo>
                  <a:pt x="304800" y="2561166"/>
                  <a:pt x="592667" y="2582333"/>
                  <a:pt x="1244600" y="2626783"/>
                </a:cubicBezTo>
                <a:cubicBezTo>
                  <a:pt x="1896533" y="2671233"/>
                  <a:pt x="3452283" y="2722033"/>
                  <a:pt x="4064000" y="2614083"/>
                </a:cubicBezTo>
                <a:cubicBezTo>
                  <a:pt x="4675717" y="2506133"/>
                  <a:pt x="4881033" y="2345266"/>
                  <a:pt x="4914900" y="1979083"/>
                </a:cubicBezTo>
                <a:cubicBezTo>
                  <a:pt x="4948767" y="1612900"/>
                  <a:pt x="4610100" y="745066"/>
                  <a:pt x="4267200" y="416983"/>
                </a:cubicBezTo>
                <a:cubicBezTo>
                  <a:pt x="3924300" y="88900"/>
                  <a:pt x="3348567" y="0"/>
                  <a:pt x="2857500" y="10583"/>
                </a:cubicBezTo>
                <a:cubicBezTo>
                  <a:pt x="2366433" y="21166"/>
                  <a:pt x="1742017" y="270933"/>
                  <a:pt x="1320800" y="4931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6671" name="Freeform 45"/>
          <p:cNvSpPr>
            <a:spLocks/>
          </p:cNvSpPr>
          <p:nvPr/>
        </p:nvSpPr>
        <p:spPr bwMode="auto">
          <a:xfrm>
            <a:off x="528638" y="1536700"/>
            <a:ext cx="1944687" cy="1384300"/>
          </a:xfrm>
          <a:custGeom>
            <a:avLst/>
            <a:gdLst>
              <a:gd name="T0" fmla="*/ 3666 w 3414183"/>
              <a:gd name="T1" fmla="*/ 1911 h 2393950"/>
              <a:gd name="T2" fmla="*/ 654 w 3414183"/>
              <a:gd name="T3" fmla="*/ 4830 h 2393950"/>
              <a:gd name="T4" fmla="*/ 198 w 3414183"/>
              <a:gd name="T5" fmla="*/ 8120 h 2393950"/>
              <a:gd name="T6" fmla="*/ 1841 w 3414183"/>
              <a:gd name="T7" fmla="*/ 9871 h 2393950"/>
              <a:gd name="T8" fmla="*/ 4397 w 3414183"/>
              <a:gd name="T9" fmla="*/ 8916 h 2393950"/>
              <a:gd name="T10" fmla="*/ 6131 w 3414183"/>
              <a:gd name="T11" fmla="*/ 6634 h 2393950"/>
              <a:gd name="T12" fmla="*/ 8003 w 3414183"/>
              <a:gd name="T13" fmla="*/ 5413 h 2393950"/>
              <a:gd name="T14" fmla="*/ 10330 w 3414183"/>
              <a:gd name="T15" fmla="*/ 5254 h 2393950"/>
              <a:gd name="T16" fmla="*/ 11836 w 3414183"/>
              <a:gd name="T17" fmla="*/ 3025 h 2393950"/>
              <a:gd name="T18" fmla="*/ 11517 w 3414183"/>
              <a:gd name="T19" fmla="*/ 584 h 2393950"/>
              <a:gd name="T20" fmla="*/ 7318 w 3414183"/>
              <a:gd name="T21" fmla="*/ 212 h 2393950"/>
              <a:gd name="T22" fmla="*/ 3666 w 3414183"/>
              <a:gd name="T23" fmla="*/ 1911 h 23939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14183"/>
              <a:gd name="T37" fmla="*/ 0 h 2393950"/>
              <a:gd name="T38" fmla="*/ 3414183 w 3414183"/>
              <a:gd name="T39" fmla="*/ 2393950 h 23939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14183" h="2393950">
                <a:moveTo>
                  <a:pt x="1020233" y="457200"/>
                </a:moveTo>
                <a:cubicBezTo>
                  <a:pt x="711200" y="641350"/>
                  <a:pt x="342900" y="908050"/>
                  <a:pt x="182033" y="1155700"/>
                </a:cubicBezTo>
                <a:cubicBezTo>
                  <a:pt x="21166" y="1403350"/>
                  <a:pt x="0" y="1742017"/>
                  <a:pt x="55033" y="1943100"/>
                </a:cubicBezTo>
                <a:cubicBezTo>
                  <a:pt x="110066" y="2144183"/>
                  <a:pt x="317500" y="2330450"/>
                  <a:pt x="512233" y="2362200"/>
                </a:cubicBezTo>
                <a:cubicBezTo>
                  <a:pt x="706966" y="2393950"/>
                  <a:pt x="1024466" y="2262717"/>
                  <a:pt x="1223433" y="2133600"/>
                </a:cubicBezTo>
                <a:cubicBezTo>
                  <a:pt x="1422400" y="2004483"/>
                  <a:pt x="1538816" y="1727200"/>
                  <a:pt x="1706033" y="1587500"/>
                </a:cubicBezTo>
                <a:cubicBezTo>
                  <a:pt x="1873250" y="1447800"/>
                  <a:pt x="2032000" y="1350433"/>
                  <a:pt x="2226733" y="1295400"/>
                </a:cubicBezTo>
                <a:cubicBezTo>
                  <a:pt x="2421466" y="1240367"/>
                  <a:pt x="2696633" y="1352550"/>
                  <a:pt x="2874433" y="1257300"/>
                </a:cubicBezTo>
                <a:cubicBezTo>
                  <a:pt x="3052233" y="1162050"/>
                  <a:pt x="3238500" y="910167"/>
                  <a:pt x="3293533" y="723900"/>
                </a:cubicBezTo>
                <a:cubicBezTo>
                  <a:pt x="3348566" y="537633"/>
                  <a:pt x="3414183" y="251883"/>
                  <a:pt x="3204633" y="139700"/>
                </a:cubicBezTo>
                <a:cubicBezTo>
                  <a:pt x="2995083" y="27517"/>
                  <a:pt x="2398183" y="0"/>
                  <a:pt x="2036233" y="50800"/>
                </a:cubicBezTo>
                <a:cubicBezTo>
                  <a:pt x="1674283" y="101600"/>
                  <a:pt x="1329266" y="273050"/>
                  <a:pt x="1020233" y="457200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6672" name="Freeform 47"/>
          <p:cNvSpPr>
            <a:spLocks/>
          </p:cNvSpPr>
          <p:nvPr/>
        </p:nvSpPr>
        <p:spPr bwMode="auto">
          <a:xfrm>
            <a:off x="2519363" y="2170113"/>
            <a:ext cx="731837" cy="714375"/>
          </a:xfrm>
          <a:custGeom>
            <a:avLst/>
            <a:gdLst>
              <a:gd name="T0" fmla="*/ 1087 w 1286934"/>
              <a:gd name="T1" fmla="*/ 299 h 1236134"/>
              <a:gd name="T2" fmla="*/ 52 w 1286934"/>
              <a:gd name="T3" fmla="*/ 1989 h 1236134"/>
              <a:gd name="T4" fmla="*/ 772 w 1286934"/>
              <a:gd name="T5" fmla="*/ 4206 h 1236134"/>
              <a:gd name="T6" fmla="*/ 2706 w 1286934"/>
              <a:gd name="T7" fmla="*/ 4998 h 1236134"/>
              <a:gd name="T8" fmla="*/ 4325 w 1286934"/>
              <a:gd name="T9" fmla="*/ 3361 h 1236134"/>
              <a:gd name="T10" fmla="*/ 4010 w 1286934"/>
              <a:gd name="T11" fmla="*/ 510 h 1236134"/>
              <a:gd name="T12" fmla="*/ 1087 w 1286934"/>
              <a:gd name="T13" fmla="*/ 299 h 1236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6934"/>
              <a:gd name="T22" fmla="*/ 0 h 1236134"/>
              <a:gd name="T23" fmla="*/ 1286934 w 1286934"/>
              <a:gd name="T24" fmla="*/ 1236134 h 1236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6934" h="1236134">
                <a:moveTo>
                  <a:pt x="306917" y="71967"/>
                </a:moveTo>
                <a:cubicBezTo>
                  <a:pt x="120650" y="131234"/>
                  <a:pt x="29634" y="321734"/>
                  <a:pt x="14817" y="478367"/>
                </a:cubicBezTo>
                <a:cubicBezTo>
                  <a:pt x="0" y="635000"/>
                  <a:pt x="93134" y="891117"/>
                  <a:pt x="218017" y="1011767"/>
                </a:cubicBezTo>
                <a:cubicBezTo>
                  <a:pt x="342900" y="1132417"/>
                  <a:pt x="596900" y="1236134"/>
                  <a:pt x="764117" y="1202267"/>
                </a:cubicBezTo>
                <a:cubicBezTo>
                  <a:pt x="931334" y="1168400"/>
                  <a:pt x="1159934" y="988484"/>
                  <a:pt x="1221317" y="808567"/>
                </a:cubicBezTo>
                <a:cubicBezTo>
                  <a:pt x="1282700" y="628650"/>
                  <a:pt x="1286934" y="245534"/>
                  <a:pt x="1132417" y="122767"/>
                </a:cubicBezTo>
                <a:cubicBezTo>
                  <a:pt x="977900" y="0"/>
                  <a:pt x="493184" y="12700"/>
                  <a:pt x="306917" y="71967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6673" name="Rectangle 34"/>
          <p:cNvSpPr>
            <a:spLocks noChangeArrowheads="1"/>
          </p:cNvSpPr>
          <p:nvPr/>
        </p:nvSpPr>
        <p:spPr bwMode="auto">
          <a:xfrm>
            <a:off x="323850" y="292417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6674" name="Rectangle 34"/>
          <p:cNvSpPr>
            <a:spLocks noChangeArrowheads="1"/>
          </p:cNvSpPr>
          <p:nvPr/>
        </p:nvSpPr>
        <p:spPr bwMode="auto">
          <a:xfrm>
            <a:off x="1835150" y="393382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6675" name="Rectangle 34"/>
          <p:cNvSpPr>
            <a:spLocks noChangeArrowheads="1"/>
          </p:cNvSpPr>
          <p:nvPr/>
        </p:nvSpPr>
        <p:spPr bwMode="auto">
          <a:xfrm>
            <a:off x="5003800" y="249237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6676" name="Rectangle 34"/>
          <p:cNvSpPr>
            <a:spLocks noChangeArrowheads="1"/>
          </p:cNvSpPr>
          <p:nvPr/>
        </p:nvSpPr>
        <p:spPr bwMode="auto">
          <a:xfrm>
            <a:off x="2700338" y="162877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8" name="Oval 4"/>
          <p:cNvSpPr>
            <a:spLocks noChangeArrowheads="1"/>
          </p:cNvSpPr>
          <p:nvPr/>
        </p:nvSpPr>
        <p:spPr bwMode="auto">
          <a:xfrm>
            <a:off x="4067175" y="4797425"/>
            <a:ext cx="649288" cy="6477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4195763" y="4889500"/>
            <a:ext cx="388937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b="1"/>
          </a:p>
        </p:txBody>
      </p:sp>
      <p:sp>
        <p:nvSpPr>
          <p:cNvPr id="61" name="Oval 4"/>
          <p:cNvSpPr>
            <a:spLocks noChangeArrowheads="1"/>
          </p:cNvSpPr>
          <p:nvPr/>
        </p:nvSpPr>
        <p:spPr bwMode="auto">
          <a:xfrm>
            <a:off x="5292725" y="5805488"/>
            <a:ext cx="647700" cy="6477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5419725" y="5897563"/>
            <a:ext cx="388938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b="1"/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auto">
          <a:xfrm>
            <a:off x="7740650" y="5084763"/>
            <a:ext cx="647700" cy="6477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7867650" y="5178425"/>
            <a:ext cx="388938" cy="460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b="1"/>
          </a:p>
        </p:txBody>
      </p:sp>
      <p:sp>
        <p:nvSpPr>
          <p:cNvPr id="67" name="Oval 4"/>
          <p:cNvSpPr>
            <a:spLocks noChangeArrowheads="1"/>
          </p:cNvSpPr>
          <p:nvPr/>
        </p:nvSpPr>
        <p:spPr bwMode="auto">
          <a:xfrm>
            <a:off x="6156325" y="4581525"/>
            <a:ext cx="647700" cy="6477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6283325" y="4673600"/>
            <a:ext cx="388938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b="1"/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516688" y="3522663"/>
            <a:ext cx="2411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C00000"/>
                </a:solidFill>
                <a:latin typeface="Bookman Old Style" pitchFamily="18" charset="0"/>
              </a:rPr>
              <a:t>Άκυκλο Κατευθυνόμενο</a:t>
            </a:r>
            <a:endParaRPr lang="en-US"/>
          </a:p>
        </p:txBody>
      </p:sp>
      <p:sp>
        <p:nvSpPr>
          <p:cNvPr id="65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71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63" grpId="0" animBg="1"/>
      <p:bldP spid="64" grpId="0" animBg="1"/>
      <p:bldP spid="66" grpId="0" animBg="1"/>
      <p:bldP spid="67" grpId="0" animBg="1"/>
      <p:bldP spid="69" grpId="0" animBg="1"/>
      <p:bldP spid="8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 bwMode="auto">
          <a:xfrm>
            <a:off x="4940300" y="5462588"/>
            <a:ext cx="1368425" cy="1295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 bwMode="auto">
          <a:xfrm>
            <a:off x="3695700" y="4495800"/>
            <a:ext cx="1368425" cy="12969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cxnSp>
        <p:nvCxnSpPr>
          <p:cNvPr id="27652" name="Straight Arrow Connector 12"/>
          <p:cNvCxnSpPr>
            <a:cxnSpLocks noChangeShapeType="1"/>
          </p:cNvCxnSpPr>
          <p:nvPr/>
        </p:nvCxnSpPr>
        <p:spPr bwMode="auto">
          <a:xfrm flipV="1">
            <a:off x="4500563" y="4941888"/>
            <a:ext cx="1584325" cy="1428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7653" name="Straight Arrow Connector 12"/>
          <p:cNvCxnSpPr>
            <a:cxnSpLocks noChangeShapeType="1"/>
          </p:cNvCxnSpPr>
          <p:nvPr/>
        </p:nvCxnSpPr>
        <p:spPr bwMode="auto">
          <a:xfrm>
            <a:off x="4500563" y="5229225"/>
            <a:ext cx="863600" cy="6477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7654" name="Straight Arrow Connector 12"/>
          <p:cNvCxnSpPr>
            <a:cxnSpLocks noChangeShapeType="1"/>
          </p:cNvCxnSpPr>
          <p:nvPr/>
        </p:nvCxnSpPr>
        <p:spPr bwMode="auto">
          <a:xfrm>
            <a:off x="6626225" y="5013325"/>
            <a:ext cx="107950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7655" name="Straight Arrow Connector 12"/>
          <p:cNvCxnSpPr>
            <a:cxnSpLocks noChangeShapeType="1"/>
          </p:cNvCxnSpPr>
          <p:nvPr/>
        </p:nvCxnSpPr>
        <p:spPr bwMode="auto">
          <a:xfrm flipH="1">
            <a:off x="6011863" y="5589588"/>
            <a:ext cx="1944687" cy="5032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6280150" y="1527175"/>
            <a:ext cx="284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Μοντελοποίηση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7658" name="Oval 4"/>
          <p:cNvSpPr>
            <a:spLocks noChangeArrowheads="1"/>
          </p:cNvSpPr>
          <p:nvPr/>
        </p:nvSpPr>
        <p:spPr bwMode="auto">
          <a:xfrm>
            <a:off x="4067175" y="4797425"/>
            <a:ext cx="649288" cy="6477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9" name="Rectangle 5"/>
          <p:cNvSpPr>
            <a:spLocks noChangeArrowheads="1"/>
          </p:cNvSpPr>
          <p:nvPr/>
        </p:nvSpPr>
        <p:spPr bwMode="auto">
          <a:xfrm>
            <a:off x="4195763" y="4889500"/>
            <a:ext cx="388937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b="1"/>
          </a:p>
        </p:txBody>
      </p:sp>
      <p:sp>
        <p:nvSpPr>
          <p:cNvPr id="27660" name="Oval 4"/>
          <p:cNvSpPr>
            <a:spLocks noChangeArrowheads="1"/>
          </p:cNvSpPr>
          <p:nvPr/>
        </p:nvSpPr>
        <p:spPr bwMode="auto">
          <a:xfrm>
            <a:off x="5292725" y="5805488"/>
            <a:ext cx="647700" cy="6477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61" name="Rectangle 5"/>
          <p:cNvSpPr>
            <a:spLocks noChangeArrowheads="1"/>
          </p:cNvSpPr>
          <p:nvPr/>
        </p:nvSpPr>
        <p:spPr bwMode="auto">
          <a:xfrm>
            <a:off x="5419725" y="5897563"/>
            <a:ext cx="388938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b="1"/>
          </a:p>
        </p:txBody>
      </p:sp>
      <p:sp>
        <p:nvSpPr>
          <p:cNvPr id="27662" name="Oval 4"/>
          <p:cNvSpPr>
            <a:spLocks noChangeArrowheads="1"/>
          </p:cNvSpPr>
          <p:nvPr/>
        </p:nvSpPr>
        <p:spPr bwMode="auto">
          <a:xfrm>
            <a:off x="7740650" y="5084763"/>
            <a:ext cx="647700" cy="6477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63" name="Rectangle 5"/>
          <p:cNvSpPr>
            <a:spLocks noChangeArrowheads="1"/>
          </p:cNvSpPr>
          <p:nvPr/>
        </p:nvSpPr>
        <p:spPr bwMode="auto">
          <a:xfrm>
            <a:off x="7867650" y="5178425"/>
            <a:ext cx="388938" cy="460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b="1"/>
          </a:p>
        </p:txBody>
      </p:sp>
      <p:sp>
        <p:nvSpPr>
          <p:cNvPr id="27664" name="Oval 4"/>
          <p:cNvSpPr>
            <a:spLocks noChangeArrowheads="1"/>
          </p:cNvSpPr>
          <p:nvPr/>
        </p:nvSpPr>
        <p:spPr bwMode="auto">
          <a:xfrm>
            <a:off x="6156325" y="4581525"/>
            <a:ext cx="647700" cy="6477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65" name="Rectangle 5"/>
          <p:cNvSpPr>
            <a:spLocks noChangeArrowheads="1"/>
          </p:cNvSpPr>
          <p:nvPr/>
        </p:nvSpPr>
        <p:spPr bwMode="auto">
          <a:xfrm>
            <a:off x="6283325" y="4673600"/>
            <a:ext cx="388938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b="1"/>
          </a:p>
        </p:txBody>
      </p:sp>
      <p:sp>
        <p:nvSpPr>
          <p:cNvPr id="27666" name="Rectangle 83"/>
          <p:cNvSpPr>
            <a:spLocks noChangeArrowheads="1"/>
          </p:cNvSpPr>
          <p:nvPr/>
        </p:nvSpPr>
        <p:spPr bwMode="auto">
          <a:xfrm>
            <a:off x="6516688" y="3522663"/>
            <a:ext cx="2411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C00000"/>
                </a:solidFill>
                <a:latin typeface="Bookman Old Style" pitchFamily="18" charset="0"/>
              </a:rPr>
              <a:t>Άκυκλο Κατευθυνόμενο</a:t>
            </a:r>
            <a:endParaRPr lang="en-US"/>
          </a:p>
        </p:txBody>
      </p:sp>
      <p:cxnSp>
        <p:nvCxnSpPr>
          <p:cNvPr id="27667" name="Straight Arrow Connector 12"/>
          <p:cNvCxnSpPr>
            <a:cxnSpLocks noChangeShapeType="1"/>
            <a:endCxn id="27687" idx="1"/>
          </p:cNvCxnSpPr>
          <p:nvPr/>
        </p:nvCxnSpPr>
        <p:spPr bwMode="auto">
          <a:xfrm>
            <a:off x="971550" y="2565400"/>
            <a:ext cx="630238" cy="2190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7668" name="Freeform 14"/>
          <p:cNvSpPr>
            <a:spLocks/>
          </p:cNvSpPr>
          <p:nvPr/>
        </p:nvSpPr>
        <p:spPr bwMode="auto">
          <a:xfrm rot="-249433">
            <a:off x="977900" y="1935163"/>
            <a:ext cx="908050" cy="436562"/>
          </a:xfrm>
          <a:custGeom>
            <a:avLst/>
            <a:gdLst>
              <a:gd name="T0" fmla="*/ 0 w 1270000"/>
              <a:gd name="T1" fmla="*/ 3651 h 762000"/>
              <a:gd name="T2" fmla="*/ 30572 w 1270000"/>
              <a:gd name="T3" fmla="*/ 548 h 762000"/>
              <a:gd name="T4" fmla="*/ 71099 w 1270000"/>
              <a:gd name="T5" fmla="*/ 366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7669" name="Straight Arrow Connector 12"/>
          <p:cNvCxnSpPr>
            <a:cxnSpLocks noChangeShapeType="1"/>
          </p:cNvCxnSpPr>
          <p:nvPr/>
        </p:nvCxnSpPr>
        <p:spPr bwMode="auto">
          <a:xfrm flipH="1" flipV="1">
            <a:off x="1846263" y="2922588"/>
            <a:ext cx="574675" cy="541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7670" name="Freeform 14"/>
          <p:cNvSpPr>
            <a:spLocks/>
          </p:cNvSpPr>
          <p:nvPr/>
        </p:nvSpPr>
        <p:spPr bwMode="auto">
          <a:xfrm rot="18465004" flipV="1">
            <a:off x="3528219" y="3305969"/>
            <a:ext cx="1098550" cy="515938"/>
          </a:xfrm>
          <a:custGeom>
            <a:avLst/>
            <a:gdLst>
              <a:gd name="T0" fmla="*/ 0 w 1270000"/>
              <a:gd name="T1" fmla="*/ 28126 h 762000"/>
              <a:gd name="T2" fmla="*/ 293055 w 1270000"/>
              <a:gd name="T3" fmla="*/ 4219 h 762000"/>
              <a:gd name="T4" fmla="*/ 681521 w 1270000"/>
              <a:gd name="T5" fmla="*/ 2813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7671" name="Straight Arrow Connector 12"/>
          <p:cNvCxnSpPr>
            <a:cxnSpLocks noChangeShapeType="1"/>
          </p:cNvCxnSpPr>
          <p:nvPr/>
        </p:nvCxnSpPr>
        <p:spPr bwMode="auto">
          <a:xfrm flipV="1">
            <a:off x="3773488" y="2422525"/>
            <a:ext cx="46037" cy="6619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7672" name="Straight Arrow Connector 12"/>
          <p:cNvCxnSpPr>
            <a:cxnSpLocks noChangeShapeType="1"/>
          </p:cNvCxnSpPr>
          <p:nvPr/>
        </p:nvCxnSpPr>
        <p:spPr bwMode="auto">
          <a:xfrm flipH="1">
            <a:off x="3487738" y="3206750"/>
            <a:ext cx="285750" cy="4984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7673" name="Straight Arrow Connector 12"/>
          <p:cNvCxnSpPr>
            <a:cxnSpLocks noChangeShapeType="1"/>
          </p:cNvCxnSpPr>
          <p:nvPr/>
        </p:nvCxnSpPr>
        <p:spPr bwMode="auto">
          <a:xfrm flipH="1" flipV="1">
            <a:off x="2625725" y="3587750"/>
            <a:ext cx="655638" cy="2508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7674" name="Freeform 14"/>
          <p:cNvSpPr>
            <a:spLocks/>
          </p:cNvSpPr>
          <p:nvPr/>
        </p:nvSpPr>
        <p:spPr bwMode="auto">
          <a:xfrm rot="-2908640">
            <a:off x="2867025" y="2698751"/>
            <a:ext cx="1284287" cy="741362"/>
          </a:xfrm>
          <a:custGeom>
            <a:avLst/>
            <a:gdLst>
              <a:gd name="T0" fmla="*/ 0 w 1270000"/>
              <a:gd name="T1" fmla="*/ 2181093 h 762000"/>
              <a:gd name="T2" fmla="*/ 1908763 w 1270000"/>
              <a:gd name="T3" fmla="*/ 327163 h 762000"/>
              <a:gd name="T4" fmla="*/ 4438978 w 1270000"/>
              <a:gd name="T5" fmla="*/ 218108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7675" name="Straight Arrow Connector 12"/>
          <p:cNvCxnSpPr>
            <a:cxnSpLocks noChangeShapeType="1"/>
          </p:cNvCxnSpPr>
          <p:nvPr/>
        </p:nvCxnSpPr>
        <p:spPr bwMode="auto">
          <a:xfrm>
            <a:off x="2011363" y="1922463"/>
            <a:ext cx="696912" cy="5000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7676" name="Straight Arrow Connector 12"/>
          <p:cNvCxnSpPr>
            <a:cxnSpLocks noChangeShapeType="1"/>
          </p:cNvCxnSpPr>
          <p:nvPr/>
        </p:nvCxnSpPr>
        <p:spPr bwMode="auto">
          <a:xfrm flipV="1">
            <a:off x="2913063" y="2297113"/>
            <a:ext cx="738187" cy="2508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7677" name="Straight Arrow Connector 12"/>
          <p:cNvCxnSpPr>
            <a:cxnSpLocks noChangeShapeType="1"/>
          </p:cNvCxnSpPr>
          <p:nvPr/>
        </p:nvCxnSpPr>
        <p:spPr bwMode="auto">
          <a:xfrm>
            <a:off x="3814763" y="2255838"/>
            <a:ext cx="779462" cy="7080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7678" name="Straight Arrow Connector 12"/>
          <p:cNvCxnSpPr>
            <a:cxnSpLocks noChangeShapeType="1"/>
            <a:stCxn id="27699" idx="1"/>
          </p:cNvCxnSpPr>
          <p:nvPr/>
        </p:nvCxnSpPr>
        <p:spPr bwMode="auto">
          <a:xfrm flipH="1">
            <a:off x="3929063" y="3144838"/>
            <a:ext cx="623887" cy="714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7679" name="Freeform 14"/>
          <p:cNvSpPr>
            <a:spLocks/>
          </p:cNvSpPr>
          <p:nvPr/>
        </p:nvSpPr>
        <p:spPr bwMode="auto">
          <a:xfrm rot="781449">
            <a:off x="1511300" y="3336925"/>
            <a:ext cx="757238" cy="393700"/>
          </a:xfrm>
          <a:custGeom>
            <a:avLst/>
            <a:gdLst>
              <a:gd name="T0" fmla="*/ 0 w 1270000"/>
              <a:gd name="T1" fmla="*/ 1066 h 762000"/>
              <a:gd name="T2" fmla="*/ 3467 w 1270000"/>
              <a:gd name="T3" fmla="*/ 160 h 762000"/>
              <a:gd name="T4" fmla="*/ 8062 w 1270000"/>
              <a:gd name="T5" fmla="*/ 106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7680" name="Freeform 14"/>
          <p:cNvSpPr>
            <a:spLocks/>
          </p:cNvSpPr>
          <p:nvPr/>
        </p:nvSpPr>
        <p:spPr bwMode="auto">
          <a:xfrm rot="-9679779">
            <a:off x="1560513" y="3451225"/>
            <a:ext cx="757237" cy="393700"/>
          </a:xfrm>
          <a:custGeom>
            <a:avLst/>
            <a:gdLst>
              <a:gd name="T0" fmla="*/ 0 w 1270000"/>
              <a:gd name="T1" fmla="*/ 1066 h 762000"/>
              <a:gd name="T2" fmla="*/ 3467 w 1270000"/>
              <a:gd name="T3" fmla="*/ 160 h 762000"/>
              <a:gd name="T4" fmla="*/ 8062 w 1270000"/>
              <a:gd name="T5" fmla="*/ 106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7681" name="Straight Arrow Connector 12"/>
          <p:cNvCxnSpPr>
            <a:cxnSpLocks noChangeShapeType="1"/>
          </p:cNvCxnSpPr>
          <p:nvPr/>
        </p:nvCxnSpPr>
        <p:spPr bwMode="auto">
          <a:xfrm flipV="1">
            <a:off x="985838" y="2047875"/>
            <a:ext cx="901700" cy="4587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7682" name="Straight Arrow Connector 12"/>
          <p:cNvCxnSpPr>
            <a:cxnSpLocks noChangeShapeType="1"/>
          </p:cNvCxnSpPr>
          <p:nvPr/>
        </p:nvCxnSpPr>
        <p:spPr bwMode="auto">
          <a:xfrm>
            <a:off x="944563" y="2589213"/>
            <a:ext cx="328612" cy="9159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7683" name="Straight Arrow Connector 12"/>
          <p:cNvCxnSpPr>
            <a:cxnSpLocks noChangeShapeType="1"/>
          </p:cNvCxnSpPr>
          <p:nvPr/>
        </p:nvCxnSpPr>
        <p:spPr bwMode="auto">
          <a:xfrm flipH="1">
            <a:off x="1436688" y="2838450"/>
            <a:ext cx="328612" cy="6667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7684" name="Oval 4"/>
          <p:cNvSpPr>
            <a:spLocks noChangeArrowheads="1"/>
          </p:cNvSpPr>
          <p:nvPr/>
        </p:nvSpPr>
        <p:spPr bwMode="auto">
          <a:xfrm>
            <a:off x="1190625" y="3505200"/>
            <a:ext cx="328613" cy="333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85" name="Rectangle 5"/>
          <p:cNvSpPr>
            <a:spLocks noChangeArrowheads="1"/>
          </p:cNvSpPr>
          <p:nvPr/>
        </p:nvSpPr>
        <p:spPr bwMode="auto">
          <a:xfrm>
            <a:off x="1190625" y="3500438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sz="1800" b="1"/>
          </a:p>
        </p:txBody>
      </p:sp>
      <p:sp>
        <p:nvSpPr>
          <p:cNvPr id="27686" name="Oval 4"/>
          <p:cNvSpPr>
            <a:spLocks noChangeArrowheads="1"/>
          </p:cNvSpPr>
          <p:nvPr/>
        </p:nvSpPr>
        <p:spPr bwMode="auto">
          <a:xfrm>
            <a:off x="1601788" y="2589213"/>
            <a:ext cx="327025" cy="3317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7687" name="Rectangle 5"/>
          <p:cNvSpPr>
            <a:spLocks noChangeArrowheads="1"/>
          </p:cNvSpPr>
          <p:nvPr/>
        </p:nvSpPr>
        <p:spPr bwMode="auto">
          <a:xfrm>
            <a:off x="1601788" y="2584450"/>
            <a:ext cx="354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8</a:t>
            </a:r>
            <a:endParaRPr lang="en-US" sz="2000" b="1"/>
          </a:p>
        </p:txBody>
      </p:sp>
      <p:sp>
        <p:nvSpPr>
          <p:cNvPr id="27688" name="Oval 4"/>
          <p:cNvSpPr>
            <a:spLocks noChangeArrowheads="1"/>
          </p:cNvSpPr>
          <p:nvPr/>
        </p:nvSpPr>
        <p:spPr bwMode="auto">
          <a:xfrm>
            <a:off x="2667000" y="2381250"/>
            <a:ext cx="328613" cy="3317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89" name="Rectangle 5"/>
          <p:cNvSpPr>
            <a:spLocks noChangeArrowheads="1"/>
          </p:cNvSpPr>
          <p:nvPr/>
        </p:nvSpPr>
        <p:spPr bwMode="auto">
          <a:xfrm>
            <a:off x="2667000" y="2376488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9</a:t>
            </a:r>
            <a:endParaRPr lang="en-US" sz="1800" b="1"/>
          </a:p>
        </p:txBody>
      </p:sp>
      <p:sp>
        <p:nvSpPr>
          <p:cNvPr id="27690" name="Oval 4"/>
          <p:cNvSpPr>
            <a:spLocks noChangeArrowheads="1"/>
          </p:cNvSpPr>
          <p:nvPr/>
        </p:nvSpPr>
        <p:spPr bwMode="auto">
          <a:xfrm>
            <a:off x="2287588" y="3346450"/>
            <a:ext cx="328612" cy="3317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91" name="Rectangle 5"/>
          <p:cNvSpPr>
            <a:spLocks noChangeArrowheads="1"/>
          </p:cNvSpPr>
          <p:nvPr/>
        </p:nvSpPr>
        <p:spPr bwMode="auto">
          <a:xfrm>
            <a:off x="2287588" y="3341688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6</a:t>
            </a:r>
            <a:endParaRPr lang="en-US" sz="1800" b="1"/>
          </a:p>
        </p:txBody>
      </p:sp>
      <p:sp>
        <p:nvSpPr>
          <p:cNvPr id="27692" name="Oval 4"/>
          <p:cNvSpPr>
            <a:spLocks noChangeArrowheads="1"/>
          </p:cNvSpPr>
          <p:nvPr/>
        </p:nvSpPr>
        <p:spPr bwMode="auto">
          <a:xfrm>
            <a:off x="3609975" y="3005138"/>
            <a:ext cx="328613" cy="333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93" name="Rectangle 5"/>
          <p:cNvSpPr>
            <a:spLocks noChangeArrowheads="1"/>
          </p:cNvSpPr>
          <p:nvPr/>
        </p:nvSpPr>
        <p:spPr bwMode="auto">
          <a:xfrm>
            <a:off x="3609975" y="3001963"/>
            <a:ext cx="338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7</a:t>
            </a:r>
            <a:endParaRPr lang="en-US" sz="1800" b="1"/>
          </a:p>
        </p:txBody>
      </p:sp>
      <p:sp>
        <p:nvSpPr>
          <p:cNvPr id="27694" name="Oval 4"/>
          <p:cNvSpPr>
            <a:spLocks noChangeArrowheads="1"/>
          </p:cNvSpPr>
          <p:nvPr/>
        </p:nvSpPr>
        <p:spPr bwMode="auto">
          <a:xfrm>
            <a:off x="3230563" y="3679825"/>
            <a:ext cx="328612" cy="3317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95" name="Rectangle 5"/>
          <p:cNvSpPr>
            <a:spLocks noChangeArrowheads="1"/>
          </p:cNvSpPr>
          <p:nvPr/>
        </p:nvSpPr>
        <p:spPr bwMode="auto">
          <a:xfrm>
            <a:off x="3152775" y="3675063"/>
            <a:ext cx="488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10</a:t>
            </a:r>
            <a:endParaRPr lang="en-US" sz="1800" b="1"/>
          </a:p>
        </p:txBody>
      </p:sp>
      <p:sp>
        <p:nvSpPr>
          <p:cNvPr id="27696" name="Oval 4"/>
          <p:cNvSpPr>
            <a:spLocks noChangeArrowheads="1"/>
          </p:cNvSpPr>
          <p:nvPr/>
        </p:nvSpPr>
        <p:spPr bwMode="auto">
          <a:xfrm>
            <a:off x="3640138" y="2055813"/>
            <a:ext cx="328612" cy="3317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97" name="Rectangle 5"/>
          <p:cNvSpPr>
            <a:spLocks noChangeArrowheads="1"/>
          </p:cNvSpPr>
          <p:nvPr/>
        </p:nvSpPr>
        <p:spPr bwMode="auto">
          <a:xfrm>
            <a:off x="3641725" y="2051050"/>
            <a:ext cx="33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5</a:t>
            </a:r>
            <a:endParaRPr lang="en-US" sz="1800" b="1"/>
          </a:p>
        </p:txBody>
      </p:sp>
      <p:sp>
        <p:nvSpPr>
          <p:cNvPr id="27698" name="Oval 4"/>
          <p:cNvSpPr>
            <a:spLocks noChangeArrowheads="1"/>
          </p:cNvSpPr>
          <p:nvPr/>
        </p:nvSpPr>
        <p:spPr bwMode="auto">
          <a:xfrm>
            <a:off x="4552950" y="2963863"/>
            <a:ext cx="328613" cy="3317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99" name="Rectangle 5"/>
          <p:cNvSpPr>
            <a:spLocks noChangeArrowheads="1"/>
          </p:cNvSpPr>
          <p:nvPr/>
        </p:nvSpPr>
        <p:spPr bwMode="auto">
          <a:xfrm>
            <a:off x="4552950" y="29591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sz="1800" b="1"/>
          </a:p>
        </p:txBody>
      </p:sp>
      <p:sp>
        <p:nvSpPr>
          <p:cNvPr id="27700" name="Oval 4"/>
          <p:cNvSpPr>
            <a:spLocks noChangeArrowheads="1"/>
          </p:cNvSpPr>
          <p:nvPr/>
        </p:nvSpPr>
        <p:spPr bwMode="auto">
          <a:xfrm>
            <a:off x="1846263" y="1755775"/>
            <a:ext cx="328612" cy="333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701" name="Rectangle 5"/>
          <p:cNvSpPr>
            <a:spLocks noChangeArrowheads="1"/>
          </p:cNvSpPr>
          <p:nvPr/>
        </p:nvSpPr>
        <p:spPr bwMode="auto">
          <a:xfrm>
            <a:off x="1847850" y="1752600"/>
            <a:ext cx="336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sz="1800" b="1"/>
          </a:p>
        </p:txBody>
      </p:sp>
      <p:sp>
        <p:nvSpPr>
          <p:cNvPr id="27702" name="Oval 4"/>
          <p:cNvSpPr>
            <a:spLocks noChangeArrowheads="1"/>
          </p:cNvSpPr>
          <p:nvPr/>
        </p:nvSpPr>
        <p:spPr bwMode="auto">
          <a:xfrm>
            <a:off x="739775" y="2381250"/>
            <a:ext cx="327025" cy="3317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703" name="Rectangle 5"/>
          <p:cNvSpPr>
            <a:spLocks noChangeArrowheads="1"/>
          </p:cNvSpPr>
          <p:nvPr/>
        </p:nvSpPr>
        <p:spPr bwMode="auto">
          <a:xfrm>
            <a:off x="739775" y="2376488"/>
            <a:ext cx="33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sz="1800" b="1"/>
          </a:p>
        </p:txBody>
      </p:sp>
      <p:sp>
        <p:nvSpPr>
          <p:cNvPr id="27704" name="Freeform 42"/>
          <p:cNvSpPr>
            <a:spLocks/>
          </p:cNvSpPr>
          <p:nvPr/>
        </p:nvSpPr>
        <p:spPr bwMode="auto">
          <a:xfrm rot="6699862">
            <a:off x="2919412" y="2208213"/>
            <a:ext cx="2411413" cy="2046288"/>
          </a:xfrm>
          <a:custGeom>
            <a:avLst/>
            <a:gdLst>
              <a:gd name="T0" fmla="*/ 708 w 4948767"/>
              <a:gd name="T1" fmla="*/ 49514 h 2722033"/>
              <a:gd name="T2" fmla="*/ 177 w 4948767"/>
              <a:gd name="T3" fmla="*/ 134941 h 2722033"/>
              <a:gd name="T4" fmla="*/ 82 w 4948767"/>
              <a:gd name="T5" fmla="*/ 235668 h 2722033"/>
              <a:gd name="T6" fmla="*/ 668 w 4948767"/>
              <a:gd name="T7" fmla="*/ 263718 h 2722033"/>
              <a:gd name="T8" fmla="*/ 2180 w 4948767"/>
              <a:gd name="T9" fmla="*/ 262443 h 2722033"/>
              <a:gd name="T10" fmla="*/ 2637 w 4948767"/>
              <a:gd name="T11" fmla="*/ 198692 h 2722033"/>
              <a:gd name="T12" fmla="*/ 2289 w 4948767"/>
              <a:gd name="T13" fmla="*/ 41863 h 2722033"/>
              <a:gd name="T14" fmla="*/ 1533 w 4948767"/>
              <a:gd name="T15" fmla="*/ 1062 h 2722033"/>
              <a:gd name="T16" fmla="*/ 708 w 4948767"/>
              <a:gd name="T17" fmla="*/ 49514 h 27220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48767"/>
              <a:gd name="T28" fmla="*/ 0 h 2722033"/>
              <a:gd name="T29" fmla="*/ 4948767 w 4948767"/>
              <a:gd name="T30" fmla="*/ 2722033 h 27220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48767" h="2722033">
                <a:moveTo>
                  <a:pt x="1320800" y="493183"/>
                </a:moveTo>
                <a:cubicBezTo>
                  <a:pt x="899583" y="715433"/>
                  <a:pt x="524933" y="1035050"/>
                  <a:pt x="330200" y="1344083"/>
                </a:cubicBezTo>
                <a:cubicBezTo>
                  <a:pt x="135467" y="1653116"/>
                  <a:pt x="0" y="2133600"/>
                  <a:pt x="152400" y="2347383"/>
                </a:cubicBezTo>
                <a:cubicBezTo>
                  <a:pt x="304800" y="2561166"/>
                  <a:pt x="592667" y="2582333"/>
                  <a:pt x="1244600" y="2626783"/>
                </a:cubicBezTo>
                <a:cubicBezTo>
                  <a:pt x="1896533" y="2671233"/>
                  <a:pt x="3452283" y="2722033"/>
                  <a:pt x="4064000" y="2614083"/>
                </a:cubicBezTo>
                <a:cubicBezTo>
                  <a:pt x="4675717" y="2506133"/>
                  <a:pt x="4881033" y="2345266"/>
                  <a:pt x="4914900" y="1979083"/>
                </a:cubicBezTo>
                <a:cubicBezTo>
                  <a:pt x="4948767" y="1612900"/>
                  <a:pt x="4610100" y="745066"/>
                  <a:pt x="4267200" y="416983"/>
                </a:cubicBezTo>
                <a:cubicBezTo>
                  <a:pt x="3924300" y="88900"/>
                  <a:pt x="3348567" y="0"/>
                  <a:pt x="2857500" y="10583"/>
                </a:cubicBezTo>
                <a:cubicBezTo>
                  <a:pt x="2366433" y="21166"/>
                  <a:pt x="1742017" y="270933"/>
                  <a:pt x="1320800" y="4931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7705" name="Freeform 43"/>
          <p:cNvSpPr>
            <a:spLocks/>
          </p:cNvSpPr>
          <p:nvPr/>
        </p:nvSpPr>
        <p:spPr bwMode="auto">
          <a:xfrm rot="-640545">
            <a:off x="922338" y="2428875"/>
            <a:ext cx="1874837" cy="1543050"/>
          </a:xfrm>
          <a:custGeom>
            <a:avLst/>
            <a:gdLst>
              <a:gd name="T0" fmla="*/ 36 w 4948767"/>
              <a:gd name="T1" fmla="*/ 1625 h 2722033"/>
              <a:gd name="T2" fmla="*/ 9 w 4948767"/>
              <a:gd name="T3" fmla="*/ 4429 h 2722033"/>
              <a:gd name="T4" fmla="*/ 4 w 4948767"/>
              <a:gd name="T5" fmla="*/ 7735 h 2722033"/>
              <a:gd name="T6" fmla="*/ 33 w 4948767"/>
              <a:gd name="T7" fmla="*/ 8656 h 2722033"/>
              <a:gd name="T8" fmla="*/ 109 w 4948767"/>
              <a:gd name="T9" fmla="*/ 8614 h 2722033"/>
              <a:gd name="T10" fmla="*/ 132 w 4948767"/>
              <a:gd name="T11" fmla="*/ 6522 h 2722033"/>
              <a:gd name="T12" fmla="*/ 115 w 4948767"/>
              <a:gd name="T13" fmla="*/ 1374 h 2722033"/>
              <a:gd name="T14" fmla="*/ 77 w 4948767"/>
              <a:gd name="T15" fmla="*/ 35 h 2722033"/>
              <a:gd name="T16" fmla="*/ 36 w 4948767"/>
              <a:gd name="T17" fmla="*/ 1625 h 27220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48767"/>
              <a:gd name="T28" fmla="*/ 0 h 2722033"/>
              <a:gd name="T29" fmla="*/ 4948767 w 4948767"/>
              <a:gd name="T30" fmla="*/ 2722033 h 27220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48767" h="2722033">
                <a:moveTo>
                  <a:pt x="1320800" y="493183"/>
                </a:moveTo>
                <a:cubicBezTo>
                  <a:pt x="899583" y="715433"/>
                  <a:pt x="524933" y="1035050"/>
                  <a:pt x="330200" y="1344083"/>
                </a:cubicBezTo>
                <a:cubicBezTo>
                  <a:pt x="135467" y="1653116"/>
                  <a:pt x="0" y="2133600"/>
                  <a:pt x="152400" y="2347383"/>
                </a:cubicBezTo>
                <a:cubicBezTo>
                  <a:pt x="304800" y="2561166"/>
                  <a:pt x="592667" y="2582333"/>
                  <a:pt x="1244600" y="2626783"/>
                </a:cubicBezTo>
                <a:cubicBezTo>
                  <a:pt x="1896533" y="2671233"/>
                  <a:pt x="3452283" y="2722033"/>
                  <a:pt x="4064000" y="2614083"/>
                </a:cubicBezTo>
                <a:cubicBezTo>
                  <a:pt x="4675717" y="2506133"/>
                  <a:pt x="4881033" y="2345266"/>
                  <a:pt x="4914900" y="1979083"/>
                </a:cubicBezTo>
                <a:cubicBezTo>
                  <a:pt x="4948767" y="1612900"/>
                  <a:pt x="4610100" y="745066"/>
                  <a:pt x="4267200" y="416983"/>
                </a:cubicBezTo>
                <a:cubicBezTo>
                  <a:pt x="3924300" y="88900"/>
                  <a:pt x="3348567" y="0"/>
                  <a:pt x="2857500" y="10583"/>
                </a:cubicBezTo>
                <a:cubicBezTo>
                  <a:pt x="2366433" y="21166"/>
                  <a:pt x="1742017" y="270933"/>
                  <a:pt x="1320800" y="4931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7706" name="Freeform 45"/>
          <p:cNvSpPr>
            <a:spLocks/>
          </p:cNvSpPr>
          <p:nvPr/>
        </p:nvSpPr>
        <p:spPr bwMode="auto">
          <a:xfrm>
            <a:off x="528638" y="1536700"/>
            <a:ext cx="1944687" cy="1384300"/>
          </a:xfrm>
          <a:custGeom>
            <a:avLst/>
            <a:gdLst>
              <a:gd name="T0" fmla="*/ 3666 w 3414183"/>
              <a:gd name="T1" fmla="*/ 1911 h 2393950"/>
              <a:gd name="T2" fmla="*/ 654 w 3414183"/>
              <a:gd name="T3" fmla="*/ 4830 h 2393950"/>
              <a:gd name="T4" fmla="*/ 198 w 3414183"/>
              <a:gd name="T5" fmla="*/ 8120 h 2393950"/>
              <a:gd name="T6" fmla="*/ 1841 w 3414183"/>
              <a:gd name="T7" fmla="*/ 9871 h 2393950"/>
              <a:gd name="T8" fmla="*/ 4397 w 3414183"/>
              <a:gd name="T9" fmla="*/ 8916 h 2393950"/>
              <a:gd name="T10" fmla="*/ 6131 w 3414183"/>
              <a:gd name="T11" fmla="*/ 6634 h 2393950"/>
              <a:gd name="T12" fmla="*/ 8003 w 3414183"/>
              <a:gd name="T13" fmla="*/ 5413 h 2393950"/>
              <a:gd name="T14" fmla="*/ 10330 w 3414183"/>
              <a:gd name="T15" fmla="*/ 5254 h 2393950"/>
              <a:gd name="T16" fmla="*/ 11836 w 3414183"/>
              <a:gd name="T17" fmla="*/ 3025 h 2393950"/>
              <a:gd name="T18" fmla="*/ 11517 w 3414183"/>
              <a:gd name="T19" fmla="*/ 584 h 2393950"/>
              <a:gd name="T20" fmla="*/ 7318 w 3414183"/>
              <a:gd name="T21" fmla="*/ 212 h 2393950"/>
              <a:gd name="T22" fmla="*/ 3666 w 3414183"/>
              <a:gd name="T23" fmla="*/ 1911 h 23939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14183"/>
              <a:gd name="T37" fmla="*/ 0 h 2393950"/>
              <a:gd name="T38" fmla="*/ 3414183 w 3414183"/>
              <a:gd name="T39" fmla="*/ 2393950 h 23939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14183" h="2393950">
                <a:moveTo>
                  <a:pt x="1020233" y="457200"/>
                </a:moveTo>
                <a:cubicBezTo>
                  <a:pt x="711200" y="641350"/>
                  <a:pt x="342900" y="908050"/>
                  <a:pt x="182033" y="1155700"/>
                </a:cubicBezTo>
                <a:cubicBezTo>
                  <a:pt x="21166" y="1403350"/>
                  <a:pt x="0" y="1742017"/>
                  <a:pt x="55033" y="1943100"/>
                </a:cubicBezTo>
                <a:cubicBezTo>
                  <a:pt x="110066" y="2144183"/>
                  <a:pt x="317500" y="2330450"/>
                  <a:pt x="512233" y="2362200"/>
                </a:cubicBezTo>
                <a:cubicBezTo>
                  <a:pt x="706966" y="2393950"/>
                  <a:pt x="1024466" y="2262717"/>
                  <a:pt x="1223433" y="2133600"/>
                </a:cubicBezTo>
                <a:cubicBezTo>
                  <a:pt x="1422400" y="2004483"/>
                  <a:pt x="1538816" y="1727200"/>
                  <a:pt x="1706033" y="1587500"/>
                </a:cubicBezTo>
                <a:cubicBezTo>
                  <a:pt x="1873250" y="1447800"/>
                  <a:pt x="2032000" y="1350433"/>
                  <a:pt x="2226733" y="1295400"/>
                </a:cubicBezTo>
                <a:cubicBezTo>
                  <a:pt x="2421466" y="1240367"/>
                  <a:pt x="2696633" y="1352550"/>
                  <a:pt x="2874433" y="1257300"/>
                </a:cubicBezTo>
                <a:cubicBezTo>
                  <a:pt x="3052233" y="1162050"/>
                  <a:pt x="3238500" y="910167"/>
                  <a:pt x="3293533" y="723900"/>
                </a:cubicBezTo>
                <a:cubicBezTo>
                  <a:pt x="3348566" y="537633"/>
                  <a:pt x="3414183" y="251883"/>
                  <a:pt x="3204633" y="139700"/>
                </a:cubicBezTo>
                <a:cubicBezTo>
                  <a:pt x="2995083" y="27517"/>
                  <a:pt x="2398183" y="0"/>
                  <a:pt x="2036233" y="50800"/>
                </a:cubicBezTo>
                <a:cubicBezTo>
                  <a:pt x="1674283" y="101600"/>
                  <a:pt x="1329266" y="273050"/>
                  <a:pt x="1020233" y="457200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7707" name="Freeform 47"/>
          <p:cNvSpPr>
            <a:spLocks/>
          </p:cNvSpPr>
          <p:nvPr/>
        </p:nvSpPr>
        <p:spPr bwMode="auto">
          <a:xfrm>
            <a:off x="2519363" y="2170113"/>
            <a:ext cx="731837" cy="714375"/>
          </a:xfrm>
          <a:custGeom>
            <a:avLst/>
            <a:gdLst>
              <a:gd name="T0" fmla="*/ 1087 w 1286934"/>
              <a:gd name="T1" fmla="*/ 299 h 1236134"/>
              <a:gd name="T2" fmla="*/ 52 w 1286934"/>
              <a:gd name="T3" fmla="*/ 1989 h 1236134"/>
              <a:gd name="T4" fmla="*/ 772 w 1286934"/>
              <a:gd name="T5" fmla="*/ 4206 h 1236134"/>
              <a:gd name="T6" fmla="*/ 2706 w 1286934"/>
              <a:gd name="T7" fmla="*/ 4998 h 1236134"/>
              <a:gd name="T8" fmla="*/ 4325 w 1286934"/>
              <a:gd name="T9" fmla="*/ 3361 h 1236134"/>
              <a:gd name="T10" fmla="*/ 4010 w 1286934"/>
              <a:gd name="T11" fmla="*/ 510 h 1236134"/>
              <a:gd name="T12" fmla="*/ 1087 w 1286934"/>
              <a:gd name="T13" fmla="*/ 299 h 1236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6934"/>
              <a:gd name="T22" fmla="*/ 0 h 1236134"/>
              <a:gd name="T23" fmla="*/ 1286934 w 1286934"/>
              <a:gd name="T24" fmla="*/ 1236134 h 1236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6934" h="1236134">
                <a:moveTo>
                  <a:pt x="306917" y="71967"/>
                </a:moveTo>
                <a:cubicBezTo>
                  <a:pt x="120650" y="131234"/>
                  <a:pt x="29634" y="321734"/>
                  <a:pt x="14817" y="478367"/>
                </a:cubicBezTo>
                <a:cubicBezTo>
                  <a:pt x="0" y="635000"/>
                  <a:pt x="93134" y="891117"/>
                  <a:pt x="218017" y="1011767"/>
                </a:cubicBezTo>
                <a:cubicBezTo>
                  <a:pt x="342900" y="1132417"/>
                  <a:pt x="596900" y="1236134"/>
                  <a:pt x="764117" y="1202267"/>
                </a:cubicBezTo>
                <a:cubicBezTo>
                  <a:pt x="931334" y="1168400"/>
                  <a:pt x="1159934" y="988484"/>
                  <a:pt x="1221317" y="808567"/>
                </a:cubicBezTo>
                <a:cubicBezTo>
                  <a:pt x="1282700" y="628650"/>
                  <a:pt x="1286934" y="245534"/>
                  <a:pt x="1132417" y="122767"/>
                </a:cubicBezTo>
                <a:cubicBezTo>
                  <a:pt x="977900" y="0"/>
                  <a:pt x="493184" y="12700"/>
                  <a:pt x="306917" y="71967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7708" name="Rectangle 34"/>
          <p:cNvSpPr>
            <a:spLocks noChangeArrowheads="1"/>
          </p:cNvSpPr>
          <p:nvPr/>
        </p:nvSpPr>
        <p:spPr bwMode="auto">
          <a:xfrm>
            <a:off x="323850" y="292417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7709" name="Rectangle 34"/>
          <p:cNvSpPr>
            <a:spLocks noChangeArrowheads="1"/>
          </p:cNvSpPr>
          <p:nvPr/>
        </p:nvSpPr>
        <p:spPr bwMode="auto">
          <a:xfrm>
            <a:off x="1835150" y="393382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7710" name="Rectangle 34"/>
          <p:cNvSpPr>
            <a:spLocks noChangeArrowheads="1"/>
          </p:cNvSpPr>
          <p:nvPr/>
        </p:nvSpPr>
        <p:spPr bwMode="auto">
          <a:xfrm>
            <a:off x="5003800" y="249237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7711" name="Rectangle 34"/>
          <p:cNvSpPr>
            <a:spLocks noChangeArrowheads="1"/>
          </p:cNvSpPr>
          <p:nvPr/>
        </p:nvSpPr>
        <p:spPr bwMode="auto">
          <a:xfrm>
            <a:off x="2700338" y="162877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5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72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 bwMode="auto">
          <a:xfrm>
            <a:off x="4940300" y="5462588"/>
            <a:ext cx="1368425" cy="1295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 bwMode="auto">
          <a:xfrm>
            <a:off x="3695700" y="4495800"/>
            <a:ext cx="1368425" cy="12969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cxnSp>
        <p:nvCxnSpPr>
          <p:cNvPr id="28676" name="Straight Arrow Connector 12"/>
          <p:cNvCxnSpPr>
            <a:cxnSpLocks noChangeShapeType="1"/>
          </p:cNvCxnSpPr>
          <p:nvPr/>
        </p:nvCxnSpPr>
        <p:spPr bwMode="auto">
          <a:xfrm flipV="1">
            <a:off x="4500563" y="4941888"/>
            <a:ext cx="1584325" cy="1428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8677" name="Straight Arrow Connector 12"/>
          <p:cNvCxnSpPr>
            <a:cxnSpLocks noChangeShapeType="1"/>
          </p:cNvCxnSpPr>
          <p:nvPr/>
        </p:nvCxnSpPr>
        <p:spPr bwMode="auto">
          <a:xfrm>
            <a:off x="4500563" y="5229225"/>
            <a:ext cx="863600" cy="6477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8678" name="Straight Arrow Connector 12"/>
          <p:cNvCxnSpPr>
            <a:cxnSpLocks noChangeShapeType="1"/>
          </p:cNvCxnSpPr>
          <p:nvPr/>
        </p:nvCxnSpPr>
        <p:spPr bwMode="auto">
          <a:xfrm>
            <a:off x="6626225" y="5013325"/>
            <a:ext cx="1079500" cy="2873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8679" name="Straight Arrow Connector 12"/>
          <p:cNvCxnSpPr>
            <a:cxnSpLocks noChangeShapeType="1"/>
          </p:cNvCxnSpPr>
          <p:nvPr/>
        </p:nvCxnSpPr>
        <p:spPr bwMode="auto">
          <a:xfrm flipH="1">
            <a:off x="6011863" y="5589588"/>
            <a:ext cx="1944687" cy="5032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8681" name="Rectangle 4"/>
          <p:cNvSpPr>
            <a:spLocks noChangeArrowheads="1"/>
          </p:cNvSpPr>
          <p:nvPr/>
        </p:nvSpPr>
        <p:spPr bwMode="auto">
          <a:xfrm>
            <a:off x="6280150" y="1527175"/>
            <a:ext cx="284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Μοντελοποίηση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8682" name="Oval 4"/>
          <p:cNvSpPr>
            <a:spLocks noChangeArrowheads="1"/>
          </p:cNvSpPr>
          <p:nvPr/>
        </p:nvSpPr>
        <p:spPr bwMode="auto">
          <a:xfrm>
            <a:off x="4067175" y="4797425"/>
            <a:ext cx="649288" cy="6477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3" name="Rectangle 5"/>
          <p:cNvSpPr>
            <a:spLocks noChangeArrowheads="1"/>
          </p:cNvSpPr>
          <p:nvPr/>
        </p:nvSpPr>
        <p:spPr bwMode="auto">
          <a:xfrm>
            <a:off x="4195763" y="4889500"/>
            <a:ext cx="388937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b="1"/>
          </a:p>
        </p:txBody>
      </p:sp>
      <p:sp>
        <p:nvSpPr>
          <p:cNvPr id="28684" name="Oval 4"/>
          <p:cNvSpPr>
            <a:spLocks noChangeArrowheads="1"/>
          </p:cNvSpPr>
          <p:nvPr/>
        </p:nvSpPr>
        <p:spPr bwMode="auto">
          <a:xfrm>
            <a:off x="5292725" y="5805488"/>
            <a:ext cx="647700" cy="6477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5" name="Rectangle 5"/>
          <p:cNvSpPr>
            <a:spLocks noChangeArrowheads="1"/>
          </p:cNvSpPr>
          <p:nvPr/>
        </p:nvSpPr>
        <p:spPr bwMode="auto">
          <a:xfrm>
            <a:off x="5419725" y="5897563"/>
            <a:ext cx="388938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b="1"/>
          </a:p>
        </p:txBody>
      </p:sp>
      <p:sp>
        <p:nvSpPr>
          <p:cNvPr id="28686" name="Oval 4"/>
          <p:cNvSpPr>
            <a:spLocks noChangeArrowheads="1"/>
          </p:cNvSpPr>
          <p:nvPr/>
        </p:nvSpPr>
        <p:spPr bwMode="auto">
          <a:xfrm>
            <a:off x="7740650" y="5084763"/>
            <a:ext cx="647700" cy="6477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7" name="Rectangle 5"/>
          <p:cNvSpPr>
            <a:spLocks noChangeArrowheads="1"/>
          </p:cNvSpPr>
          <p:nvPr/>
        </p:nvSpPr>
        <p:spPr bwMode="auto">
          <a:xfrm>
            <a:off x="7867650" y="5178425"/>
            <a:ext cx="388938" cy="460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b="1"/>
          </a:p>
        </p:txBody>
      </p:sp>
      <p:sp>
        <p:nvSpPr>
          <p:cNvPr id="28688" name="Oval 4"/>
          <p:cNvSpPr>
            <a:spLocks noChangeArrowheads="1"/>
          </p:cNvSpPr>
          <p:nvPr/>
        </p:nvSpPr>
        <p:spPr bwMode="auto">
          <a:xfrm>
            <a:off x="6156325" y="4581525"/>
            <a:ext cx="647700" cy="647700"/>
          </a:xfrm>
          <a:prstGeom prst="ellipse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9" name="Rectangle 5"/>
          <p:cNvSpPr>
            <a:spLocks noChangeArrowheads="1"/>
          </p:cNvSpPr>
          <p:nvPr/>
        </p:nvSpPr>
        <p:spPr bwMode="auto">
          <a:xfrm>
            <a:off x="6283325" y="4673600"/>
            <a:ext cx="388938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b="1"/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827213" y="5335588"/>
            <a:ext cx="1795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Η-ισχυρές</a:t>
            </a:r>
            <a:endParaRPr lang="en-US" b="1"/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3170238" y="6165850"/>
            <a:ext cx="1844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L</a:t>
            </a:r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-ισχυρές </a:t>
            </a:r>
            <a:endParaRPr lang="en-US" b="1"/>
          </a:p>
        </p:txBody>
      </p:sp>
      <p:sp>
        <p:nvSpPr>
          <p:cNvPr id="28692" name="Rectangle 83"/>
          <p:cNvSpPr>
            <a:spLocks noChangeArrowheads="1"/>
          </p:cNvSpPr>
          <p:nvPr/>
        </p:nvSpPr>
        <p:spPr bwMode="auto">
          <a:xfrm>
            <a:off x="6516688" y="3522663"/>
            <a:ext cx="2411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>
                <a:solidFill>
                  <a:srgbClr val="C00000"/>
                </a:solidFill>
                <a:latin typeface="Bookman Old Style" pitchFamily="18" charset="0"/>
              </a:rPr>
              <a:t>Άκυκλο Κατευθυνόμενο</a:t>
            </a:r>
            <a:endParaRPr lang="en-US"/>
          </a:p>
        </p:txBody>
      </p:sp>
      <p:cxnSp>
        <p:nvCxnSpPr>
          <p:cNvPr id="28693" name="Straight Arrow Connector 12"/>
          <p:cNvCxnSpPr>
            <a:cxnSpLocks noChangeShapeType="1"/>
            <a:endCxn id="28713" idx="1"/>
          </p:cNvCxnSpPr>
          <p:nvPr/>
        </p:nvCxnSpPr>
        <p:spPr bwMode="auto">
          <a:xfrm>
            <a:off x="971550" y="2565400"/>
            <a:ext cx="630238" cy="2190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8694" name="Freeform 14"/>
          <p:cNvSpPr>
            <a:spLocks/>
          </p:cNvSpPr>
          <p:nvPr/>
        </p:nvSpPr>
        <p:spPr bwMode="auto">
          <a:xfrm rot="-249433">
            <a:off x="977900" y="1935163"/>
            <a:ext cx="908050" cy="436562"/>
          </a:xfrm>
          <a:custGeom>
            <a:avLst/>
            <a:gdLst>
              <a:gd name="T0" fmla="*/ 0 w 1270000"/>
              <a:gd name="T1" fmla="*/ 3651 h 762000"/>
              <a:gd name="T2" fmla="*/ 30572 w 1270000"/>
              <a:gd name="T3" fmla="*/ 548 h 762000"/>
              <a:gd name="T4" fmla="*/ 71099 w 1270000"/>
              <a:gd name="T5" fmla="*/ 366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8695" name="Straight Arrow Connector 12"/>
          <p:cNvCxnSpPr>
            <a:cxnSpLocks noChangeShapeType="1"/>
          </p:cNvCxnSpPr>
          <p:nvPr/>
        </p:nvCxnSpPr>
        <p:spPr bwMode="auto">
          <a:xfrm flipH="1" flipV="1">
            <a:off x="1846263" y="2922588"/>
            <a:ext cx="574675" cy="5413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8696" name="Freeform 14"/>
          <p:cNvSpPr>
            <a:spLocks/>
          </p:cNvSpPr>
          <p:nvPr/>
        </p:nvSpPr>
        <p:spPr bwMode="auto">
          <a:xfrm rot="18465004" flipV="1">
            <a:off x="3528219" y="3305969"/>
            <a:ext cx="1098550" cy="515938"/>
          </a:xfrm>
          <a:custGeom>
            <a:avLst/>
            <a:gdLst>
              <a:gd name="T0" fmla="*/ 0 w 1270000"/>
              <a:gd name="T1" fmla="*/ 28126 h 762000"/>
              <a:gd name="T2" fmla="*/ 293055 w 1270000"/>
              <a:gd name="T3" fmla="*/ 4219 h 762000"/>
              <a:gd name="T4" fmla="*/ 681521 w 1270000"/>
              <a:gd name="T5" fmla="*/ 2813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8697" name="Straight Arrow Connector 12"/>
          <p:cNvCxnSpPr>
            <a:cxnSpLocks noChangeShapeType="1"/>
          </p:cNvCxnSpPr>
          <p:nvPr/>
        </p:nvCxnSpPr>
        <p:spPr bwMode="auto">
          <a:xfrm flipV="1">
            <a:off x="3773488" y="2422525"/>
            <a:ext cx="46037" cy="6619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8698" name="Straight Arrow Connector 12"/>
          <p:cNvCxnSpPr>
            <a:cxnSpLocks noChangeShapeType="1"/>
          </p:cNvCxnSpPr>
          <p:nvPr/>
        </p:nvCxnSpPr>
        <p:spPr bwMode="auto">
          <a:xfrm flipH="1">
            <a:off x="3487738" y="3206750"/>
            <a:ext cx="285750" cy="4984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8699" name="Straight Arrow Connector 12"/>
          <p:cNvCxnSpPr>
            <a:cxnSpLocks noChangeShapeType="1"/>
          </p:cNvCxnSpPr>
          <p:nvPr/>
        </p:nvCxnSpPr>
        <p:spPr bwMode="auto">
          <a:xfrm flipH="1" flipV="1">
            <a:off x="2625725" y="3587750"/>
            <a:ext cx="655638" cy="2508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8700" name="Freeform 14"/>
          <p:cNvSpPr>
            <a:spLocks/>
          </p:cNvSpPr>
          <p:nvPr/>
        </p:nvSpPr>
        <p:spPr bwMode="auto">
          <a:xfrm rot="-2908640">
            <a:off x="2867025" y="2698751"/>
            <a:ext cx="1284287" cy="741362"/>
          </a:xfrm>
          <a:custGeom>
            <a:avLst/>
            <a:gdLst>
              <a:gd name="T0" fmla="*/ 0 w 1270000"/>
              <a:gd name="T1" fmla="*/ 2181093 h 762000"/>
              <a:gd name="T2" fmla="*/ 1908763 w 1270000"/>
              <a:gd name="T3" fmla="*/ 327163 h 762000"/>
              <a:gd name="T4" fmla="*/ 4438978 w 1270000"/>
              <a:gd name="T5" fmla="*/ 218108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8701" name="Straight Arrow Connector 12"/>
          <p:cNvCxnSpPr>
            <a:cxnSpLocks noChangeShapeType="1"/>
          </p:cNvCxnSpPr>
          <p:nvPr/>
        </p:nvCxnSpPr>
        <p:spPr bwMode="auto">
          <a:xfrm>
            <a:off x="2011363" y="1922463"/>
            <a:ext cx="696912" cy="5000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8702" name="Straight Arrow Connector 12"/>
          <p:cNvCxnSpPr>
            <a:cxnSpLocks noChangeShapeType="1"/>
          </p:cNvCxnSpPr>
          <p:nvPr/>
        </p:nvCxnSpPr>
        <p:spPr bwMode="auto">
          <a:xfrm flipV="1">
            <a:off x="2913063" y="2297113"/>
            <a:ext cx="738187" cy="2508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8703" name="Straight Arrow Connector 12"/>
          <p:cNvCxnSpPr>
            <a:cxnSpLocks noChangeShapeType="1"/>
          </p:cNvCxnSpPr>
          <p:nvPr/>
        </p:nvCxnSpPr>
        <p:spPr bwMode="auto">
          <a:xfrm>
            <a:off x="3814763" y="2255838"/>
            <a:ext cx="779462" cy="7080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8704" name="Straight Arrow Connector 12"/>
          <p:cNvCxnSpPr>
            <a:cxnSpLocks noChangeShapeType="1"/>
            <a:stCxn id="28725" idx="1"/>
          </p:cNvCxnSpPr>
          <p:nvPr/>
        </p:nvCxnSpPr>
        <p:spPr bwMode="auto">
          <a:xfrm flipH="1">
            <a:off x="3929063" y="3144838"/>
            <a:ext cx="623887" cy="714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8705" name="Freeform 14"/>
          <p:cNvSpPr>
            <a:spLocks/>
          </p:cNvSpPr>
          <p:nvPr/>
        </p:nvSpPr>
        <p:spPr bwMode="auto">
          <a:xfrm rot="781449">
            <a:off x="1511300" y="3336925"/>
            <a:ext cx="757238" cy="393700"/>
          </a:xfrm>
          <a:custGeom>
            <a:avLst/>
            <a:gdLst>
              <a:gd name="T0" fmla="*/ 0 w 1270000"/>
              <a:gd name="T1" fmla="*/ 1066 h 762000"/>
              <a:gd name="T2" fmla="*/ 3467 w 1270000"/>
              <a:gd name="T3" fmla="*/ 160 h 762000"/>
              <a:gd name="T4" fmla="*/ 8062 w 1270000"/>
              <a:gd name="T5" fmla="*/ 106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8706" name="Freeform 14"/>
          <p:cNvSpPr>
            <a:spLocks/>
          </p:cNvSpPr>
          <p:nvPr/>
        </p:nvSpPr>
        <p:spPr bwMode="auto">
          <a:xfrm rot="-9679779">
            <a:off x="1560513" y="3451225"/>
            <a:ext cx="757237" cy="393700"/>
          </a:xfrm>
          <a:custGeom>
            <a:avLst/>
            <a:gdLst>
              <a:gd name="T0" fmla="*/ 0 w 1270000"/>
              <a:gd name="T1" fmla="*/ 1066 h 762000"/>
              <a:gd name="T2" fmla="*/ 3467 w 1270000"/>
              <a:gd name="T3" fmla="*/ 160 h 762000"/>
              <a:gd name="T4" fmla="*/ 8062 w 1270000"/>
              <a:gd name="T5" fmla="*/ 106 h 762000"/>
              <a:gd name="T6" fmla="*/ 0 60000 65536"/>
              <a:gd name="T7" fmla="*/ 0 60000 65536"/>
              <a:gd name="T8" fmla="*/ 0 60000 65536"/>
              <a:gd name="T9" fmla="*/ 0 w 1270000"/>
              <a:gd name="T10" fmla="*/ 0 h 762000"/>
              <a:gd name="T11" fmla="*/ 1270000 w 1270000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000" h="762000">
                <a:moveTo>
                  <a:pt x="0" y="762000"/>
                </a:moveTo>
                <a:cubicBezTo>
                  <a:pt x="167216" y="495300"/>
                  <a:pt x="334433" y="228600"/>
                  <a:pt x="546100" y="114300"/>
                </a:cubicBezTo>
                <a:cubicBezTo>
                  <a:pt x="757767" y="0"/>
                  <a:pt x="1013883" y="38100"/>
                  <a:pt x="1270000" y="7620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8707" name="Straight Arrow Connector 12"/>
          <p:cNvCxnSpPr>
            <a:cxnSpLocks noChangeShapeType="1"/>
          </p:cNvCxnSpPr>
          <p:nvPr/>
        </p:nvCxnSpPr>
        <p:spPr bwMode="auto">
          <a:xfrm flipV="1">
            <a:off x="985838" y="2047875"/>
            <a:ext cx="901700" cy="4587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8708" name="Straight Arrow Connector 12"/>
          <p:cNvCxnSpPr>
            <a:cxnSpLocks noChangeShapeType="1"/>
          </p:cNvCxnSpPr>
          <p:nvPr/>
        </p:nvCxnSpPr>
        <p:spPr bwMode="auto">
          <a:xfrm>
            <a:off x="944563" y="2589213"/>
            <a:ext cx="328612" cy="9159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8709" name="Straight Arrow Connector 12"/>
          <p:cNvCxnSpPr>
            <a:cxnSpLocks noChangeShapeType="1"/>
          </p:cNvCxnSpPr>
          <p:nvPr/>
        </p:nvCxnSpPr>
        <p:spPr bwMode="auto">
          <a:xfrm flipH="1">
            <a:off x="1436688" y="2838450"/>
            <a:ext cx="328612" cy="6667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8710" name="Oval 4"/>
          <p:cNvSpPr>
            <a:spLocks noChangeArrowheads="1"/>
          </p:cNvSpPr>
          <p:nvPr/>
        </p:nvSpPr>
        <p:spPr bwMode="auto">
          <a:xfrm>
            <a:off x="1190625" y="3505200"/>
            <a:ext cx="328613" cy="333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1" name="Rectangle 5"/>
          <p:cNvSpPr>
            <a:spLocks noChangeArrowheads="1"/>
          </p:cNvSpPr>
          <p:nvPr/>
        </p:nvSpPr>
        <p:spPr bwMode="auto">
          <a:xfrm>
            <a:off x="1190625" y="3500438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sz="1800" b="1"/>
          </a:p>
        </p:txBody>
      </p:sp>
      <p:sp>
        <p:nvSpPr>
          <p:cNvPr id="28712" name="Oval 4"/>
          <p:cNvSpPr>
            <a:spLocks noChangeArrowheads="1"/>
          </p:cNvSpPr>
          <p:nvPr/>
        </p:nvSpPr>
        <p:spPr bwMode="auto">
          <a:xfrm>
            <a:off x="1601788" y="2589213"/>
            <a:ext cx="327025" cy="3317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8713" name="Rectangle 5"/>
          <p:cNvSpPr>
            <a:spLocks noChangeArrowheads="1"/>
          </p:cNvSpPr>
          <p:nvPr/>
        </p:nvSpPr>
        <p:spPr bwMode="auto">
          <a:xfrm>
            <a:off x="1601788" y="2584450"/>
            <a:ext cx="354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8</a:t>
            </a:r>
            <a:endParaRPr lang="en-US" sz="2000" b="1"/>
          </a:p>
        </p:txBody>
      </p:sp>
      <p:sp>
        <p:nvSpPr>
          <p:cNvPr id="28714" name="Oval 4"/>
          <p:cNvSpPr>
            <a:spLocks noChangeArrowheads="1"/>
          </p:cNvSpPr>
          <p:nvPr/>
        </p:nvSpPr>
        <p:spPr bwMode="auto">
          <a:xfrm>
            <a:off x="2667000" y="2381250"/>
            <a:ext cx="328613" cy="3317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5" name="Rectangle 5"/>
          <p:cNvSpPr>
            <a:spLocks noChangeArrowheads="1"/>
          </p:cNvSpPr>
          <p:nvPr/>
        </p:nvSpPr>
        <p:spPr bwMode="auto">
          <a:xfrm>
            <a:off x="2667000" y="2376488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9</a:t>
            </a:r>
            <a:endParaRPr lang="en-US" sz="1800" b="1"/>
          </a:p>
        </p:txBody>
      </p:sp>
      <p:sp>
        <p:nvSpPr>
          <p:cNvPr id="28716" name="Oval 4"/>
          <p:cNvSpPr>
            <a:spLocks noChangeArrowheads="1"/>
          </p:cNvSpPr>
          <p:nvPr/>
        </p:nvSpPr>
        <p:spPr bwMode="auto">
          <a:xfrm>
            <a:off x="2287588" y="3346450"/>
            <a:ext cx="328612" cy="3317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7" name="Rectangle 5"/>
          <p:cNvSpPr>
            <a:spLocks noChangeArrowheads="1"/>
          </p:cNvSpPr>
          <p:nvPr/>
        </p:nvSpPr>
        <p:spPr bwMode="auto">
          <a:xfrm>
            <a:off x="2287588" y="3341688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6</a:t>
            </a:r>
            <a:endParaRPr lang="en-US" sz="1800" b="1"/>
          </a:p>
        </p:txBody>
      </p:sp>
      <p:sp>
        <p:nvSpPr>
          <p:cNvPr id="28718" name="Oval 4"/>
          <p:cNvSpPr>
            <a:spLocks noChangeArrowheads="1"/>
          </p:cNvSpPr>
          <p:nvPr/>
        </p:nvSpPr>
        <p:spPr bwMode="auto">
          <a:xfrm>
            <a:off x="3609975" y="3005138"/>
            <a:ext cx="328613" cy="333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9" name="Rectangle 5"/>
          <p:cNvSpPr>
            <a:spLocks noChangeArrowheads="1"/>
          </p:cNvSpPr>
          <p:nvPr/>
        </p:nvSpPr>
        <p:spPr bwMode="auto">
          <a:xfrm>
            <a:off x="3609975" y="3001963"/>
            <a:ext cx="338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7</a:t>
            </a:r>
            <a:endParaRPr lang="en-US" sz="1800" b="1"/>
          </a:p>
        </p:txBody>
      </p:sp>
      <p:sp>
        <p:nvSpPr>
          <p:cNvPr id="28720" name="Oval 4"/>
          <p:cNvSpPr>
            <a:spLocks noChangeArrowheads="1"/>
          </p:cNvSpPr>
          <p:nvPr/>
        </p:nvSpPr>
        <p:spPr bwMode="auto">
          <a:xfrm>
            <a:off x="3230563" y="3679825"/>
            <a:ext cx="328612" cy="3317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21" name="Rectangle 5"/>
          <p:cNvSpPr>
            <a:spLocks noChangeArrowheads="1"/>
          </p:cNvSpPr>
          <p:nvPr/>
        </p:nvSpPr>
        <p:spPr bwMode="auto">
          <a:xfrm>
            <a:off x="3152775" y="3675063"/>
            <a:ext cx="488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10</a:t>
            </a:r>
            <a:endParaRPr lang="en-US" sz="1800" b="1"/>
          </a:p>
        </p:txBody>
      </p:sp>
      <p:sp>
        <p:nvSpPr>
          <p:cNvPr id="28722" name="Oval 4"/>
          <p:cNvSpPr>
            <a:spLocks noChangeArrowheads="1"/>
          </p:cNvSpPr>
          <p:nvPr/>
        </p:nvSpPr>
        <p:spPr bwMode="auto">
          <a:xfrm>
            <a:off x="3640138" y="2055813"/>
            <a:ext cx="328612" cy="3317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23" name="Rectangle 5"/>
          <p:cNvSpPr>
            <a:spLocks noChangeArrowheads="1"/>
          </p:cNvSpPr>
          <p:nvPr/>
        </p:nvSpPr>
        <p:spPr bwMode="auto">
          <a:xfrm>
            <a:off x="3641725" y="2051050"/>
            <a:ext cx="33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5</a:t>
            </a:r>
            <a:endParaRPr lang="en-US" sz="1800" b="1"/>
          </a:p>
        </p:txBody>
      </p:sp>
      <p:sp>
        <p:nvSpPr>
          <p:cNvPr id="28724" name="Oval 4"/>
          <p:cNvSpPr>
            <a:spLocks noChangeArrowheads="1"/>
          </p:cNvSpPr>
          <p:nvPr/>
        </p:nvSpPr>
        <p:spPr bwMode="auto">
          <a:xfrm>
            <a:off x="4552950" y="2963863"/>
            <a:ext cx="328613" cy="3317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25" name="Rectangle 5"/>
          <p:cNvSpPr>
            <a:spLocks noChangeArrowheads="1"/>
          </p:cNvSpPr>
          <p:nvPr/>
        </p:nvSpPr>
        <p:spPr bwMode="auto">
          <a:xfrm>
            <a:off x="4552950" y="29591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sz="1800" b="1"/>
          </a:p>
        </p:txBody>
      </p:sp>
      <p:sp>
        <p:nvSpPr>
          <p:cNvPr id="28726" name="Oval 4"/>
          <p:cNvSpPr>
            <a:spLocks noChangeArrowheads="1"/>
          </p:cNvSpPr>
          <p:nvPr/>
        </p:nvSpPr>
        <p:spPr bwMode="auto">
          <a:xfrm>
            <a:off x="1846263" y="1755775"/>
            <a:ext cx="328612" cy="333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27" name="Rectangle 5"/>
          <p:cNvSpPr>
            <a:spLocks noChangeArrowheads="1"/>
          </p:cNvSpPr>
          <p:nvPr/>
        </p:nvSpPr>
        <p:spPr bwMode="auto">
          <a:xfrm>
            <a:off x="1847850" y="1752600"/>
            <a:ext cx="336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sz="1800" b="1"/>
          </a:p>
        </p:txBody>
      </p:sp>
      <p:sp>
        <p:nvSpPr>
          <p:cNvPr id="28728" name="Oval 4"/>
          <p:cNvSpPr>
            <a:spLocks noChangeArrowheads="1"/>
          </p:cNvSpPr>
          <p:nvPr/>
        </p:nvSpPr>
        <p:spPr bwMode="auto">
          <a:xfrm>
            <a:off x="739775" y="2381250"/>
            <a:ext cx="327025" cy="33178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29" name="Rectangle 5"/>
          <p:cNvSpPr>
            <a:spLocks noChangeArrowheads="1"/>
          </p:cNvSpPr>
          <p:nvPr/>
        </p:nvSpPr>
        <p:spPr bwMode="auto">
          <a:xfrm>
            <a:off x="739775" y="2376488"/>
            <a:ext cx="33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sz="1800" b="1"/>
          </a:p>
        </p:txBody>
      </p:sp>
      <p:sp>
        <p:nvSpPr>
          <p:cNvPr id="28730" name="Freeform 42"/>
          <p:cNvSpPr>
            <a:spLocks/>
          </p:cNvSpPr>
          <p:nvPr/>
        </p:nvSpPr>
        <p:spPr bwMode="auto">
          <a:xfrm rot="6699862">
            <a:off x="2919412" y="2208213"/>
            <a:ext cx="2411413" cy="2046288"/>
          </a:xfrm>
          <a:custGeom>
            <a:avLst/>
            <a:gdLst>
              <a:gd name="T0" fmla="*/ 708 w 4948767"/>
              <a:gd name="T1" fmla="*/ 49514 h 2722033"/>
              <a:gd name="T2" fmla="*/ 177 w 4948767"/>
              <a:gd name="T3" fmla="*/ 134941 h 2722033"/>
              <a:gd name="T4" fmla="*/ 82 w 4948767"/>
              <a:gd name="T5" fmla="*/ 235668 h 2722033"/>
              <a:gd name="T6" fmla="*/ 668 w 4948767"/>
              <a:gd name="T7" fmla="*/ 263718 h 2722033"/>
              <a:gd name="T8" fmla="*/ 2180 w 4948767"/>
              <a:gd name="T9" fmla="*/ 262443 h 2722033"/>
              <a:gd name="T10" fmla="*/ 2637 w 4948767"/>
              <a:gd name="T11" fmla="*/ 198692 h 2722033"/>
              <a:gd name="T12" fmla="*/ 2289 w 4948767"/>
              <a:gd name="T13" fmla="*/ 41863 h 2722033"/>
              <a:gd name="T14" fmla="*/ 1533 w 4948767"/>
              <a:gd name="T15" fmla="*/ 1062 h 2722033"/>
              <a:gd name="T16" fmla="*/ 708 w 4948767"/>
              <a:gd name="T17" fmla="*/ 49514 h 27220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48767"/>
              <a:gd name="T28" fmla="*/ 0 h 2722033"/>
              <a:gd name="T29" fmla="*/ 4948767 w 4948767"/>
              <a:gd name="T30" fmla="*/ 2722033 h 27220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48767" h="2722033">
                <a:moveTo>
                  <a:pt x="1320800" y="493183"/>
                </a:moveTo>
                <a:cubicBezTo>
                  <a:pt x="899583" y="715433"/>
                  <a:pt x="524933" y="1035050"/>
                  <a:pt x="330200" y="1344083"/>
                </a:cubicBezTo>
                <a:cubicBezTo>
                  <a:pt x="135467" y="1653116"/>
                  <a:pt x="0" y="2133600"/>
                  <a:pt x="152400" y="2347383"/>
                </a:cubicBezTo>
                <a:cubicBezTo>
                  <a:pt x="304800" y="2561166"/>
                  <a:pt x="592667" y="2582333"/>
                  <a:pt x="1244600" y="2626783"/>
                </a:cubicBezTo>
                <a:cubicBezTo>
                  <a:pt x="1896533" y="2671233"/>
                  <a:pt x="3452283" y="2722033"/>
                  <a:pt x="4064000" y="2614083"/>
                </a:cubicBezTo>
                <a:cubicBezTo>
                  <a:pt x="4675717" y="2506133"/>
                  <a:pt x="4881033" y="2345266"/>
                  <a:pt x="4914900" y="1979083"/>
                </a:cubicBezTo>
                <a:cubicBezTo>
                  <a:pt x="4948767" y="1612900"/>
                  <a:pt x="4610100" y="745066"/>
                  <a:pt x="4267200" y="416983"/>
                </a:cubicBezTo>
                <a:cubicBezTo>
                  <a:pt x="3924300" y="88900"/>
                  <a:pt x="3348567" y="0"/>
                  <a:pt x="2857500" y="10583"/>
                </a:cubicBezTo>
                <a:cubicBezTo>
                  <a:pt x="2366433" y="21166"/>
                  <a:pt x="1742017" y="270933"/>
                  <a:pt x="1320800" y="4931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8731" name="Freeform 43"/>
          <p:cNvSpPr>
            <a:spLocks/>
          </p:cNvSpPr>
          <p:nvPr/>
        </p:nvSpPr>
        <p:spPr bwMode="auto">
          <a:xfrm rot="-640545">
            <a:off x="922338" y="2428875"/>
            <a:ext cx="1874837" cy="1543050"/>
          </a:xfrm>
          <a:custGeom>
            <a:avLst/>
            <a:gdLst>
              <a:gd name="T0" fmla="*/ 36 w 4948767"/>
              <a:gd name="T1" fmla="*/ 1625 h 2722033"/>
              <a:gd name="T2" fmla="*/ 9 w 4948767"/>
              <a:gd name="T3" fmla="*/ 4429 h 2722033"/>
              <a:gd name="T4" fmla="*/ 4 w 4948767"/>
              <a:gd name="T5" fmla="*/ 7735 h 2722033"/>
              <a:gd name="T6" fmla="*/ 33 w 4948767"/>
              <a:gd name="T7" fmla="*/ 8656 h 2722033"/>
              <a:gd name="T8" fmla="*/ 109 w 4948767"/>
              <a:gd name="T9" fmla="*/ 8614 h 2722033"/>
              <a:gd name="T10" fmla="*/ 132 w 4948767"/>
              <a:gd name="T11" fmla="*/ 6522 h 2722033"/>
              <a:gd name="T12" fmla="*/ 115 w 4948767"/>
              <a:gd name="T13" fmla="*/ 1374 h 2722033"/>
              <a:gd name="T14" fmla="*/ 77 w 4948767"/>
              <a:gd name="T15" fmla="*/ 35 h 2722033"/>
              <a:gd name="T16" fmla="*/ 36 w 4948767"/>
              <a:gd name="T17" fmla="*/ 1625 h 27220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48767"/>
              <a:gd name="T28" fmla="*/ 0 h 2722033"/>
              <a:gd name="T29" fmla="*/ 4948767 w 4948767"/>
              <a:gd name="T30" fmla="*/ 2722033 h 27220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48767" h="2722033">
                <a:moveTo>
                  <a:pt x="1320800" y="493183"/>
                </a:moveTo>
                <a:cubicBezTo>
                  <a:pt x="899583" y="715433"/>
                  <a:pt x="524933" y="1035050"/>
                  <a:pt x="330200" y="1344083"/>
                </a:cubicBezTo>
                <a:cubicBezTo>
                  <a:pt x="135467" y="1653116"/>
                  <a:pt x="0" y="2133600"/>
                  <a:pt x="152400" y="2347383"/>
                </a:cubicBezTo>
                <a:cubicBezTo>
                  <a:pt x="304800" y="2561166"/>
                  <a:pt x="592667" y="2582333"/>
                  <a:pt x="1244600" y="2626783"/>
                </a:cubicBezTo>
                <a:cubicBezTo>
                  <a:pt x="1896533" y="2671233"/>
                  <a:pt x="3452283" y="2722033"/>
                  <a:pt x="4064000" y="2614083"/>
                </a:cubicBezTo>
                <a:cubicBezTo>
                  <a:pt x="4675717" y="2506133"/>
                  <a:pt x="4881033" y="2345266"/>
                  <a:pt x="4914900" y="1979083"/>
                </a:cubicBezTo>
                <a:cubicBezTo>
                  <a:pt x="4948767" y="1612900"/>
                  <a:pt x="4610100" y="745066"/>
                  <a:pt x="4267200" y="416983"/>
                </a:cubicBezTo>
                <a:cubicBezTo>
                  <a:pt x="3924300" y="88900"/>
                  <a:pt x="3348567" y="0"/>
                  <a:pt x="2857500" y="10583"/>
                </a:cubicBezTo>
                <a:cubicBezTo>
                  <a:pt x="2366433" y="21166"/>
                  <a:pt x="1742017" y="270933"/>
                  <a:pt x="1320800" y="493183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8732" name="Freeform 45"/>
          <p:cNvSpPr>
            <a:spLocks/>
          </p:cNvSpPr>
          <p:nvPr/>
        </p:nvSpPr>
        <p:spPr bwMode="auto">
          <a:xfrm>
            <a:off x="528638" y="1536700"/>
            <a:ext cx="1944687" cy="1384300"/>
          </a:xfrm>
          <a:custGeom>
            <a:avLst/>
            <a:gdLst>
              <a:gd name="T0" fmla="*/ 3666 w 3414183"/>
              <a:gd name="T1" fmla="*/ 1911 h 2393950"/>
              <a:gd name="T2" fmla="*/ 654 w 3414183"/>
              <a:gd name="T3" fmla="*/ 4830 h 2393950"/>
              <a:gd name="T4" fmla="*/ 198 w 3414183"/>
              <a:gd name="T5" fmla="*/ 8120 h 2393950"/>
              <a:gd name="T6" fmla="*/ 1841 w 3414183"/>
              <a:gd name="T7" fmla="*/ 9871 h 2393950"/>
              <a:gd name="T8" fmla="*/ 4397 w 3414183"/>
              <a:gd name="T9" fmla="*/ 8916 h 2393950"/>
              <a:gd name="T10" fmla="*/ 6131 w 3414183"/>
              <a:gd name="T11" fmla="*/ 6634 h 2393950"/>
              <a:gd name="T12" fmla="*/ 8003 w 3414183"/>
              <a:gd name="T13" fmla="*/ 5413 h 2393950"/>
              <a:gd name="T14" fmla="*/ 10330 w 3414183"/>
              <a:gd name="T15" fmla="*/ 5254 h 2393950"/>
              <a:gd name="T16" fmla="*/ 11836 w 3414183"/>
              <a:gd name="T17" fmla="*/ 3025 h 2393950"/>
              <a:gd name="T18" fmla="*/ 11517 w 3414183"/>
              <a:gd name="T19" fmla="*/ 584 h 2393950"/>
              <a:gd name="T20" fmla="*/ 7318 w 3414183"/>
              <a:gd name="T21" fmla="*/ 212 h 2393950"/>
              <a:gd name="T22" fmla="*/ 3666 w 3414183"/>
              <a:gd name="T23" fmla="*/ 1911 h 23939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14183"/>
              <a:gd name="T37" fmla="*/ 0 h 2393950"/>
              <a:gd name="T38" fmla="*/ 3414183 w 3414183"/>
              <a:gd name="T39" fmla="*/ 2393950 h 23939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14183" h="2393950">
                <a:moveTo>
                  <a:pt x="1020233" y="457200"/>
                </a:moveTo>
                <a:cubicBezTo>
                  <a:pt x="711200" y="641350"/>
                  <a:pt x="342900" y="908050"/>
                  <a:pt x="182033" y="1155700"/>
                </a:cubicBezTo>
                <a:cubicBezTo>
                  <a:pt x="21166" y="1403350"/>
                  <a:pt x="0" y="1742017"/>
                  <a:pt x="55033" y="1943100"/>
                </a:cubicBezTo>
                <a:cubicBezTo>
                  <a:pt x="110066" y="2144183"/>
                  <a:pt x="317500" y="2330450"/>
                  <a:pt x="512233" y="2362200"/>
                </a:cubicBezTo>
                <a:cubicBezTo>
                  <a:pt x="706966" y="2393950"/>
                  <a:pt x="1024466" y="2262717"/>
                  <a:pt x="1223433" y="2133600"/>
                </a:cubicBezTo>
                <a:cubicBezTo>
                  <a:pt x="1422400" y="2004483"/>
                  <a:pt x="1538816" y="1727200"/>
                  <a:pt x="1706033" y="1587500"/>
                </a:cubicBezTo>
                <a:cubicBezTo>
                  <a:pt x="1873250" y="1447800"/>
                  <a:pt x="2032000" y="1350433"/>
                  <a:pt x="2226733" y="1295400"/>
                </a:cubicBezTo>
                <a:cubicBezTo>
                  <a:pt x="2421466" y="1240367"/>
                  <a:pt x="2696633" y="1352550"/>
                  <a:pt x="2874433" y="1257300"/>
                </a:cubicBezTo>
                <a:cubicBezTo>
                  <a:pt x="3052233" y="1162050"/>
                  <a:pt x="3238500" y="910167"/>
                  <a:pt x="3293533" y="723900"/>
                </a:cubicBezTo>
                <a:cubicBezTo>
                  <a:pt x="3348566" y="537633"/>
                  <a:pt x="3414183" y="251883"/>
                  <a:pt x="3204633" y="139700"/>
                </a:cubicBezTo>
                <a:cubicBezTo>
                  <a:pt x="2995083" y="27517"/>
                  <a:pt x="2398183" y="0"/>
                  <a:pt x="2036233" y="50800"/>
                </a:cubicBezTo>
                <a:cubicBezTo>
                  <a:pt x="1674283" y="101600"/>
                  <a:pt x="1329266" y="273050"/>
                  <a:pt x="1020233" y="457200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8733" name="Freeform 47"/>
          <p:cNvSpPr>
            <a:spLocks/>
          </p:cNvSpPr>
          <p:nvPr/>
        </p:nvSpPr>
        <p:spPr bwMode="auto">
          <a:xfrm>
            <a:off x="2519363" y="2170113"/>
            <a:ext cx="731837" cy="714375"/>
          </a:xfrm>
          <a:custGeom>
            <a:avLst/>
            <a:gdLst>
              <a:gd name="T0" fmla="*/ 1087 w 1286934"/>
              <a:gd name="T1" fmla="*/ 299 h 1236134"/>
              <a:gd name="T2" fmla="*/ 52 w 1286934"/>
              <a:gd name="T3" fmla="*/ 1989 h 1236134"/>
              <a:gd name="T4" fmla="*/ 772 w 1286934"/>
              <a:gd name="T5" fmla="*/ 4206 h 1236134"/>
              <a:gd name="T6" fmla="*/ 2706 w 1286934"/>
              <a:gd name="T7" fmla="*/ 4998 h 1236134"/>
              <a:gd name="T8" fmla="*/ 4325 w 1286934"/>
              <a:gd name="T9" fmla="*/ 3361 h 1236134"/>
              <a:gd name="T10" fmla="*/ 4010 w 1286934"/>
              <a:gd name="T11" fmla="*/ 510 h 1236134"/>
              <a:gd name="T12" fmla="*/ 1087 w 1286934"/>
              <a:gd name="T13" fmla="*/ 299 h 1236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6934"/>
              <a:gd name="T22" fmla="*/ 0 h 1236134"/>
              <a:gd name="T23" fmla="*/ 1286934 w 1286934"/>
              <a:gd name="T24" fmla="*/ 1236134 h 1236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6934" h="1236134">
                <a:moveTo>
                  <a:pt x="306917" y="71967"/>
                </a:moveTo>
                <a:cubicBezTo>
                  <a:pt x="120650" y="131234"/>
                  <a:pt x="29634" y="321734"/>
                  <a:pt x="14817" y="478367"/>
                </a:cubicBezTo>
                <a:cubicBezTo>
                  <a:pt x="0" y="635000"/>
                  <a:pt x="93134" y="891117"/>
                  <a:pt x="218017" y="1011767"/>
                </a:cubicBezTo>
                <a:cubicBezTo>
                  <a:pt x="342900" y="1132417"/>
                  <a:pt x="596900" y="1236134"/>
                  <a:pt x="764117" y="1202267"/>
                </a:cubicBezTo>
                <a:cubicBezTo>
                  <a:pt x="931334" y="1168400"/>
                  <a:pt x="1159934" y="988484"/>
                  <a:pt x="1221317" y="808567"/>
                </a:cubicBezTo>
                <a:cubicBezTo>
                  <a:pt x="1282700" y="628650"/>
                  <a:pt x="1286934" y="245534"/>
                  <a:pt x="1132417" y="122767"/>
                </a:cubicBezTo>
                <a:cubicBezTo>
                  <a:pt x="977900" y="0"/>
                  <a:pt x="493184" y="12700"/>
                  <a:pt x="306917" y="71967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8734" name="Rectangle 34"/>
          <p:cNvSpPr>
            <a:spLocks noChangeArrowheads="1"/>
          </p:cNvSpPr>
          <p:nvPr/>
        </p:nvSpPr>
        <p:spPr bwMode="auto">
          <a:xfrm>
            <a:off x="323850" y="292417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8735" name="Rectangle 34"/>
          <p:cNvSpPr>
            <a:spLocks noChangeArrowheads="1"/>
          </p:cNvSpPr>
          <p:nvPr/>
        </p:nvSpPr>
        <p:spPr bwMode="auto">
          <a:xfrm>
            <a:off x="1835150" y="393382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8736" name="Rectangle 34"/>
          <p:cNvSpPr>
            <a:spLocks noChangeArrowheads="1"/>
          </p:cNvSpPr>
          <p:nvPr/>
        </p:nvSpPr>
        <p:spPr bwMode="auto">
          <a:xfrm>
            <a:off x="5003800" y="249237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8737" name="Rectangle 34"/>
          <p:cNvSpPr>
            <a:spLocks noChangeArrowheads="1"/>
          </p:cNvSpPr>
          <p:nvPr/>
        </p:nvSpPr>
        <p:spPr bwMode="auto">
          <a:xfrm>
            <a:off x="2700338" y="162877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4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7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73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792163" y="1844675"/>
            <a:ext cx="8351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Αλγόριθμος</a:t>
            </a:r>
            <a:r>
              <a:rPr lang="en-US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 dirty="0">
                <a:latin typeface="Bookman Old Style" pitchFamily="18" charset="0"/>
              </a:rPr>
              <a:t>O(</a:t>
            </a:r>
            <a:r>
              <a:rPr lang="en-US" b="1" dirty="0" err="1">
                <a:latin typeface="Bookman Old Style" pitchFamily="18" charset="0"/>
              </a:rPr>
              <a:t>n+m</a:t>
            </a:r>
            <a:r>
              <a:rPr lang="en-US" b="1" dirty="0">
                <a:latin typeface="Bookman Old Style" pitchFamily="18" charset="0"/>
              </a:rPr>
              <a:t>)</a:t>
            </a:r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9701" name="Rectangle 75"/>
          <p:cNvSpPr>
            <a:spLocks noChangeArrowheads="1"/>
          </p:cNvSpPr>
          <p:nvPr/>
        </p:nvSpPr>
        <p:spPr bwMode="auto">
          <a:xfrm>
            <a:off x="5724525" y="2276475"/>
            <a:ext cx="2719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Πολυπλοκότητα</a:t>
            </a:r>
            <a:endParaRPr lang="en-US" b="1" baseline="-25000" dirty="0"/>
          </a:p>
        </p:txBody>
      </p:sp>
      <p:sp>
        <p:nvSpPr>
          <p:cNvPr id="29702" name="Rectangle 33"/>
          <p:cNvSpPr>
            <a:spLocks noChangeArrowheads="1"/>
          </p:cNvSpPr>
          <p:nvPr/>
        </p:nvSpPr>
        <p:spPr bwMode="auto">
          <a:xfrm>
            <a:off x="1103313" y="2636838"/>
            <a:ext cx="46037" cy="37449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632321" y="6457950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l-GR" sz="2000" b="1" dirty="0" smtClean="0">
                <a:solidFill>
                  <a:schemeClr val="bg1">
                    <a:lumMod val="65000"/>
                  </a:schemeClr>
                </a:solidFill>
                <a:latin typeface="Monotype Corsiva" pitchFamily="66" charset="0"/>
              </a:rPr>
              <a:t>Ε1 </a:t>
            </a:r>
            <a:endParaRPr lang="el-GR" sz="2000" b="1" dirty="0">
              <a:solidFill>
                <a:schemeClr val="bg1">
                  <a:lumMod val="6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32138" y="5389563"/>
            <a:ext cx="2446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Τ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(n) =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Ο(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n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+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m) 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712913" y="3284538"/>
            <a:ext cx="4946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>
                <a:solidFill>
                  <a:srgbClr val="002060"/>
                </a:solidFill>
                <a:latin typeface="Bookman Old Style" pitchFamily="18" charset="0"/>
              </a:rPr>
              <a:t>1) </a:t>
            </a:r>
            <a:r>
              <a:rPr lang="en-US" dirty="0">
                <a:solidFill>
                  <a:srgbClr val="002060"/>
                </a:solidFill>
                <a:latin typeface="Bookman Old Style" pitchFamily="18" charset="0"/>
              </a:rPr>
              <a:t>DFS </a:t>
            </a:r>
            <a:r>
              <a:rPr lang="el-GR" dirty="0">
                <a:solidFill>
                  <a:srgbClr val="002060"/>
                </a:solidFill>
                <a:latin typeface="Bookman Old Style" pitchFamily="18" charset="0"/>
              </a:rPr>
              <a:t>Διέλευση Γραφήματος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17675" y="3959225"/>
            <a:ext cx="4799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>
                <a:solidFill>
                  <a:srgbClr val="002060"/>
                </a:solidFill>
                <a:latin typeface="Bookman Old Style" pitchFamily="18" charset="0"/>
              </a:rPr>
              <a:t>2) Αντίστροφο Γράφημα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717675" y="4552950"/>
            <a:ext cx="4799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  <a:latin typeface="Bookman Old Style" pitchFamily="18" charset="0"/>
              </a:rPr>
              <a:t>3</a:t>
            </a:r>
            <a:r>
              <a:rPr lang="el-GR" dirty="0">
                <a:solidFill>
                  <a:srgbClr val="002060"/>
                </a:solidFill>
                <a:latin typeface="Bookman Old Style" pitchFamily="18" charset="0"/>
              </a:rPr>
              <a:t>) Βαθμοί Κόμβων Γραφήματος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Ε1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Κοινωνικής Δικτύωσης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8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74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Rectangle 24"/>
          <p:cNvSpPr/>
          <p:nvPr/>
        </p:nvSpPr>
        <p:spPr bwMode="auto">
          <a:xfrm>
            <a:off x="727075" y="1920875"/>
            <a:ext cx="92075" cy="424815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8" name="TextBox 26"/>
          <p:cNvSpPr txBox="1"/>
          <p:nvPr/>
        </p:nvSpPr>
        <p:spPr>
          <a:xfrm>
            <a:off x="265113" y="2201863"/>
            <a:ext cx="64928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 smtClean="0">
                <a:solidFill>
                  <a:srgbClr val="C00000"/>
                </a:solidFill>
              </a:rPr>
              <a:t>Ε2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1199548" y="1844675"/>
            <a:ext cx="7812087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latin typeface="Bookman Old Style" pitchFamily="18" charset="0"/>
              </a:rPr>
              <a:t>H </a:t>
            </a:r>
            <a:r>
              <a:rPr lang="el-GR" dirty="0">
                <a:latin typeface="Bookman Old Style" pitchFamily="18" charset="0"/>
              </a:rPr>
              <a:t>εταιρία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l-GR" dirty="0">
                <a:latin typeface="Bookman Old Style" pitchFamily="18" charset="0"/>
              </a:rPr>
              <a:t>Μ</a:t>
            </a:r>
            <a:r>
              <a:rPr lang="en-US" dirty="0">
                <a:latin typeface="Bookman Old Style" pitchFamily="18" charset="0"/>
              </a:rPr>
              <a:t>S-Control </a:t>
            </a:r>
            <a:r>
              <a:rPr lang="el-GR" dirty="0">
                <a:latin typeface="Bookman Old Style" pitchFamily="18" charset="0"/>
              </a:rPr>
              <a:t>με κύρια δραστηριότητα σε υπηρεσίες</a:t>
            </a:r>
            <a:r>
              <a:rPr lang="en-US" dirty="0">
                <a:latin typeface="Bookman Old Style" pitchFamily="18" charset="0"/>
              </a:rPr>
              <a:t>  </a:t>
            </a:r>
            <a:r>
              <a:rPr lang="el-GR" dirty="0">
                <a:latin typeface="Bookman Old Style" pitchFamily="18" charset="0"/>
              </a:rPr>
              <a:t>«παγκόσμιας ασφαλούς πλοήγησης», διαθέτει ένα ισχυρό δορυφορικό σύστημα το οποίο σε σταθερό χρόνο μπορεί να εντοπίσει όλα τα πλοία</a:t>
            </a:r>
          </a:p>
          <a:p>
            <a:pPr algn="l"/>
            <a:endParaRPr lang="el-GR" sz="1100" dirty="0">
              <a:latin typeface="Bookman Old Style" pitchFamily="18" charset="0"/>
            </a:endParaRPr>
          </a:p>
          <a:p>
            <a:pPr algn="l"/>
            <a:r>
              <a:rPr lang="el-GR" dirty="0">
                <a:latin typeface="Bookman Old Style" pitchFamily="18" charset="0"/>
              </a:rPr>
              <a:t>		 </a:t>
            </a:r>
            <a:r>
              <a:rPr lang="en-US" dirty="0">
                <a:latin typeface="Bookman Old Style" pitchFamily="18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l-GR" b="1" baseline="-25000" dirty="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l-GR" b="1" baseline="-25000" dirty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…, </a:t>
            </a:r>
            <a:r>
              <a:rPr lang="en-US" b="1" dirty="0" err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 dirty="0" err="1">
                <a:solidFill>
                  <a:srgbClr val="C00000"/>
                </a:solidFill>
                <a:latin typeface="Bookman Old Style" pitchFamily="18" charset="0"/>
              </a:rPr>
              <a:t>n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(</a:t>
            </a:r>
            <a:r>
              <a:rPr lang="en-US" b="1" i="1" dirty="0">
                <a:solidFill>
                  <a:srgbClr val="C00000"/>
                </a:solidFill>
                <a:latin typeface="Bookman Old Style" pitchFamily="18" charset="0"/>
              </a:rPr>
              <a:t>n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  <a:sym typeface="Symbol" pitchFamily="18" charset="2"/>
              </a:rPr>
              <a:t>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1)</a:t>
            </a:r>
          </a:p>
          <a:p>
            <a:pPr algn="l"/>
            <a:endParaRPr lang="el-GR" sz="1100" dirty="0">
              <a:latin typeface="Bookman Old Style" pitchFamily="18" charset="0"/>
            </a:endParaRPr>
          </a:p>
          <a:p>
            <a:pPr algn="l"/>
            <a:r>
              <a:rPr lang="el-GR" dirty="0">
                <a:latin typeface="Bookman Old Style" pitchFamily="18" charset="0"/>
              </a:rPr>
              <a:t>τα οποία πλέουν σε οπουδήποτε θάλασσα του κόσμου, και να υπολογίσει τις συντεταγμένες </a:t>
            </a:r>
          </a:p>
          <a:p>
            <a:pPr algn="l"/>
            <a:endParaRPr lang="el-GR" sz="12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/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			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l-GR" b="1" baseline="-25000" dirty="0">
                <a:solidFill>
                  <a:srgbClr val="C00000"/>
                </a:solidFill>
                <a:latin typeface="Bookman Old Style" pitchFamily="18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(x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Bookman Old Style" pitchFamily="18" charset="0"/>
              </a:rPr>
              <a:t>y</a:t>
            </a:r>
            <a:r>
              <a:rPr lang="en-US" b="1" baseline="-25000" dirty="0" err="1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)</a:t>
            </a:r>
            <a:r>
              <a:rPr lang="el-GR" dirty="0">
                <a:latin typeface="Bookman Old Style" pitchFamily="18" charset="0"/>
              </a:rPr>
              <a:t> </a:t>
            </a:r>
          </a:p>
          <a:p>
            <a:pPr algn="l"/>
            <a:endParaRPr lang="el-GR" sz="900" dirty="0">
              <a:latin typeface="Bookman Old Style" pitchFamily="18" charset="0"/>
            </a:endParaRPr>
          </a:p>
          <a:p>
            <a:pPr algn="l"/>
            <a:r>
              <a:rPr lang="el-GR" dirty="0">
                <a:latin typeface="Bookman Old Style" pitchFamily="18" charset="0"/>
              </a:rPr>
              <a:t>της θέσης τους. </a:t>
            </a:r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75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7"/>
          <p:cNvSpPr>
            <a:spLocks noChangeArrowheads="1"/>
          </p:cNvSpPr>
          <p:nvPr/>
        </p:nvSpPr>
        <p:spPr bwMode="auto">
          <a:xfrm>
            <a:off x="792163" y="1844675"/>
            <a:ext cx="8351837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Η εταιρία Μ</a:t>
            </a:r>
            <a:r>
              <a:rPr lang="en-US" dirty="0">
                <a:latin typeface="Bookman Old Style" pitchFamily="18" charset="0"/>
              </a:rPr>
              <a:t>S-Control</a:t>
            </a:r>
            <a:r>
              <a:rPr lang="el-GR" dirty="0">
                <a:latin typeface="Bookman Old Style" pitchFamily="18" charset="0"/>
              </a:rPr>
              <a:t> θέλει να δημιουργήσει σύστημα το οποίο να εντοπίζει γρήγορα </a:t>
            </a:r>
            <a:r>
              <a:rPr lang="en-US" dirty="0">
                <a:latin typeface="Bookman Old Style" pitchFamily="18" charset="0"/>
              </a:rPr>
              <a:t>2</a:t>
            </a:r>
            <a:r>
              <a:rPr lang="el-GR" dirty="0">
                <a:latin typeface="Bookman Old Style" pitchFamily="18" charset="0"/>
              </a:rPr>
              <a:t> πλοία</a:t>
            </a:r>
          </a:p>
          <a:p>
            <a:pPr algn="l">
              <a:defRPr/>
            </a:pPr>
            <a:endParaRPr lang="el-GR" sz="120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			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p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q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)</a:t>
            </a:r>
          </a:p>
          <a:p>
            <a:pPr algn="l">
              <a:defRPr/>
            </a:pPr>
            <a:endParaRPr lang="el-GR" sz="900" dirty="0">
              <a:latin typeface="Bookman Old Style" pitchFamily="18" charset="0"/>
            </a:endParaRPr>
          </a:p>
          <a:p>
            <a:pPr algn="l">
              <a:defRPr/>
            </a:pPr>
            <a:endParaRPr lang="el-GR" sz="30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τα οποία απέχουν μεταξύ τους την μικρότερη απόσταση</a:t>
            </a:r>
          </a:p>
          <a:p>
            <a:pPr algn="l">
              <a:defRPr/>
            </a:pPr>
            <a:endParaRPr lang="el-GR" sz="80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n-US" sz="1400" dirty="0">
                <a:latin typeface="Bookman Old Style" pitchFamily="18" charset="0"/>
              </a:rPr>
              <a:t> </a:t>
            </a:r>
            <a:r>
              <a:rPr lang="en-US" sz="1050" dirty="0">
                <a:latin typeface="Bookman Old Style" pitchFamily="18" charset="0"/>
              </a:rPr>
              <a:t> </a:t>
            </a:r>
            <a:endParaRPr lang="el-GR" sz="100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n-US" dirty="0">
                <a:latin typeface="Bookman Old Style" pitchFamily="18" charset="0"/>
              </a:rPr>
              <a:t>    </a:t>
            </a:r>
            <a:r>
              <a:rPr lang="el-GR" dirty="0">
                <a:latin typeface="Bookman Old Style" pitchFamily="18" charset="0"/>
              </a:rPr>
              <a:t>    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d(S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p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q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) = min {d(S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 dirty="0" err="1">
                <a:solidFill>
                  <a:srgbClr val="C00000"/>
                </a:solidFill>
                <a:latin typeface="Bookman Old Style" pitchFamily="18" charset="0"/>
              </a:rPr>
              <a:t>j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) | 1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  <a:sym typeface="Symbol" pitchFamily="18" charset="2"/>
              </a:rPr>
              <a:t>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en-US" b="1" i="1" dirty="0">
                <a:solidFill>
                  <a:srgbClr val="C00000"/>
                </a:solidFill>
                <a:latin typeface="Bookman Old Style" pitchFamily="18" charset="0"/>
              </a:rPr>
              <a:t>, j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  <a:sym typeface="Symbol" pitchFamily="18" charset="2"/>
              </a:rPr>
              <a:t>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n}</a:t>
            </a:r>
            <a:endParaRPr lang="el-GR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>
              <a:defRPr/>
            </a:pPr>
            <a:endParaRPr lang="el-GR" sz="1100" dirty="0">
              <a:latin typeface="Bookman Old Style" pitchFamily="18" charset="0"/>
            </a:endParaRPr>
          </a:p>
          <a:p>
            <a:pPr algn="l">
              <a:defRPr/>
            </a:pPr>
            <a:endParaRPr lang="el-GR" sz="1100" dirty="0">
              <a:latin typeface="Bookman Old Style" pitchFamily="18" charset="0"/>
            </a:endParaRPr>
          </a:p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έτσι ώστε εάν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l">
              <a:defRPr/>
            </a:pPr>
            <a:endParaRPr lang="el-GR" sz="5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>
              <a:defRPr/>
            </a:pP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		     </a:t>
            </a:r>
            <a:r>
              <a:rPr lang="en-US" dirty="0">
                <a:solidFill>
                  <a:srgbClr val="C00000"/>
                </a:solidFill>
                <a:latin typeface="Bookman Old Style" pitchFamily="18" charset="0"/>
              </a:rPr>
              <a:t>d(S</a:t>
            </a:r>
            <a:r>
              <a:rPr lang="en-US" baseline="-25000" dirty="0">
                <a:solidFill>
                  <a:srgbClr val="C00000"/>
                </a:solidFill>
                <a:latin typeface="Bookman Old Style" pitchFamily="18" charset="0"/>
              </a:rPr>
              <a:t>p</a:t>
            </a:r>
            <a:r>
              <a:rPr lang="el-GR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aseline="-25000" dirty="0">
                <a:solidFill>
                  <a:srgbClr val="C00000"/>
                </a:solidFill>
                <a:latin typeface="Bookman Old Style" pitchFamily="18" charset="0"/>
              </a:rPr>
              <a:t>q</a:t>
            </a:r>
            <a:r>
              <a:rPr lang="en-US" dirty="0">
                <a:solidFill>
                  <a:srgbClr val="C00000"/>
                </a:solidFill>
                <a:latin typeface="Bookman Old Style" pitchFamily="18" charset="0"/>
              </a:rPr>
              <a:t>) </a:t>
            </a:r>
            <a:r>
              <a:rPr lang="el-GR" dirty="0">
                <a:solidFill>
                  <a:srgbClr val="C00000"/>
                </a:solidFill>
                <a:latin typeface="Bookman Old Style" pitchFamily="18" charset="0"/>
              </a:rPr>
              <a:t>&lt;</a:t>
            </a:r>
            <a:r>
              <a:rPr lang="en-US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Bookman Old Style" pitchFamily="18" charset="0"/>
              </a:rPr>
              <a:t>dmin</a:t>
            </a:r>
            <a:r>
              <a:rPr lang="en-US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el-GR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>
              <a:defRPr/>
            </a:pPr>
            <a:endParaRPr lang="el-GR" sz="500" dirty="0">
              <a:latin typeface="Bookman Old Style" pitchFamily="18" charset="0"/>
            </a:endParaRPr>
          </a:p>
          <a:p>
            <a:pPr algn="l">
              <a:defRPr/>
            </a:pPr>
            <a:endParaRPr lang="el-GR" dirty="0">
              <a:latin typeface="Bookman Old Style" pitchFamily="18" charset="0"/>
            </a:endParaRPr>
          </a:p>
          <a:p>
            <a:pPr algn="l">
              <a:defRPr/>
            </a:pPr>
            <a:r>
              <a:rPr lang="el-GR" dirty="0">
                <a:latin typeface="Bookman Old Style" pitchFamily="18" charset="0"/>
              </a:rPr>
              <a:t>να στέλνει «</a:t>
            </a:r>
            <a:r>
              <a:rPr lang="en-US" dirty="0">
                <a:latin typeface="Bookman Old Style" pitchFamily="18" charset="0"/>
              </a:rPr>
              <a:t>SOS</a:t>
            </a:r>
            <a:r>
              <a:rPr lang="el-GR" dirty="0">
                <a:latin typeface="Bookman Old Style" pitchFamily="18" charset="0"/>
              </a:rPr>
              <a:t>» για αποφυγή πιθανής σύγκρουσης.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18938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76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7"/>
          <p:cNvSpPr>
            <a:spLocks noChangeArrowheads="1"/>
          </p:cNvSpPr>
          <p:nvPr/>
        </p:nvSpPr>
        <p:spPr bwMode="auto">
          <a:xfrm>
            <a:off x="792163" y="1844675"/>
            <a:ext cx="81724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dirty="0">
                <a:latin typeface="Bookman Old Style" pitchFamily="18" charset="0"/>
              </a:rPr>
              <a:t>Σχεδιάστε και υλοποιήστε έναν </a:t>
            </a:r>
            <a:r>
              <a:rPr lang="en-US" dirty="0">
                <a:latin typeface="Bookman Old Style" pitchFamily="18" charset="0"/>
              </a:rPr>
              <a:t>O(</a:t>
            </a:r>
            <a:r>
              <a:rPr lang="en-US" dirty="0" err="1">
                <a:latin typeface="Bookman Old Style" pitchFamily="18" charset="0"/>
              </a:rPr>
              <a:t>nlogn</a:t>
            </a:r>
            <a:r>
              <a:rPr lang="en-US" dirty="0">
                <a:latin typeface="Bookman Old Style" pitchFamily="18" charset="0"/>
              </a:rPr>
              <a:t>) </a:t>
            </a:r>
            <a:r>
              <a:rPr lang="el-GR" dirty="0">
                <a:latin typeface="Bookman Old Style" pitchFamily="18" charset="0"/>
              </a:rPr>
              <a:t>αλγόριθμο ο οποίος θα εντοπίζει 2 πλοία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p</a:t>
            </a:r>
            <a:r>
              <a:rPr lang="el-GR" dirty="0">
                <a:latin typeface="Bookman Old Style" pitchFamily="18" charset="0"/>
              </a:rPr>
              <a:t>,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q </a:t>
            </a:r>
            <a:r>
              <a:rPr lang="el-GR" dirty="0">
                <a:latin typeface="Bookman Old Style" pitchFamily="18" charset="0"/>
              </a:rPr>
              <a:t>που έχουν  </a:t>
            </a:r>
          </a:p>
          <a:p>
            <a:pPr algn="l"/>
            <a:endParaRPr lang="el-GR" sz="500" dirty="0">
              <a:latin typeface="Bookman Old Style" pitchFamily="18" charset="0"/>
            </a:endParaRPr>
          </a:p>
          <a:p>
            <a:pPr lvl="1" algn="l">
              <a:buFont typeface="Arial" charset="0"/>
              <a:buChar char="•"/>
            </a:pPr>
            <a:r>
              <a:rPr lang="el-GR" dirty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την ελάχιστη απόσταση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d(Sp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Sq)</a:t>
            </a:r>
            <a:r>
              <a:rPr lang="el-GR" dirty="0">
                <a:latin typeface="Bookman Old Style" pitchFamily="18" charset="0"/>
              </a:rPr>
              <a:t>, </a:t>
            </a:r>
          </a:p>
          <a:p>
            <a:pPr algn="l"/>
            <a:endParaRPr lang="el-GR" sz="800" dirty="0">
              <a:latin typeface="Bookman Old Style" pitchFamily="18" charset="0"/>
            </a:endParaRPr>
          </a:p>
          <a:p>
            <a:pPr algn="l"/>
            <a:r>
              <a:rPr lang="el-GR" dirty="0">
                <a:latin typeface="Bookman Old Style" pitchFamily="18" charset="0"/>
              </a:rPr>
              <a:t>μεταξύ όλων των ζευγών πλοίων (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baseline="-25000" dirty="0">
                <a:latin typeface="Bookman Old Style" pitchFamily="18" charset="0"/>
              </a:rPr>
              <a:t>i</a:t>
            </a:r>
            <a:r>
              <a:rPr lang="el-GR" dirty="0">
                <a:latin typeface="Bookman Old Style" pitchFamily="18" charset="0"/>
              </a:rPr>
              <a:t>, </a:t>
            </a:r>
            <a:r>
              <a:rPr lang="en-US" dirty="0" err="1">
                <a:latin typeface="Bookman Old Style" pitchFamily="18" charset="0"/>
              </a:rPr>
              <a:t>S</a:t>
            </a:r>
            <a:r>
              <a:rPr lang="en-US" baseline="-25000" dirty="0" err="1">
                <a:latin typeface="Bookman Old Style" pitchFamily="18" charset="0"/>
              </a:rPr>
              <a:t>j</a:t>
            </a:r>
            <a:r>
              <a:rPr lang="el-GR" dirty="0">
                <a:latin typeface="Bookman Old Style" pitchFamily="18" charset="0"/>
              </a:rPr>
              <a:t>) από το σύνολο  των </a:t>
            </a:r>
            <a:r>
              <a:rPr lang="en-US" dirty="0">
                <a:latin typeface="Bookman Old Style" pitchFamily="18" charset="0"/>
              </a:rPr>
              <a:t>n </a:t>
            </a:r>
            <a:r>
              <a:rPr lang="el-GR" dirty="0">
                <a:latin typeface="Bookman Old Style" pitchFamily="18" charset="0"/>
              </a:rPr>
              <a:t>πλοίων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l-GR" baseline="-25000" dirty="0">
                <a:latin typeface="Bookman Old Style" pitchFamily="18" charset="0"/>
              </a:rPr>
              <a:t>1</a:t>
            </a:r>
            <a:r>
              <a:rPr lang="el-GR" dirty="0">
                <a:latin typeface="Bookman Old Style" pitchFamily="18" charset="0"/>
              </a:rPr>
              <a:t>, 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l-GR" baseline="-25000" dirty="0">
                <a:latin typeface="Bookman Old Style" pitchFamily="18" charset="0"/>
              </a:rPr>
              <a:t>2</a:t>
            </a:r>
            <a:r>
              <a:rPr lang="el-GR" dirty="0">
                <a:latin typeface="Bookman Old Style" pitchFamily="18" charset="0"/>
              </a:rPr>
              <a:t>, …, </a:t>
            </a:r>
            <a:r>
              <a:rPr lang="en-US" dirty="0" err="1">
                <a:latin typeface="Bookman Old Style" pitchFamily="18" charset="0"/>
              </a:rPr>
              <a:t>S</a:t>
            </a:r>
            <a:r>
              <a:rPr lang="en-US" baseline="-25000" dirty="0" err="1">
                <a:latin typeface="Bookman Old Style" pitchFamily="18" charset="0"/>
              </a:rPr>
              <a:t>n</a:t>
            </a:r>
            <a:r>
              <a:rPr lang="el-GR" dirty="0">
                <a:latin typeface="Bookman Old Style" pitchFamily="18" charset="0"/>
              </a:rPr>
              <a:t> (</a:t>
            </a:r>
            <a:r>
              <a:rPr lang="en-US" dirty="0">
                <a:latin typeface="Bookman Old Style" pitchFamily="18" charset="0"/>
              </a:rPr>
              <a:t>n </a:t>
            </a:r>
            <a:r>
              <a:rPr lang="el-GR" dirty="0">
                <a:latin typeface="Bookman Old Style" pitchFamily="18" charset="0"/>
                <a:sym typeface="Symbol" pitchFamily="18" charset="2"/>
              </a:rPr>
              <a:t></a:t>
            </a:r>
            <a:r>
              <a:rPr lang="el-GR" dirty="0">
                <a:latin typeface="Bookman Old Style" pitchFamily="18" charset="0"/>
              </a:rPr>
              <a:t> 1), και</a:t>
            </a:r>
          </a:p>
          <a:p>
            <a:pPr algn="l"/>
            <a:endParaRPr lang="el-GR" sz="1800" dirty="0">
              <a:latin typeface="Bookman Old Style" pitchFamily="18" charset="0"/>
            </a:endParaRPr>
          </a:p>
          <a:p>
            <a:pPr algn="l"/>
            <a:r>
              <a:rPr lang="el-GR" dirty="0">
                <a:latin typeface="Bookman Old Style" pitchFamily="18" charset="0"/>
              </a:rPr>
              <a:t>στη συνέχεια να αποφασίζει εάν θα στέλνει «</a:t>
            </a:r>
            <a:r>
              <a:rPr lang="en-US" dirty="0">
                <a:latin typeface="Bookman Old Style" pitchFamily="18" charset="0"/>
              </a:rPr>
              <a:t>SOS</a:t>
            </a:r>
            <a:r>
              <a:rPr lang="el-GR" dirty="0">
                <a:latin typeface="Bookman Old Style" pitchFamily="18" charset="0"/>
              </a:rPr>
              <a:t>» για αποφυγή πιθανής σύγκρουσης, ελέγχοντας την σχέση </a:t>
            </a:r>
          </a:p>
          <a:p>
            <a:pPr algn="l"/>
            <a:endParaRPr lang="el-GR" sz="1100" dirty="0">
              <a:latin typeface="Bookman Old Style" pitchFamily="18" charset="0"/>
            </a:endParaRPr>
          </a:p>
          <a:p>
            <a:pPr lvl="1" algn="l">
              <a:buFont typeface="Arial" charset="0"/>
              <a:buChar char="•"/>
            </a:pPr>
            <a:r>
              <a:rPr lang="el-GR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d(S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p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S</a:t>
            </a:r>
            <a:r>
              <a:rPr lang="en-US" b="1" baseline="-25000" dirty="0">
                <a:solidFill>
                  <a:srgbClr val="C00000"/>
                </a:solidFill>
                <a:latin typeface="Bookman Old Style" pitchFamily="18" charset="0"/>
              </a:rPr>
              <a:t>q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)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&lt;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Bookman Old Style" pitchFamily="18" charset="0"/>
              </a:rPr>
              <a:t>dmin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l"/>
            <a:endParaRPr lang="el-GR" sz="1000" dirty="0">
              <a:latin typeface="Bookman Old Style" pitchFamily="18" charset="0"/>
            </a:endParaRPr>
          </a:p>
          <a:p>
            <a:pPr algn="l"/>
            <a:r>
              <a:rPr lang="el-GR" dirty="0">
                <a:latin typeface="Bookman Old Style" pitchFamily="18" charset="0"/>
              </a:rPr>
              <a:t>όπου </a:t>
            </a:r>
            <a:r>
              <a:rPr lang="en-US" dirty="0" err="1">
                <a:latin typeface="Bookman Old Style" pitchFamily="18" charset="0"/>
              </a:rPr>
              <a:t>dmin</a:t>
            </a:r>
            <a:r>
              <a:rPr lang="el-GR" dirty="0">
                <a:latin typeface="Bookman Old Style" pitchFamily="18" charset="0"/>
              </a:rPr>
              <a:t> = </a:t>
            </a:r>
            <a:r>
              <a:rPr lang="en-US" dirty="0">
                <a:latin typeface="Bookman Old Style" pitchFamily="18" charset="0"/>
              </a:rPr>
              <a:t>2</a:t>
            </a:r>
            <a:r>
              <a:rPr lang="el-GR" dirty="0">
                <a:latin typeface="Bookman Old Style" pitchFamily="18" charset="0"/>
              </a:rPr>
              <a:t> ν</a:t>
            </a:r>
            <a:r>
              <a:rPr lang="en-US" dirty="0">
                <a:latin typeface="Bookman Old Style" pitchFamily="18" charset="0"/>
              </a:rPr>
              <a:t>.</a:t>
            </a:r>
            <a:r>
              <a:rPr lang="el-GR" dirty="0">
                <a:latin typeface="Bookman Old Style" pitchFamily="18" charset="0"/>
              </a:rPr>
              <a:t>μ.  </a:t>
            </a:r>
            <a:r>
              <a:rPr lang="en-US" dirty="0">
                <a:latin typeface="Bookman Old Style" pitchFamily="18" charset="0"/>
              </a:rPr>
              <a:t>(1 </a:t>
            </a:r>
            <a:r>
              <a:rPr lang="el-GR" dirty="0" err="1">
                <a:latin typeface="Bookman Old Style" pitchFamily="18" charset="0"/>
              </a:rPr>
              <a:t>ν.μ</a:t>
            </a:r>
            <a:r>
              <a:rPr lang="el-GR" dirty="0">
                <a:latin typeface="Bookman Old Style" pitchFamily="18" charset="0"/>
              </a:rPr>
              <a:t>. = 1852 μέτρα). 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063" y="18938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77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628775"/>
            <a:ext cx="3024187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ounded Rectangle 5"/>
          <p:cNvSpPr>
            <a:spLocks noChangeArrowheads="1"/>
          </p:cNvSpPr>
          <p:nvPr/>
        </p:nvSpPr>
        <p:spPr bwMode="auto">
          <a:xfrm>
            <a:off x="1187450" y="3716338"/>
            <a:ext cx="4824413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997075" y="4040188"/>
            <a:ext cx="3375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000" b="1">
                <a:solidFill>
                  <a:srgbClr val="C00000"/>
                </a:solidFill>
                <a:latin typeface="Bookman Old Style" pitchFamily="18" charset="0"/>
              </a:rPr>
              <a:t>Μ</a:t>
            </a:r>
            <a:r>
              <a:rPr lang="en-US" sz="4000" b="1">
                <a:solidFill>
                  <a:srgbClr val="C00000"/>
                </a:solidFill>
                <a:latin typeface="Bookman Old Style" pitchFamily="18" charset="0"/>
              </a:rPr>
              <a:t>S-Control </a:t>
            </a: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78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1641475"/>
            <a:ext cx="511175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28775"/>
            <a:ext cx="3024187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Oval 7"/>
          <p:cNvSpPr>
            <a:spLocks noChangeArrowheads="1"/>
          </p:cNvSpPr>
          <p:nvPr/>
        </p:nvSpPr>
        <p:spPr bwMode="auto">
          <a:xfrm rot="5400000">
            <a:off x="5471319" y="1547019"/>
            <a:ext cx="1631950" cy="2201862"/>
          </a:xfrm>
          <a:prstGeom prst="ellipse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79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 bwMode="auto">
          <a:xfrm>
            <a:off x="745957" y="1648324"/>
            <a:ext cx="6136105" cy="818147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9625" y="1801475"/>
            <a:ext cx="7958138" cy="482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1736</a:t>
            </a:r>
            <a:r>
              <a:rPr lang="en-US" sz="2800" dirty="0" smtClean="0">
                <a:latin typeface="Cambria" pitchFamily="18" charset="0"/>
              </a:rPr>
              <a:t>  Euler, </a:t>
            </a:r>
            <a:r>
              <a:rPr lang="el-GR" sz="2800" dirty="0" smtClean="0">
                <a:latin typeface="Cambria" pitchFamily="18" charset="0"/>
              </a:rPr>
              <a:t>γέφυρες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Koenigsburg</a:t>
            </a:r>
            <a:endParaRPr lang="en-US" sz="2800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1847</a:t>
            </a:r>
            <a:r>
              <a:rPr lang="en-US" sz="2800" dirty="0" smtClean="0">
                <a:latin typeface="Cambria" pitchFamily="18" charset="0"/>
              </a:rPr>
              <a:t>  </a:t>
            </a:r>
            <a:r>
              <a:rPr lang="en-US" sz="2800" dirty="0" err="1" smtClean="0">
                <a:latin typeface="Cambria" pitchFamily="18" charset="0"/>
              </a:rPr>
              <a:t>Kirchoff</a:t>
            </a:r>
            <a:r>
              <a:rPr lang="el-GR" sz="2800" dirty="0" smtClean="0">
                <a:latin typeface="Cambria" pitchFamily="18" charset="0"/>
              </a:rPr>
              <a:t>, δένδρα, ηλεκτρικά δίκτυα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800" dirty="0" smtClean="0">
                <a:solidFill>
                  <a:srgbClr val="C00000"/>
                </a:solidFill>
                <a:latin typeface="Cambria" pitchFamily="18" charset="0"/>
              </a:rPr>
              <a:t>1847</a:t>
            </a:r>
            <a:r>
              <a:rPr lang="el-GR" sz="2800" dirty="0" smtClean="0">
                <a:latin typeface="Cambria" pitchFamily="18" charset="0"/>
              </a:rPr>
              <a:t>  </a:t>
            </a:r>
            <a:r>
              <a:rPr lang="en-US" sz="2800" dirty="0" err="1" smtClean="0">
                <a:latin typeface="Cambria" pitchFamily="18" charset="0"/>
              </a:rPr>
              <a:t>Cayley</a:t>
            </a:r>
            <a:r>
              <a:rPr lang="en-US" sz="2800" dirty="0" smtClean="0">
                <a:latin typeface="Cambria" pitchFamily="18" charset="0"/>
              </a:rPr>
              <a:t>, </a:t>
            </a:r>
            <a:r>
              <a:rPr lang="el-GR" sz="2800" dirty="0" smtClean="0">
                <a:latin typeface="Cambria" pitchFamily="18" charset="0"/>
              </a:rPr>
              <a:t>δένδρα, ισομερή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800" dirty="0" smtClean="0">
                <a:latin typeface="Cambria" pitchFamily="18" charset="0"/>
              </a:rPr>
              <a:t>		    </a:t>
            </a:r>
            <a:r>
              <a:rPr lang="en-US" sz="2800" dirty="0" smtClean="0">
                <a:latin typeface="Cambria" pitchFamily="18" charset="0"/>
              </a:rPr>
              <a:t>	</a:t>
            </a:r>
            <a:r>
              <a:rPr lang="el-GR" sz="2800" dirty="0" smtClean="0">
                <a:latin typeface="Cambria" pitchFamily="18" charset="0"/>
              </a:rPr>
              <a:t>υδρογονανθράκων </a:t>
            </a:r>
            <a:r>
              <a:rPr lang="en-US" sz="2800" dirty="0" smtClean="0">
                <a:latin typeface="Cambria" pitchFamily="18" charset="0"/>
              </a:rPr>
              <a:t>C</a:t>
            </a:r>
            <a:r>
              <a:rPr lang="en-US" sz="2000" baseline="-25000" dirty="0" smtClean="0">
                <a:latin typeface="Cambria" pitchFamily="18" charset="0"/>
              </a:rPr>
              <a:t>n</a:t>
            </a:r>
            <a:r>
              <a:rPr lang="en-US" sz="2800" dirty="0" smtClean="0">
                <a:latin typeface="Cambria" pitchFamily="18" charset="0"/>
              </a:rPr>
              <a:t>H</a:t>
            </a:r>
            <a:r>
              <a:rPr lang="en-US" sz="2000" baseline="-25000" dirty="0" smtClean="0">
                <a:latin typeface="Cambria" pitchFamily="18" charset="0"/>
              </a:rPr>
              <a:t>2n+2</a:t>
            </a:r>
            <a:endParaRPr lang="el-GR" sz="2000" baseline="-25000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800" dirty="0" smtClean="0">
                <a:solidFill>
                  <a:srgbClr val="C00000"/>
                </a:solidFill>
                <a:latin typeface="Cambria" pitchFamily="18" charset="0"/>
              </a:rPr>
              <a:t>1850</a:t>
            </a:r>
            <a:r>
              <a:rPr lang="el-GR" sz="2800" dirty="0" smtClean="0">
                <a:latin typeface="Cambria" pitchFamily="18" charset="0"/>
              </a:rPr>
              <a:t>  </a:t>
            </a:r>
            <a:r>
              <a:rPr lang="en-US" sz="2800" dirty="0" err="1" smtClean="0">
                <a:latin typeface="Cambria" pitchFamily="18" charset="0"/>
              </a:rPr>
              <a:t>Cayley</a:t>
            </a:r>
            <a:r>
              <a:rPr lang="en-US" sz="2800" dirty="0" smtClean="0">
                <a:latin typeface="Cambria" pitchFamily="18" charset="0"/>
              </a:rPr>
              <a:t> - De Morgan - </a:t>
            </a:r>
            <a:r>
              <a:rPr lang="en-US" sz="2800" dirty="0" err="1" smtClean="0">
                <a:latin typeface="Cambria" pitchFamily="18" charset="0"/>
              </a:rPr>
              <a:t>Moebius</a:t>
            </a:r>
            <a:r>
              <a:rPr lang="en-US" sz="2800" dirty="0" smtClean="0">
                <a:latin typeface="Cambria" pitchFamily="18" charset="0"/>
              </a:rPr>
              <a:t>,</a:t>
            </a:r>
            <a:r>
              <a:rPr lang="el-GR" sz="2800" dirty="0" smtClean="0">
                <a:latin typeface="Cambria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sz="2800" dirty="0" smtClean="0">
                <a:latin typeface="Cambria" pitchFamily="18" charset="0"/>
              </a:rPr>
              <a:t>		    </a:t>
            </a:r>
            <a:r>
              <a:rPr lang="en-US" sz="2800" dirty="0" smtClean="0">
                <a:latin typeface="Cambria" pitchFamily="18" charset="0"/>
              </a:rPr>
              <a:t> 	</a:t>
            </a:r>
            <a:r>
              <a:rPr lang="el-GR" sz="2800" dirty="0" smtClean="0">
                <a:latin typeface="Cambria" pitchFamily="18" charset="0"/>
              </a:rPr>
              <a:t>χρωματισμός με 4 χρώματα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800" dirty="0" smtClean="0">
                <a:solidFill>
                  <a:srgbClr val="C00000"/>
                </a:solidFill>
                <a:latin typeface="Cambria" pitchFamily="18" charset="0"/>
              </a:rPr>
              <a:t>1859</a:t>
            </a:r>
            <a:r>
              <a:rPr lang="el-GR" sz="2800" dirty="0" smtClean="0">
                <a:latin typeface="Cambria" pitchFamily="18" charset="0"/>
              </a:rPr>
              <a:t>  </a:t>
            </a:r>
            <a:r>
              <a:rPr lang="en-US" sz="2800" dirty="0" smtClean="0">
                <a:latin typeface="Cambria" pitchFamily="18" charset="0"/>
              </a:rPr>
              <a:t>Hamilton, </a:t>
            </a:r>
            <a:r>
              <a:rPr lang="el-GR" sz="2800" dirty="0" err="1" smtClean="0">
                <a:latin typeface="Cambria" pitchFamily="18" charset="0"/>
              </a:rPr>
              <a:t>δωδεκάεδρο</a:t>
            </a:r>
            <a:endParaRPr lang="el-GR" sz="2800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800" dirty="0" smtClean="0">
                <a:solidFill>
                  <a:srgbClr val="C00000"/>
                </a:solidFill>
                <a:latin typeface="Cambria" pitchFamily="18" charset="0"/>
              </a:rPr>
              <a:t>1936</a:t>
            </a:r>
            <a:r>
              <a:rPr lang="el-GR" sz="2800" dirty="0" smtClean="0">
                <a:latin typeface="Cambria" pitchFamily="18" charset="0"/>
              </a:rPr>
              <a:t>  </a:t>
            </a:r>
            <a:r>
              <a:rPr lang="en-US" sz="2800" dirty="0" smtClean="0">
                <a:latin typeface="Cambria" pitchFamily="18" charset="0"/>
              </a:rPr>
              <a:t>Koenig</a:t>
            </a:r>
            <a:r>
              <a:rPr lang="el-GR" sz="2800" dirty="0" smtClean="0">
                <a:latin typeface="Cambria" pitchFamily="18" charset="0"/>
              </a:rPr>
              <a:t>, το πρώτο βιβλίο</a:t>
            </a:r>
            <a:endParaRPr lang="en-US" sz="2800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2015  </a:t>
            </a:r>
            <a:r>
              <a:rPr lang="en-US" sz="2800" b="1" dirty="0" smtClean="0">
                <a:latin typeface="Cambria" pitchFamily="18" charset="0"/>
              </a:rPr>
              <a:t>???</a:t>
            </a:r>
            <a:endParaRPr lang="en-GB" sz="2800" b="1" dirty="0" smtClean="0">
              <a:latin typeface="Cambria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Ιστορικά 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12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64053EDE-B632-4484-89A4-7128248C58A7}" type="slidenum">
              <a:rPr lang="el-GR" altLang="el-GR" sz="1200" smtClean="0">
                <a:latin typeface="Cambria" pitchFamily="18" charset="0"/>
              </a:rPr>
              <a:pPr/>
              <a:t>8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674813"/>
            <a:ext cx="72771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5661025"/>
            <a:ext cx="946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916113"/>
            <a:ext cx="7207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732463"/>
            <a:ext cx="7191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5373688"/>
            <a:ext cx="7921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4149725"/>
            <a:ext cx="720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1916113"/>
            <a:ext cx="719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3644900"/>
            <a:ext cx="7445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80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674813"/>
            <a:ext cx="72771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5661025"/>
            <a:ext cx="946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916113"/>
            <a:ext cx="7207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732463"/>
            <a:ext cx="7191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5373688"/>
            <a:ext cx="7921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4149725"/>
            <a:ext cx="7207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1916113"/>
            <a:ext cx="719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3644900"/>
            <a:ext cx="7445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250" y="2133600"/>
            <a:ext cx="58324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01850" y="2492375"/>
            <a:ext cx="2757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chemeClr val="bg1"/>
                </a:solidFill>
                <a:latin typeface="Bookman Old Style" pitchFamily="18" charset="0"/>
              </a:rPr>
              <a:t>Δεν θέλουμε να </a:t>
            </a:r>
          </a:p>
          <a:p>
            <a:r>
              <a:rPr lang="el-GR" b="1">
                <a:solidFill>
                  <a:schemeClr val="bg1"/>
                </a:solidFill>
                <a:latin typeface="Bookman Old Style" pitchFamily="18" charset="0"/>
              </a:rPr>
              <a:t>συμβεί αυτό !!!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81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674813"/>
            <a:ext cx="72771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5661025"/>
            <a:ext cx="946150" cy="5048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916113"/>
            <a:ext cx="720725" cy="4333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732463"/>
            <a:ext cx="719138" cy="4333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5373688"/>
            <a:ext cx="792163" cy="527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4149725"/>
            <a:ext cx="720725" cy="449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1916113"/>
            <a:ext cx="719137" cy="4508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127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3644900"/>
            <a:ext cx="744538" cy="431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835150" y="58054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211638" y="55165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156325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96188" y="42926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164388" y="19891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924300" y="37893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476375" y="20605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1" name="Straight Connector 20"/>
          <p:cNvCxnSpPr>
            <a:cxnSpLocks noChangeShapeType="1"/>
            <a:stCxn id="13" idx="7"/>
            <a:endCxn id="14" idx="2"/>
          </p:cNvCxnSpPr>
          <p:nvPr/>
        </p:nvCxnSpPr>
        <p:spPr bwMode="auto">
          <a:xfrm flipV="1">
            <a:off x="2019300" y="5624513"/>
            <a:ext cx="2192338" cy="212725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4" name="Straight Connector 23"/>
          <p:cNvCxnSpPr>
            <a:cxnSpLocks noChangeShapeType="1"/>
            <a:stCxn id="14" idx="6"/>
            <a:endCxn id="15" idx="2"/>
          </p:cNvCxnSpPr>
          <p:nvPr/>
        </p:nvCxnSpPr>
        <p:spPr bwMode="auto">
          <a:xfrm>
            <a:off x="4427538" y="5624513"/>
            <a:ext cx="1728787" cy="360362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7" name="Straight Connector 26"/>
          <p:cNvCxnSpPr>
            <a:cxnSpLocks noChangeShapeType="1"/>
            <a:stCxn id="13" idx="7"/>
            <a:endCxn id="15" idx="2"/>
          </p:cNvCxnSpPr>
          <p:nvPr/>
        </p:nvCxnSpPr>
        <p:spPr bwMode="auto">
          <a:xfrm>
            <a:off x="2019300" y="5837238"/>
            <a:ext cx="4137025" cy="147637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0" name="Straight Connector 29"/>
          <p:cNvCxnSpPr>
            <a:cxnSpLocks noChangeShapeType="1"/>
            <a:stCxn id="14" idx="7"/>
            <a:endCxn id="16" idx="3"/>
          </p:cNvCxnSpPr>
          <p:nvPr/>
        </p:nvCxnSpPr>
        <p:spPr bwMode="auto">
          <a:xfrm flipV="1">
            <a:off x="4395788" y="4476750"/>
            <a:ext cx="3232150" cy="1071563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3" name="Straight Connector 32"/>
          <p:cNvCxnSpPr>
            <a:cxnSpLocks noChangeShapeType="1"/>
            <a:stCxn id="15" idx="7"/>
            <a:endCxn id="16" idx="3"/>
          </p:cNvCxnSpPr>
          <p:nvPr/>
        </p:nvCxnSpPr>
        <p:spPr bwMode="auto">
          <a:xfrm flipV="1">
            <a:off x="6340475" y="4476750"/>
            <a:ext cx="1287463" cy="1431925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6" name="Straight Connector 35"/>
          <p:cNvCxnSpPr>
            <a:cxnSpLocks noChangeShapeType="1"/>
            <a:stCxn id="13" idx="7"/>
            <a:endCxn id="16" idx="2"/>
          </p:cNvCxnSpPr>
          <p:nvPr/>
        </p:nvCxnSpPr>
        <p:spPr bwMode="auto">
          <a:xfrm flipV="1">
            <a:off x="2019300" y="4400550"/>
            <a:ext cx="5576888" cy="1436688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9" name="Straight Connector 38"/>
          <p:cNvCxnSpPr>
            <a:cxnSpLocks noChangeShapeType="1"/>
            <a:stCxn id="13" idx="7"/>
            <a:endCxn id="18" idx="5"/>
          </p:cNvCxnSpPr>
          <p:nvPr/>
        </p:nvCxnSpPr>
        <p:spPr bwMode="auto">
          <a:xfrm flipV="1">
            <a:off x="2019300" y="3973513"/>
            <a:ext cx="2089150" cy="1863725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42" name="Straight Connector 41"/>
          <p:cNvCxnSpPr>
            <a:cxnSpLocks noChangeShapeType="1"/>
            <a:stCxn id="14" idx="0"/>
            <a:endCxn id="18" idx="5"/>
          </p:cNvCxnSpPr>
          <p:nvPr/>
        </p:nvCxnSpPr>
        <p:spPr bwMode="auto">
          <a:xfrm flipH="1" flipV="1">
            <a:off x="4108450" y="3973513"/>
            <a:ext cx="211138" cy="154305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45" name="Straight Connector 44"/>
          <p:cNvCxnSpPr>
            <a:cxnSpLocks noChangeShapeType="1"/>
            <a:stCxn id="15" idx="1"/>
            <a:endCxn id="18" idx="5"/>
          </p:cNvCxnSpPr>
          <p:nvPr/>
        </p:nvCxnSpPr>
        <p:spPr bwMode="auto">
          <a:xfrm flipH="1" flipV="1">
            <a:off x="4108450" y="3973513"/>
            <a:ext cx="2079625" cy="1935162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50" name="Straight Connector 49"/>
          <p:cNvCxnSpPr>
            <a:cxnSpLocks noChangeShapeType="1"/>
            <a:stCxn id="16" idx="2"/>
            <a:endCxn id="18" idx="5"/>
          </p:cNvCxnSpPr>
          <p:nvPr/>
        </p:nvCxnSpPr>
        <p:spPr bwMode="auto">
          <a:xfrm flipH="1" flipV="1">
            <a:off x="4108450" y="3973513"/>
            <a:ext cx="3487738" cy="427037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53" name="Straight Connector 52"/>
          <p:cNvCxnSpPr>
            <a:cxnSpLocks noChangeShapeType="1"/>
            <a:stCxn id="15" idx="0"/>
            <a:endCxn id="17" idx="4"/>
          </p:cNvCxnSpPr>
          <p:nvPr/>
        </p:nvCxnSpPr>
        <p:spPr bwMode="auto">
          <a:xfrm flipV="1">
            <a:off x="6264275" y="2205038"/>
            <a:ext cx="1008063" cy="3671887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56" name="Straight Connector 55"/>
          <p:cNvCxnSpPr>
            <a:cxnSpLocks noChangeShapeType="1"/>
            <a:stCxn id="18" idx="6"/>
            <a:endCxn id="17" idx="3"/>
          </p:cNvCxnSpPr>
          <p:nvPr/>
        </p:nvCxnSpPr>
        <p:spPr bwMode="auto">
          <a:xfrm flipV="1">
            <a:off x="4140200" y="2173288"/>
            <a:ext cx="3055938" cy="1724025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59" name="Straight Connector 58"/>
          <p:cNvCxnSpPr>
            <a:cxnSpLocks noChangeShapeType="1"/>
            <a:stCxn id="13" idx="7"/>
            <a:endCxn id="17" idx="3"/>
          </p:cNvCxnSpPr>
          <p:nvPr/>
        </p:nvCxnSpPr>
        <p:spPr bwMode="auto">
          <a:xfrm flipV="1">
            <a:off x="2019300" y="2173288"/>
            <a:ext cx="5176838" cy="366395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62" name="Straight Connector 61"/>
          <p:cNvCxnSpPr>
            <a:cxnSpLocks noChangeShapeType="1"/>
            <a:stCxn id="14" idx="7"/>
            <a:endCxn id="17" idx="4"/>
          </p:cNvCxnSpPr>
          <p:nvPr/>
        </p:nvCxnSpPr>
        <p:spPr bwMode="auto">
          <a:xfrm flipV="1">
            <a:off x="4395788" y="2205038"/>
            <a:ext cx="2876550" cy="3343275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65" name="Straight Connector 64"/>
          <p:cNvCxnSpPr>
            <a:cxnSpLocks noChangeShapeType="1"/>
            <a:stCxn id="16" idx="1"/>
            <a:endCxn id="17" idx="4"/>
          </p:cNvCxnSpPr>
          <p:nvPr/>
        </p:nvCxnSpPr>
        <p:spPr bwMode="auto">
          <a:xfrm flipH="1" flipV="1">
            <a:off x="7272338" y="2205038"/>
            <a:ext cx="355600" cy="2119312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82" name="Straight Connector 81"/>
          <p:cNvCxnSpPr>
            <a:cxnSpLocks noChangeShapeType="1"/>
            <a:stCxn id="18" idx="1"/>
            <a:endCxn id="19" idx="5"/>
          </p:cNvCxnSpPr>
          <p:nvPr/>
        </p:nvCxnSpPr>
        <p:spPr bwMode="auto">
          <a:xfrm flipH="1" flipV="1">
            <a:off x="1660525" y="2244725"/>
            <a:ext cx="2295525" cy="1576388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86" name="Straight Connector 85"/>
          <p:cNvCxnSpPr>
            <a:cxnSpLocks noChangeShapeType="1"/>
            <a:stCxn id="17" idx="3"/>
            <a:endCxn id="19" idx="6"/>
          </p:cNvCxnSpPr>
          <p:nvPr/>
        </p:nvCxnSpPr>
        <p:spPr bwMode="auto">
          <a:xfrm flipH="1" flipV="1">
            <a:off x="1692275" y="2168525"/>
            <a:ext cx="5503863" cy="4763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89" name="Straight Connector 88"/>
          <p:cNvCxnSpPr>
            <a:cxnSpLocks noChangeShapeType="1"/>
            <a:stCxn id="16" idx="1"/>
            <a:endCxn id="19" idx="6"/>
          </p:cNvCxnSpPr>
          <p:nvPr/>
        </p:nvCxnSpPr>
        <p:spPr bwMode="auto">
          <a:xfrm flipH="1" flipV="1">
            <a:off x="1692275" y="2168525"/>
            <a:ext cx="5935663" cy="2155825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92" name="Straight Connector 91"/>
          <p:cNvCxnSpPr>
            <a:cxnSpLocks noChangeShapeType="1"/>
            <a:stCxn id="13" idx="0"/>
            <a:endCxn id="19" idx="5"/>
          </p:cNvCxnSpPr>
          <p:nvPr/>
        </p:nvCxnSpPr>
        <p:spPr bwMode="auto">
          <a:xfrm flipH="1" flipV="1">
            <a:off x="1660525" y="2244725"/>
            <a:ext cx="282575" cy="3560763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95" name="Straight Connector 94"/>
          <p:cNvCxnSpPr>
            <a:cxnSpLocks noChangeShapeType="1"/>
            <a:stCxn id="14" idx="1"/>
            <a:endCxn id="19" idx="5"/>
          </p:cNvCxnSpPr>
          <p:nvPr/>
        </p:nvCxnSpPr>
        <p:spPr bwMode="auto">
          <a:xfrm flipH="1" flipV="1">
            <a:off x="1660525" y="2244725"/>
            <a:ext cx="2582863" cy="3303588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98" name="Straight Connector 97"/>
          <p:cNvCxnSpPr>
            <a:cxnSpLocks noChangeShapeType="1"/>
            <a:stCxn id="15" idx="2"/>
            <a:endCxn id="19" idx="6"/>
          </p:cNvCxnSpPr>
          <p:nvPr/>
        </p:nvCxnSpPr>
        <p:spPr bwMode="auto">
          <a:xfrm flipH="1" flipV="1">
            <a:off x="1692275" y="2168525"/>
            <a:ext cx="4464050" cy="381635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1366838" y="115888"/>
            <a:ext cx="7742237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Ε2 (</a:t>
            </a:r>
            <a:r>
              <a:rPr kumimoji="0" lang="el-GR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Σύστημα Ασφαλούς Πλοήγησης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el-GR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)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82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674813"/>
            <a:ext cx="72771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5661025"/>
            <a:ext cx="946150" cy="5048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916113"/>
            <a:ext cx="720725" cy="4333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5732463"/>
            <a:ext cx="719138" cy="4333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5373688"/>
            <a:ext cx="792163" cy="527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4149725"/>
            <a:ext cx="720725" cy="449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1916113"/>
            <a:ext cx="719137" cy="4508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3644900"/>
            <a:ext cx="744538" cy="431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2299" name="Oval 12"/>
          <p:cNvSpPr>
            <a:spLocks noChangeArrowheads="1"/>
          </p:cNvSpPr>
          <p:nvPr/>
        </p:nvSpPr>
        <p:spPr bwMode="auto">
          <a:xfrm>
            <a:off x="1835150" y="58054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0" name="Oval 13"/>
          <p:cNvSpPr>
            <a:spLocks noChangeArrowheads="1"/>
          </p:cNvSpPr>
          <p:nvPr/>
        </p:nvSpPr>
        <p:spPr bwMode="auto">
          <a:xfrm>
            <a:off x="4211638" y="55165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1" name="Oval 14"/>
          <p:cNvSpPr>
            <a:spLocks noChangeArrowheads="1"/>
          </p:cNvSpPr>
          <p:nvPr/>
        </p:nvSpPr>
        <p:spPr bwMode="auto">
          <a:xfrm>
            <a:off x="6156325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2" name="Oval 15"/>
          <p:cNvSpPr>
            <a:spLocks noChangeArrowheads="1"/>
          </p:cNvSpPr>
          <p:nvPr/>
        </p:nvSpPr>
        <p:spPr bwMode="auto">
          <a:xfrm>
            <a:off x="7596188" y="42926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3" name="Oval 16"/>
          <p:cNvSpPr>
            <a:spLocks noChangeArrowheads="1"/>
          </p:cNvSpPr>
          <p:nvPr/>
        </p:nvSpPr>
        <p:spPr bwMode="auto">
          <a:xfrm>
            <a:off x="7164388" y="19891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4" name="Oval 17"/>
          <p:cNvSpPr>
            <a:spLocks noChangeArrowheads="1"/>
          </p:cNvSpPr>
          <p:nvPr/>
        </p:nvSpPr>
        <p:spPr bwMode="auto">
          <a:xfrm>
            <a:off x="3924300" y="37893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5" name="Oval 18"/>
          <p:cNvSpPr>
            <a:spLocks noChangeArrowheads="1"/>
          </p:cNvSpPr>
          <p:nvPr/>
        </p:nvSpPr>
        <p:spPr bwMode="auto">
          <a:xfrm>
            <a:off x="1476375" y="20605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83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674813"/>
            <a:ext cx="7277100" cy="4930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3316" name="Oval 12"/>
          <p:cNvSpPr>
            <a:spLocks noChangeArrowheads="1"/>
          </p:cNvSpPr>
          <p:nvPr/>
        </p:nvSpPr>
        <p:spPr bwMode="auto">
          <a:xfrm>
            <a:off x="1835150" y="58054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7" name="Oval 13"/>
          <p:cNvSpPr>
            <a:spLocks noChangeArrowheads="1"/>
          </p:cNvSpPr>
          <p:nvPr/>
        </p:nvSpPr>
        <p:spPr bwMode="auto">
          <a:xfrm>
            <a:off x="4211638" y="55165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8" name="Oval 14"/>
          <p:cNvSpPr>
            <a:spLocks noChangeArrowheads="1"/>
          </p:cNvSpPr>
          <p:nvPr/>
        </p:nvSpPr>
        <p:spPr bwMode="auto">
          <a:xfrm>
            <a:off x="6156325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9" name="Oval 15"/>
          <p:cNvSpPr>
            <a:spLocks noChangeArrowheads="1"/>
          </p:cNvSpPr>
          <p:nvPr/>
        </p:nvSpPr>
        <p:spPr bwMode="auto">
          <a:xfrm>
            <a:off x="7596188" y="42926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0" name="Oval 16"/>
          <p:cNvSpPr>
            <a:spLocks noChangeArrowheads="1"/>
          </p:cNvSpPr>
          <p:nvPr/>
        </p:nvSpPr>
        <p:spPr bwMode="auto">
          <a:xfrm>
            <a:off x="7164388" y="19891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1" name="Oval 17"/>
          <p:cNvSpPr>
            <a:spLocks noChangeArrowheads="1"/>
          </p:cNvSpPr>
          <p:nvPr/>
        </p:nvSpPr>
        <p:spPr bwMode="auto">
          <a:xfrm>
            <a:off x="3924300" y="37893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2" name="Oval 18"/>
          <p:cNvSpPr>
            <a:spLocks noChangeArrowheads="1"/>
          </p:cNvSpPr>
          <p:nvPr/>
        </p:nvSpPr>
        <p:spPr bwMode="auto">
          <a:xfrm>
            <a:off x="1476375" y="20605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84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674813"/>
            <a:ext cx="7277100" cy="4930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4340" name="Oval 12"/>
          <p:cNvSpPr>
            <a:spLocks noChangeArrowheads="1"/>
          </p:cNvSpPr>
          <p:nvPr/>
        </p:nvSpPr>
        <p:spPr bwMode="auto">
          <a:xfrm>
            <a:off x="1835150" y="58054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1" name="Oval 13"/>
          <p:cNvSpPr>
            <a:spLocks noChangeArrowheads="1"/>
          </p:cNvSpPr>
          <p:nvPr/>
        </p:nvSpPr>
        <p:spPr bwMode="auto">
          <a:xfrm>
            <a:off x="4211638" y="55165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2" name="Oval 14"/>
          <p:cNvSpPr>
            <a:spLocks noChangeArrowheads="1"/>
          </p:cNvSpPr>
          <p:nvPr/>
        </p:nvSpPr>
        <p:spPr bwMode="auto">
          <a:xfrm>
            <a:off x="6156325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3" name="Oval 15"/>
          <p:cNvSpPr>
            <a:spLocks noChangeArrowheads="1"/>
          </p:cNvSpPr>
          <p:nvPr/>
        </p:nvSpPr>
        <p:spPr bwMode="auto">
          <a:xfrm>
            <a:off x="7596188" y="42926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4" name="Oval 16"/>
          <p:cNvSpPr>
            <a:spLocks noChangeArrowheads="1"/>
          </p:cNvSpPr>
          <p:nvPr/>
        </p:nvSpPr>
        <p:spPr bwMode="auto">
          <a:xfrm>
            <a:off x="7164388" y="19891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5" name="Oval 17"/>
          <p:cNvSpPr>
            <a:spLocks noChangeArrowheads="1"/>
          </p:cNvSpPr>
          <p:nvPr/>
        </p:nvSpPr>
        <p:spPr bwMode="auto">
          <a:xfrm>
            <a:off x="3924300" y="37893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6" name="Oval 18"/>
          <p:cNvSpPr>
            <a:spLocks noChangeArrowheads="1"/>
          </p:cNvSpPr>
          <p:nvPr/>
        </p:nvSpPr>
        <p:spPr bwMode="auto">
          <a:xfrm>
            <a:off x="1476375" y="20605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7" name="Oval 10"/>
          <p:cNvSpPr>
            <a:spLocks noChangeArrowheads="1"/>
          </p:cNvSpPr>
          <p:nvPr/>
        </p:nvSpPr>
        <p:spPr bwMode="auto">
          <a:xfrm>
            <a:off x="1403350" y="52292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8" name="Oval 11"/>
          <p:cNvSpPr>
            <a:spLocks noChangeArrowheads="1"/>
          </p:cNvSpPr>
          <p:nvPr/>
        </p:nvSpPr>
        <p:spPr bwMode="auto">
          <a:xfrm>
            <a:off x="2411413" y="45085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9" name="Oval 19"/>
          <p:cNvSpPr>
            <a:spLocks noChangeArrowheads="1"/>
          </p:cNvSpPr>
          <p:nvPr/>
        </p:nvSpPr>
        <p:spPr bwMode="auto">
          <a:xfrm>
            <a:off x="2051050" y="5300663"/>
            <a:ext cx="217488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50" name="Oval 20"/>
          <p:cNvSpPr>
            <a:spLocks noChangeArrowheads="1"/>
          </p:cNvSpPr>
          <p:nvPr/>
        </p:nvSpPr>
        <p:spPr bwMode="auto">
          <a:xfrm>
            <a:off x="3708400" y="40052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51" name="Oval 21"/>
          <p:cNvSpPr>
            <a:spLocks noChangeArrowheads="1"/>
          </p:cNvSpPr>
          <p:nvPr/>
        </p:nvSpPr>
        <p:spPr bwMode="auto">
          <a:xfrm>
            <a:off x="1258888" y="4149725"/>
            <a:ext cx="217487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52" name="Oval 22"/>
          <p:cNvSpPr>
            <a:spLocks noChangeArrowheads="1"/>
          </p:cNvSpPr>
          <p:nvPr/>
        </p:nvSpPr>
        <p:spPr bwMode="auto">
          <a:xfrm>
            <a:off x="1619250" y="35734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53" name="Oval 23"/>
          <p:cNvSpPr>
            <a:spLocks noChangeArrowheads="1"/>
          </p:cNvSpPr>
          <p:nvPr/>
        </p:nvSpPr>
        <p:spPr bwMode="auto">
          <a:xfrm>
            <a:off x="4500563" y="27082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54" name="Oval 24"/>
          <p:cNvSpPr>
            <a:spLocks noChangeArrowheads="1"/>
          </p:cNvSpPr>
          <p:nvPr/>
        </p:nvSpPr>
        <p:spPr bwMode="auto">
          <a:xfrm>
            <a:off x="2700338" y="60213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55" name="Oval 25"/>
          <p:cNvSpPr>
            <a:spLocks noChangeArrowheads="1"/>
          </p:cNvSpPr>
          <p:nvPr/>
        </p:nvSpPr>
        <p:spPr bwMode="auto">
          <a:xfrm>
            <a:off x="3635375" y="56610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56" name="Oval 27"/>
          <p:cNvSpPr>
            <a:spLocks noChangeArrowheads="1"/>
          </p:cNvSpPr>
          <p:nvPr/>
        </p:nvSpPr>
        <p:spPr bwMode="auto">
          <a:xfrm>
            <a:off x="5003800" y="594995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57" name="Oval 28"/>
          <p:cNvSpPr>
            <a:spLocks noChangeArrowheads="1"/>
          </p:cNvSpPr>
          <p:nvPr/>
        </p:nvSpPr>
        <p:spPr bwMode="auto">
          <a:xfrm>
            <a:off x="5795963" y="50133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58" name="Oval 29"/>
          <p:cNvSpPr>
            <a:spLocks noChangeArrowheads="1"/>
          </p:cNvSpPr>
          <p:nvPr/>
        </p:nvSpPr>
        <p:spPr bwMode="auto">
          <a:xfrm>
            <a:off x="4500563" y="1916113"/>
            <a:ext cx="215900" cy="2174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59" name="Oval 30"/>
          <p:cNvSpPr>
            <a:spLocks noChangeArrowheads="1"/>
          </p:cNvSpPr>
          <p:nvPr/>
        </p:nvSpPr>
        <p:spPr bwMode="auto">
          <a:xfrm>
            <a:off x="6011863" y="20605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0" name="Oval 31"/>
          <p:cNvSpPr>
            <a:spLocks noChangeArrowheads="1"/>
          </p:cNvSpPr>
          <p:nvPr/>
        </p:nvSpPr>
        <p:spPr bwMode="auto">
          <a:xfrm>
            <a:off x="4859338" y="3933825"/>
            <a:ext cx="217487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1" name="Oval 32"/>
          <p:cNvSpPr>
            <a:spLocks noChangeArrowheads="1"/>
          </p:cNvSpPr>
          <p:nvPr/>
        </p:nvSpPr>
        <p:spPr bwMode="auto">
          <a:xfrm>
            <a:off x="7812088" y="36449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2" name="Oval 33"/>
          <p:cNvSpPr>
            <a:spLocks noChangeArrowheads="1"/>
          </p:cNvSpPr>
          <p:nvPr/>
        </p:nvSpPr>
        <p:spPr bwMode="auto">
          <a:xfrm>
            <a:off x="7164388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3" name="Oval 34"/>
          <p:cNvSpPr>
            <a:spLocks noChangeArrowheads="1"/>
          </p:cNvSpPr>
          <p:nvPr/>
        </p:nvSpPr>
        <p:spPr bwMode="auto">
          <a:xfrm>
            <a:off x="2268538" y="19891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4" name="Oval 35"/>
          <p:cNvSpPr>
            <a:spLocks noChangeArrowheads="1"/>
          </p:cNvSpPr>
          <p:nvPr/>
        </p:nvSpPr>
        <p:spPr bwMode="auto">
          <a:xfrm>
            <a:off x="3348038" y="26368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5" name="Oval 36"/>
          <p:cNvSpPr>
            <a:spLocks noChangeArrowheads="1"/>
          </p:cNvSpPr>
          <p:nvPr/>
        </p:nvSpPr>
        <p:spPr bwMode="auto">
          <a:xfrm>
            <a:off x="4067175" y="3141663"/>
            <a:ext cx="217488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66" name="Oval 37"/>
          <p:cNvSpPr>
            <a:spLocks noChangeArrowheads="1"/>
          </p:cNvSpPr>
          <p:nvPr/>
        </p:nvSpPr>
        <p:spPr bwMode="auto">
          <a:xfrm>
            <a:off x="5364163" y="27813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flipV="1">
            <a:off x="1116013" y="1557338"/>
            <a:ext cx="0" cy="518477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>
            <a:off x="827088" y="6381750"/>
            <a:ext cx="7489825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sp>
        <p:nvSpPr>
          <p:cNvPr id="14369" name="Oval 49"/>
          <p:cNvSpPr>
            <a:spLocks noChangeArrowheads="1"/>
          </p:cNvSpPr>
          <p:nvPr/>
        </p:nvSpPr>
        <p:spPr bwMode="auto">
          <a:xfrm>
            <a:off x="5724525" y="43656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5219700" y="1235075"/>
            <a:ext cx="284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Μοντελοποίηση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6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85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val 12"/>
          <p:cNvSpPr>
            <a:spLocks noChangeArrowheads="1"/>
          </p:cNvSpPr>
          <p:nvPr/>
        </p:nvSpPr>
        <p:spPr bwMode="auto">
          <a:xfrm>
            <a:off x="1835150" y="58054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4" name="Oval 13"/>
          <p:cNvSpPr>
            <a:spLocks noChangeArrowheads="1"/>
          </p:cNvSpPr>
          <p:nvPr/>
        </p:nvSpPr>
        <p:spPr bwMode="auto">
          <a:xfrm>
            <a:off x="4211638" y="55165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5" name="Oval 14"/>
          <p:cNvSpPr>
            <a:spLocks noChangeArrowheads="1"/>
          </p:cNvSpPr>
          <p:nvPr/>
        </p:nvSpPr>
        <p:spPr bwMode="auto">
          <a:xfrm>
            <a:off x="6156325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6" name="Oval 15"/>
          <p:cNvSpPr>
            <a:spLocks noChangeArrowheads="1"/>
          </p:cNvSpPr>
          <p:nvPr/>
        </p:nvSpPr>
        <p:spPr bwMode="auto">
          <a:xfrm>
            <a:off x="7596188" y="42926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7" name="Oval 17"/>
          <p:cNvSpPr>
            <a:spLocks noChangeArrowheads="1"/>
          </p:cNvSpPr>
          <p:nvPr/>
        </p:nvSpPr>
        <p:spPr bwMode="auto">
          <a:xfrm>
            <a:off x="3924300" y="37893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8" name="Oval 18"/>
          <p:cNvSpPr>
            <a:spLocks noChangeArrowheads="1"/>
          </p:cNvSpPr>
          <p:nvPr/>
        </p:nvSpPr>
        <p:spPr bwMode="auto">
          <a:xfrm>
            <a:off x="1476375" y="20605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9" name="Oval 10"/>
          <p:cNvSpPr>
            <a:spLocks noChangeArrowheads="1"/>
          </p:cNvSpPr>
          <p:nvPr/>
        </p:nvSpPr>
        <p:spPr bwMode="auto">
          <a:xfrm>
            <a:off x="1403350" y="52292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0" name="Oval 19"/>
          <p:cNvSpPr>
            <a:spLocks noChangeArrowheads="1"/>
          </p:cNvSpPr>
          <p:nvPr/>
        </p:nvSpPr>
        <p:spPr bwMode="auto">
          <a:xfrm>
            <a:off x="2051050" y="5300663"/>
            <a:ext cx="217488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1" name="Oval 21"/>
          <p:cNvSpPr>
            <a:spLocks noChangeArrowheads="1"/>
          </p:cNvSpPr>
          <p:nvPr/>
        </p:nvSpPr>
        <p:spPr bwMode="auto">
          <a:xfrm>
            <a:off x="1258888" y="4149725"/>
            <a:ext cx="217487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2" name="Oval 22"/>
          <p:cNvSpPr>
            <a:spLocks noChangeArrowheads="1"/>
          </p:cNvSpPr>
          <p:nvPr/>
        </p:nvSpPr>
        <p:spPr bwMode="auto">
          <a:xfrm>
            <a:off x="1619250" y="35734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3" name="Oval 23"/>
          <p:cNvSpPr>
            <a:spLocks noChangeArrowheads="1"/>
          </p:cNvSpPr>
          <p:nvPr/>
        </p:nvSpPr>
        <p:spPr bwMode="auto">
          <a:xfrm>
            <a:off x="4500563" y="27082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4" name="Oval 24"/>
          <p:cNvSpPr>
            <a:spLocks noChangeArrowheads="1"/>
          </p:cNvSpPr>
          <p:nvPr/>
        </p:nvSpPr>
        <p:spPr bwMode="auto">
          <a:xfrm>
            <a:off x="2700338" y="60213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5" name="Oval 27"/>
          <p:cNvSpPr>
            <a:spLocks noChangeArrowheads="1"/>
          </p:cNvSpPr>
          <p:nvPr/>
        </p:nvSpPr>
        <p:spPr bwMode="auto">
          <a:xfrm>
            <a:off x="5003800" y="594995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6" name="Oval 28"/>
          <p:cNvSpPr>
            <a:spLocks noChangeArrowheads="1"/>
          </p:cNvSpPr>
          <p:nvPr/>
        </p:nvSpPr>
        <p:spPr bwMode="auto">
          <a:xfrm>
            <a:off x="5795963" y="50133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7" name="Oval 29"/>
          <p:cNvSpPr>
            <a:spLocks noChangeArrowheads="1"/>
          </p:cNvSpPr>
          <p:nvPr/>
        </p:nvSpPr>
        <p:spPr bwMode="auto">
          <a:xfrm>
            <a:off x="4500563" y="1916113"/>
            <a:ext cx="215900" cy="2174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8" name="Oval 31"/>
          <p:cNvSpPr>
            <a:spLocks noChangeArrowheads="1"/>
          </p:cNvSpPr>
          <p:nvPr/>
        </p:nvSpPr>
        <p:spPr bwMode="auto">
          <a:xfrm>
            <a:off x="4859338" y="3933825"/>
            <a:ext cx="217487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9" name="Oval 32"/>
          <p:cNvSpPr>
            <a:spLocks noChangeArrowheads="1"/>
          </p:cNvSpPr>
          <p:nvPr/>
        </p:nvSpPr>
        <p:spPr bwMode="auto">
          <a:xfrm>
            <a:off x="7812088" y="36449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0" name="Oval 33"/>
          <p:cNvSpPr>
            <a:spLocks noChangeArrowheads="1"/>
          </p:cNvSpPr>
          <p:nvPr/>
        </p:nvSpPr>
        <p:spPr bwMode="auto">
          <a:xfrm>
            <a:off x="7164388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1" name="Oval 34"/>
          <p:cNvSpPr>
            <a:spLocks noChangeArrowheads="1"/>
          </p:cNvSpPr>
          <p:nvPr/>
        </p:nvSpPr>
        <p:spPr bwMode="auto">
          <a:xfrm>
            <a:off x="2268538" y="19891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2" name="Oval 35"/>
          <p:cNvSpPr>
            <a:spLocks noChangeArrowheads="1"/>
          </p:cNvSpPr>
          <p:nvPr/>
        </p:nvSpPr>
        <p:spPr bwMode="auto">
          <a:xfrm>
            <a:off x="3348038" y="26368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3" name="Oval 36"/>
          <p:cNvSpPr>
            <a:spLocks noChangeArrowheads="1"/>
          </p:cNvSpPr>
          <p:nvPr/>
        </p:nvSpPr>
        <p:spPr bwMode="auto">
          <a:xfrm>
            <a:off x="4067175" y="3141663"/>
            <a:ext cx="217488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4" name="Oval 38"/>
          <p:cNvSpPr>
            <a:spLocks noChangeArrowheads="1"/>
          </p:cNvSpPr>
          <p:nvPr/>
        </p:nvSpPr>
        <p:spPr bwMode="auto">
          <a:xfrm>
            <a:off x="3708400" y="40052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5" name="Oval 40"/>
          <p:cNvSpPr>
            <a:spLocks noChangeArrowheads="1"/>
          </p:cNvSpPr>
          <p:nvPr/>
        </p:nvSpPr>
        <p:spPr bwMode="auto">
          <a:xfrm>
            <a:off x="2411413" y="45085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6" name="Oval 41"/>
          <p:cNvSpPr>
            <a:spLocks noChangeArrowheads="1"/>
          </p:cNvSpPr>
          <p:nvPr/>
        </p:nvSpPr>
        <p:spPr bwMode="auto">
          <a:xfrm>
            <a:off x="5724525" y="43656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7" name="Oval 25"/>
          <p:cNvSpPr>
            <a:spLocks noChangeArrowheads="1"/>
          </p:cNvSpPr>
          <p:nvPr/>
        </p:nvSpPr>
        <p:spPr bwMode="auto">
          <a:xfrm>
            <a:off x="3492500" y="56610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5388" name="Straight Arrow Connector 35"/>
          <p:cNvCxnSpPr>
            <a:cxnSpLocks noChangeShapeType="1"/>
          </p:cNvCxnSpPr>
          <p:nvPr/>
        </p:nvCxnSpPr>
        <p:spPr bwMode="auto">
          <a:xfrm flipV="1">
            <a:off x="1116013" y="1557338"/>
            <a:ext cx="0" cy="518477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15389" name="Straight Arrow Connector 36"/>
          <p:cNvCxnSpPr>
            <a:cxnSpLocks noChangeShapeType="1"/>
          </p:cNvCxnSpPr>
          <p:nvPr/>
        </p:nvCxnSpPr>
        <p:spPr bwMode="auto">
          <a:xfrm>
            <a:off x="827088" y="6381750"/>
            <a:ext cx="7489825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sp>
        <p:nvSpPr>
          <p:cNvPr id="15390" name="Oval 37"/>
          <p:cNvSpPr>
            <a:spLocks noChangeArrowheads="1"/>
          </p:cNvSpPr>
          <p:nvPr/>
        </p:nvSpPr>
        <p:spPr bwMode="auto">
          <a:xfrm>
            <a:off x="5364163" y="27813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1" name="Oval 16"/>
          <p:cNvSpPr>
            <a:spLocks noChangeArrowheads="1"/>
          </p:cNvSpPr>
          <p:nvPr/>
        </p:nvSpPr>
        <p:spPr bwMode="auto">
          <a:xfrm>
            <a:off x="7164388" y="19891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2" name="Oval 30"/>
          <p:cNvSpPr>
            <a:spLocks noChangeArrowheads="1"/>
          </p:cNvSpPr>
          <p:nvPr/>
        </p:nvSpPr>
        <p:spPr bwMode="auto">
          <a:xfrm>
            <a:off x="6011863" y="20605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3" name="Rectangle 7"/>
          <p:cNvSpPr>
            <a:spLocks noChangeArrowheads="1"/>
          </p:cNvSpPr>
          <p:nvPr/>
        </p:nvSpPr>
        <p:spPr bwMode="auto">
          <a:xfrm>
            <a:off x="5219700" y="1235075"/>
            <a:ext cx="284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Μοντελοποίηση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86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val 12"/>
          <p:cNvSpPr>
            <a:spLocks noChangeArrowheads="1"/>
          </p:cNvSpPr>
          <p:nvPr/>
        </p:nvSpPr>
        <p:spPr bwMode="auto">
          <a:xfrm>
            <a:off x="1835150" y="58054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88" name="Oval 13"/>
          <p:cNvSpPr>
            <a:spLocks noChangeArrowheads="1"/>
          </p:cNvSpPr>
          <p:nvPr/>
        </p:nvSpPr>
        <p:spPr bwMode="auto">
          <a:xfrm>
            <a:off x="4211638" y="55165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89" name="Oval 14"/>
          <p:cNvSpPr>
            <a:spLocks noChangeArrowheads="1"/>
          </p:cNvSpPr>
          <p:nvPr/>
        </p:nvSpPr>
        <p:spPr bwMode="auto">
          <a:xfrm>
            <a:off x="6156325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0" name="Oval 15"/>
          <p:cNvSpPr>
            <a:spLocks noChangeArrowheads="1"/>
          </p:cNvSpPr>
          <p:nvPr/>
        </p:nvSpPr>
        <p:spPr bwMode="auto">
          <a:xfrm>
            <a:off x="7596188" y="42926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1" name="Oval 17"/>
          <p:cNvSpPr>
            <a:spLocks noChangeArrowheads="1"/>
          </p:cNvSpPr>
          <p:nvPr/>
        </p:nvSpPr>
        <p:spPr bwMode="auto">
          <a:xfrm>
            <a:off x="3924300" y="3789363"/>
            <a:ext cx="215900" cy="215900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2" name="Oval 18"/>
          <p:cNvSpPr>
            <a:spLocks noChangeArrowheads="1"/>
          </p:cNvSpPr>
          <p:nvPr/>
        </p:nvSpPr>
        <p:spPr bwMode="auto">
          <a:xfrm>
            <a:off x="1476375" y="20605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3" name="Oval 10"/>
          <p:cNvSpPr>
            <a:spLocks noChangeArrowheads="1"/>
          </p:cNvSpPr>
          <p:nvPr/>
        </p:nvSpPr>
        <p:spPr bwMode="auto">
          <a:xfrm>
            <a:off x="1403350" y="52292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4" name="Oval 19"/>
          <p:cNvSpPr>
            <a:spLocks noChangeArrowheads="1"/>
          </p:cNvSpPr>
          <p:nvPr/>
        </p:nvSpPr>
        <p:spPr bwMode="auto">
          <a:xfrm>
            <a:off x="2051050" y="5300663"/>
            <a:ext cx="217488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5" name="Oval 21"/>
          <p:cNvSpPr>
            <a:spLocks noChangeArrowheads="1"/>
          </p:cNvSpPr>
          <p:nvPr/>
        </p:nvSpPr>
        <p:spPr bwMode="auto">
          <a:xfrm>
            <a:off x="1258888" y="4149725"/>
            <a:ext cx="217487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6" name="Oval 22"/>
          <p:cNvSpPr>
            <a:spLocks noChangeArrowheads="1"/>
          </p:cNvSpPr>
          <p:nvPr/>
        </p:nvSpPr>
        <p:spPr bwMode="auto">
          <a:xfrm>
            <a:off x="1619250" y="35734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7" name="Oval 23"/>
          <p:cNvSpPr>
            <a:spLocks noChangeArrowheads="1"/>
          </p:cNvSpPr>
          <p:nvPr/>
        </p:nvSpPr>
        <p:spPr bwMode="auto">
          <a:xfrm>
            <a:off x="4500563" y="27082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8" name="Oval 24"/>
          <p:cNvSpPr>
            <a:spLocks noChangeArrowheads="1"/>
          </p:cNvSpPr>
          <p:nvPr/>
        </p:nvSpPr>
        <p:spPr bwMode="auto">
          <a:xfrm>
            <a:off x="2700338" y="60213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9" name="Oval 25"/>
          <p:cNvSpPr>
            <a:spLocks noChangeArrowheads="1"/>
          </p:cNvSpPr>
          <p:nvPr/>
        </p:nvSpPr>
        <p:spPr bwMode="auto">
          <a:xfrm>
            <a:off x="3492500" y="56610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0" name="Oval 27"/>
          <p:cNvSpPr>
            <a:spLocks noChangeArrowheads="1"/>
          </p:cNvSpPr>
          <p:nvPr/>
        </p:nvSpPr>
        <p:spPr bwMode="auto">
          <a:xfrm>
            <a:off x="5003800" y="594995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1" name="Oval 28"/>
          <p:cNvSpPr>
            <a:spLocks noChangeArrowheads="1"/>
          </p:cNvSpPr>
          <p:nvPr/>
        </p:nvSpPr>
        <p:spPr bwMode="auto">
          <a:xfrm>
            <a:off x="5795963" y="50133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2" name="Oval 29"/>
          <p:cNvSpPr>
            <a:spLocks noChangeArrowheads="1"/>
          </p:cNvSpPr>
          <p:nvPr/>
        </p:nvSpPr>
        <p:spPr bwMode="auto">
          <a:xfrm>
            <a:off x="4500563" y="1916113"/>
            <a:ext cx="215900" cy="2174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3" name="Oval 31"/>
          <p:cNvSpPr>
            <a:spLocks noChangeArrowheads="1"/>
          </p:cNvSpPr>
          <p:nvPr/>
        </p:nvSpPr>
        <p:spPr bwMode="auto">
          <a:xfrm>
            <a:off x="4859338" y="3933825"/>
            <a:ext cx="217487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4" name="Oval 32"/>
          <p:cNvSpPr>
            <a:spLocks noChangeArrowheads="1"/>
          </p:cNvSpPr>
          <p:nvPr/>
        </p:nvSpPr>
        <p:spPr bwMode="auto">
          <a:xfrm>
            <a:off x="7812088" y="36449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5" name="Oval 33"/>
          <p:cNvSpPr>
            <a:spLocks noChangeArrowheads="1"/>
          </p:cNvSpPr>
          <p:nvPr/>
        </p:nvSpPr>
        <p:spPr bwMode="auto">
          <a:xfrm>
            <a:off x="7164388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6" name="Oval 34"/>
          <p:cNvSpPr>
            <a:spLocks noChangeArrowheads="1"/>
          </p:cNvSpPr>
          <p:nvPr/>
        </p:nvSpPr>
        <p:spPr bwMode="auto">
          <a:xfrm>
            <a:off x="2268538" y="19891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7" name="Oval 35"/>
          <p:cNvSpPr>
            <a:spLocks noChangeArrowheads="1"/>
          </p:cNvSpPr>
          <p:nvPr/>
        </p:nvSpPr>
        <p:spPr bwMode="auto">
          <a:xfrm>
            <a:off x="3348038" y="26368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8" name="Oval 36"/>
          <p:cNvSpPr>
            <a:spLocks noChangeArrowheads="1"/>
          </p:cNvSpPr>
          <p:nvPr/>
        </p:nvSpPr>
        <p:spPr bwMode="auto">
          <a:xfrm>
            <a:off x="4067175" y="3141663"/>
            <a:ext cx="217488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9" name="Oval 38"/>
          <p:cNvSpPr>
            <a:spLocks noChangeArrowheads="1"/>
          </p:cNvSpPr>
          <p:nvPr/>
        </p:nvSpPr>
        <p:spPr bwMode="auto">
          <a:xfrm>
            <a:off x="3708400" y="4005263"/>
            <a:ext cx="215900" cy="215900"/>
          </a:xfrm>
          <a:prstGeom prst="ellipse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10" name="Oval 40"/>
          <p:cNvSpPr>
            <a:spLocks noChangeArrowheads="1"/>
          </p:cNvSpPr>
          <p:nvPr/>
        </p:nvSpPr>
        <p:spPr bwMode="auto">
          <a:xfrm>
            <a:off x="2411413" y="45085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11" name="Oval 41"/>
          <p:cNvSpPr>
            <a:spLocks noChangeArrowheads="1"/>
          </p:cNvSpPr>
          <p:nvPr/>
        </p:nvSpPr>
        <p:spPr bwMode="auto">
          <a:xfrm>
            <a:off x="5724525" y="43656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348038" y="40767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p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211638" y="3644900"/>
            <a:ext cx="376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q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46" name="Straight Connector 45"/>
          <p:cNvCxnSpPr>
            <a:cxnSpLocks noChangeShapeType="1"/>
            <a:stCxn id="16409" idx="2"/>
          </p:cNvCxnSpPr>
          <p:nvPr/>
        </p:nvCxnSpPr>
        <p:spPr bwMode="auto">
          <a:xfrm flipH="1" flipV="1">
            <a:off x="1116013" y="4076700"/>
            <a:ext cx="2592387" cy="3651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cxnSp>
        <p:nvCxnSpPr>
          <p:cNvPr id="47" name="Straight Connector 46"/>
          <p:cNvCxnSpPr>
            <a:cxnSpLocks noChangeShapeType="1"/>
            <a:stCxn id="16391" idx="2"/>
          </p:cNvCxnSpPr>
          <p:nvPr/>
        </p:nvCxnSpPr>
        <p:spPr bwMode="auto">
          <a:xfrm flipH="1" flipV="1">
            <a:off x="1116013" y="3860800"/>
            <a:ext cx="2808287" cy="3651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cxnSp>
        <p:nvCxnSpPr>
          <p:cNvPr id="50" name="Straight Connector 49"/>
          <p:cNvCxnSpPr>
            <a:cxnSpLocks noChangeShapeType="1"/>
            <a:stCxn id="16391" idx="4"/>
          </p:cNvCxnSpPr>
          <p:nvPr/>
        </p:nvCxnSpPr>
        <p:spPr bwMode="auto">
          <a:xfrm flipH="1">
            <a:off x="3995738" y="4005263"/>
            <a:ext cx="36512" cy="23764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cxnSp>
        <p:nvCxnSpPr>
          <p:cNvPr id="53" name="Straight Connector 52"/>
          <p:cNvCxnSpPr>
            <a:cxnSpLocks noChangeShapeType="1"/>
            <a:stCxn id="16409" idx="4"/>
          </p:cNvCxnSpPr>
          <p:nvPr/>
        </p:nvCxnSpPr>
        <p:spPr bwMode="auto">
          <a:xfrm flipH="1">
            <a:off x="3779838" y="4221163"/>
            <a:ext cx="36512" cy="2160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470275" y="6346825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Bookman Old Style" pitchFamily="18" charset="0"/>
              </a:rPr>
              <a:t>p</a:t>
            </a:r>
            <a:r>
              <a:rPr lang="en-US" sz="2000" b="1" baseline="-25000">
                <a:solidFill>
                  <a:srgbClr val="002060"/>
                </a:solidFill>
                <a:latin typeface="Bookman Old Style" pitchFamily="18" charset="0"/>
              </a:rPr>
              <a:t>x</a:t>
            </a:r>
            <a:endParaRPr lang="en-US" sz="2000">
              <a:solidFill>
                <a:srgbClr val="002060"/>
              </a:solidFill>
            </a:endParaRPr>
          </a:p>
        </p:txBody>
      </p:sp>
      <p:cxnSp>
        <p:nvCxnSpPr>
          <p:cNvPr id="16419" name="Straight Arrow Connector 57"/>
          <p:cNvCxnSpPr>
            <a:cxnSpLocks noChangeShapeType="1"/>
          </p:cNvCxnSpPr>
          <p:nvPr/>
        </p:nvCxnSpPr>
        <p:spPr bwMode="auto">
          <a:xfrm flipV="1">
            <a:off x="1116013" y="1557338"/>
            <a:ext cx="0" cy="518477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16420" name="Straight Arrow Connector 58"/>
          <p:cNvCxnSpPr>
            <a:cxnSpLocks noChangeShapeType="1"/>
          </p:cNvCxnSpPr>
          <p:nvPr/>
        </p:nvCxnSpPr>
        <p:spPr bwMode="auto">
          <a:xfrm>
            <a:off x="827088" y="6381750"/>
            <a:ext cx="7489825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924300" y="6343650"/>
            <a:ext cx="44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Bookman Old Style" pitchFamily="18" charset="0"/>
              </a:rPr>
              <a:t>q</a:t>
            </a:r>
            <a:r>
              <a:rPr lang="en-US" sz="2000" b="1" baseline="-25000">
                <a:solidFill>
                  <a:srgbClr val="002060"/>
                </a:solidFill>
                <a:latin typeface="Bookman Old Style" pitchFamily="18" charset="0"/>
              </a:rPr>
              <a:t>x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676275" y="3898900"/>
            <a:ext cx="45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Bookman Old Style" pitchFamily="18" charset="0"/>
              </a:rPr>
              <a:t>p</a:t>
            </a:r>
            <a:r>
              <a:rPr lang="en-US" sz="2000" b="1" baseline="-25000">
                <a:solidFill>
                  <a:srgbClr val="002060"/>
                </a:solidFill>
                <a:latin typeface="Bookman Old Style" pitchFamily="18" charset="0"/>
              </a:rPr>
              <a:t>y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74688" y="3556000"/>
            <a:ext cx="452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Bookman Old Style" pitchFamily="18" charset="0"/>
              </a:rPr>
              <a:t>q</a:t>
            </a:r>
            <a:r>
              <a:rPr lang="en-US" sz="2000" b="1" baseline="-25000">
                <a:solidFill>
                  <a:srgbClr val="002060"/>
                </a:solidFill>
                <a:latin typeface="Bookman Old Style" pitchFamily="18" charset="0"/>
              </a:rPr>
              <a:t>y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16424" name="Oval 37"/>
          <p:cNvSpPr>
            <a:spLocks noChangeArrowheads="1"/>
          </p:cNvSpPr>
          <p:nvPr/>
        </p:nvSpPr>
        <p:spPr bwMode="auto">
          <a:xfrm>
            <a:off x="5364163" y="27813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5" name="Oval 16"/>
          <p:cNvSpPr>
            <a:spLocks noChangeArrowheads="1"/>
          </p:cNvSpPr>
          <p:nvPr/>
        </p:nvSpPr>
        <p:spPr bwMode="auto">
          <a:xfrm>
            <a:off x="7164388" y="19891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26" name="Oval 30"/>
          <p:cNvSpPr>
            <a:spLocks noChangeArrowheads="1"/>
          </p:cNvSpPr>
          <p:nvPr/>
        </p:nvSpPr>
        <p:spPr bwMode="auto">
          <a:xfrm>
            <a:off x="6011863" y="206057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500563" y="1773238"/>
            <a:ext cx="3959225" cy="1439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7" name="Picture 6" descr="http://www.geeksforgeeks.org/wp-content/uploads/dist_formu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800" y="2205038"/>
            <a:ext cx="3514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9" name="Rectangle 7"/>
          <p:cNvSpPr>
            <a:spLocks noChangeArrowheads="1"/>
          </p:cNvSpPr>
          <p:nvPr/>
        </p:nvSpPr>
        <p:spPr bwMode="auto">
          <a:xfrm>
            <a:off x="5219700" y="1235075"/>
            <a:ext cx="284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Μοντελοποίηση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 flipV="1">
            <a:off x="3829050" y="3897313"/>
            <a:ext cx="215900" cy="215900"/>
          </a:xfrm>
          <a:prstGeom prst="line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1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87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6" grpId="0"/>
      <p:bldP spid="67" grpId="0"/>
      <p:bldP spid="68" grpId="0"/>
      <p:bldP spid="69" grpId="0"/>
      <p:bldP spid="7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792163" y="1844675"/>
            <a:ext cx="3419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Αλγόριθμος: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827088" y="2852738"/>
            <a:ext cx="7777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Θέλουμε αλγόριθμο πολυπλοκότητας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: </a:t>
            </a:r>
            <a:r>
              <a:rPr lang="el-GR" b="1" dirty="0">
                <a:latin typeface="Bookman Old Style" pitchFamily="18" charset="0"/>
              </a:rPr>
              <a:t>Ο</a:t>
            </a:r>
            <a:r>
              <a:rPr lang="en-US" b="1" dirty="0">
                <a:latin typeface="Bookman Old Style" pitchFamily="18" charset="0"/>
              </a:rPr>
              <a:t>(</a:t>
            </a:r>
            <a:r>
              <a:rPr lang="en-US" b="1" dirty="0" err="1">
                <a:latin typeface="Bookman Old Style" pitchFamily="18" charset="0"/>
              </a:rPr>
              <a:t>nlogn</a:t>
            </a:r>
            <a:r>
              <a:rPr lang="en-US" b="1" dirty="0">
                <a:latin typeface="Bookman Old Style" pitchFamily="18" charset="0"/>
              </a:rPr>
              <a:t>)</a:t>
            </a:r>
            <a:endParaRPr lang="en-US" dirty="0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827088" y="3860800"/>
            <a:ext cx="74898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Υπάρχει προφανής και εύκολος αλγόριθμος πολυπλοκότητας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: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l-GR" b="1" dirty="0">
                <a:latin typeface="Bookman Old Style" pitchFamily="18" charset="0"/>
              </a:rPr>
              <a:t>Ο</a:t>
            </a:r>
            <a:r>
              <a:rPr lang="en-US" b="1" dirty="0">
                <a:latin typeface="Bookman Old Style" pitchFamily="18" charset="0"/>
              </a:rPr>
              <a:t>(n</a:t>
            </a:r>
            <a:r>
              <a:rPr lang="en-US" b="1" baseline="30000" dirty="0">
                <a:latin typeface="Bookman Old Style" pitchFamily="18" charset="0"/>
              </a:rPr>
              <a:t>2</a:t>
            </a:r>
            <a:r>
              <a:rPr lang="en-US" b="1" dirty="0">
                <a:latin typeface="Bookman Old Style" pitchFamily="18" charset="0"/>
              </a:rPr>
              <a:t>)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88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792163" y="1844675"/>
            <a:ext cx="363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Αλγόριθμος</a:t>
            </a:r>
            <a:r>
              <a:rPr lang="en-US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l-GR" b="1" dirty="0">
                <a:latin typeface="Bookman Old Style" pitchFamily="18" charset="0"/>
              </a:rPr>
              <a:t>Ο</a:t>
            </a:r>
            <a:r>
              <a:rPr lang="en-US" b="1" dirty="0">
                <a:latin typeface="Bookman Old Style" pitchFamily="18" charset="0"/>
              </a:rPr>
              <a:t>(n</a:t>
            </a:r>
            <a:r>
              <a:rPr lang="en-US" b="1" baseline="30000" dirty="0">
                <a:latin typeface="Bookman Old Style" pitchFamily="18" charset="0"/>
              </a:rPr>
              <a:t>2</a:t>
            </a:r>
            <a:r>
              <a:rPr lang="en-US" b="1" dirty="0">
                <a:latin typeface="Bookman Old Style" pitchFamily="18" charset="0"/>
              </a:rPr>
              <a:t>) </a:t>
            </a:r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835150" y="58054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211638" y="55165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156325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96188" y="42926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164388" y="19891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924300" y="37893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547813" y="25654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2" name="Straight Connector 21"/>
          <p:cNvCxnSpPr>
            <a:cxnSpLocks noChangeShapeType="1"/>
            <a:stCxn id="15" idx="7"/>
            <a:endCxn id="16" idx="2"/>
          </p:cNvCxnSpPr>
          <p:nvPr/>
        </p:nvCxnSpPr>
        <p:spPr bwMode="auto">
          <a:xfrm flipV="1">
            <a:off x="2019300" y="5624513"/>
            <a:ext cx="2192338" cy="212725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3" name="Straight Connector 22"/>
          <p:cNvCxnSpPr>
            <a:cxnSpLocks noChangeShapeType="1"/>
            <a:stCxn id="16" idx="6"/>
            <a:endCxn id="17" idx="2"/>
          </p:cNvCxnSpPr>
          <p:nvPr/>
        </p:nvCxnSpPr>
        <p:spPr bwMode="auto">
          <a:xfrm>
            <a:off x="4427538" y="5624513"/>
            <a:ext cx="1728787" cy="360362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4" name="Straight Connector 23"/>
          <p:cNvCxnSpPr>
            <a:cxnSpLocks noChangeShapeType="1"/>
            <a:stCxn id="15" idx="7"/>
            <a:endCxn id="17" idx="2"/>
          </p:cNvCxnSpPr>
          <p:nvPr/>
        </p:nvCxnSpPr>
        <p:spPr bwMode="auto">
          <a:xfrm>
            <a:off x="2019300" y="5837238"/>
            <a:ext cx="4137025" cy="147637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5" name="Straight Connector 24"/>
          <p:cNvCxnSpPr>
            <a:cxnSpLocks noChangeShapeType="1"/>
            <a:stCxn id="16" idx="7"/>
            <a:endCxn id="18" idx="3"/>
          </p:cNvCxnSpPr>
          <p:nvPr/>
        </p:nvCxnSpPr>
        <p:spPr bwMode="auto">
          <a:xfrm flipV="1">
            <a:off x="4395788" y="4476750"/>
            <a:ext cx="3232150" cy="1071563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6" name="Straight Connector 25"/>
          <p:cNvCxnSpPr>
            <a:cxnSpLocks noChangeShapeType="1"/>
            <a:stCxn id="17" idx="7"/>
            <a:endCxn id="18" idx="3"/>
          </p:cNvCxnSpPr>
          <p:nvPr/>
        </p:nvCxnSpPr>
        <p:spPr bwMode="auto">
          <a:xfrm flipV="1">
            <a:off x="6340475" y="4476750"/>
            <a:ext cx="1287463" cy="1431925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7" name="Straight Connector 26"/>
          <p:cNvCxnSpPr>
            <a:cxnSpLocks noChangeShapeType="1"/>
            <a:stCxn id="15" idx="7"/>
            <a:endCxn id="18" idx="2"/>
          </p:cNvCxnSpPr>
          <p:nvPr/>
        </p:nvCxnSpPr>
        <p:spPr bwMode="auto">
          <a:xfrm flipV="1">
            <a:off x="2019300" y="4400550"/>
            <a:ext cx="5576888" cy="1436688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8" name="Straight Connector 27"/>
          <p:cNvCxnSpPr>
            <a:cxnSpLocks noChangeShapeType="1"/>
            <a:stCxn id="15" idx="7"/>
            <a:endCxn id="20" idx="5"/>
          </p:cNvCxnSpPr>
          <p:nvPr/>
        </p:nvCxnSpPr>
        <p:spPr bwMode="auto">
          <a:xfrm flipV="1">
            <a:off x="2019300" y="3973513"/>
            <a:ext cx="2089150" cy="1863725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9" name="Straight Connector 28"/>
          <p:cNvCxnSpPr>
            <a:cxnSpLocks noChangeShapeType="1"/>
            <a:stCxn id="16" idx="0"/>
            <a:endCxn id="20" idx="5"/>
          </p:cNvCxnSpPr>
          <p:nvPr/>
        </p:nvCxnSpPr>
        <p:spPr bwMode="auto">
          <a:xfrm flipH="1" flipV="1">
            <a:off x="4108450" y="3973513"/>
            <a:ext cx="211138" cy="154305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0" name="Straight Connector 29"/>
          <p:cNvCxnSpPr>
            <a:cxnSpLocks noChangeShapeType="1"/>
            <a:stCxn id="17" idx="1"/>
            <a:endCxn id="20" idx="5"/>
          </p:cNvCxnSpPr>
          <p:nvPr/>
        </p:nvCxnSpPr>
        <p:spPr bwMode="auto">
          <a:xfrm flipH="1" flipV="1">
            <a:off x="4108450" y="3973513"/>
            <a:ext cx="2079625" cy="1935162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1" name="Straight Connector 30"/>
          <p:cNvCxnSpPr>
            <a:cxnSpLocks noChangeShapeType="1"/>
            <a:stCxn id="18" idx="2"/>
            <a:endCxn id="20" idx="5"/>
          </p:cNvCxnSpPr>
          <p:nvPr/>
        </p:nvCxnSpPr>
        <p:spPr bwMode="auto">
          <a:xfrm flipH="1" flipV="1">
            <a:off x="4108450" y="3973513"/>
            <a:ext cx="3487738" cy="427037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2" name="Straight Connector 31"/>
          <p:cNvCxnSpPr>
            <a:cxnSpLocks noChangeShapeType="1"/>
            <a:stCxn id="17" idx="0"/>
            <a:endCxn id="19" idx="4"/>
          </p:cNvCxnSpPr>
          <p:nvPr/>
        </p:nvCxnSpPr>
        <p:spPr bwMode="auto">
          <a:xfrm flipV="1">
            <a:off x="6264275" y="2205038"/>
            <a:ext cx="1008063" cy="3671887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3" name="Straight Connector 32"/>
          <p:cNvCxnSpPr>
            <a:cxnSpLocks noChangeShapeType="1"/>
            <a:stCxn id="20" idx="6"/>
            <a:endCxn id="19" idx="3"/>
          </p:cNvCxnSpPr>
          <p:nvPr/>
        </p:nvCxnSpPr>
        <p:spPr bwMode="auto">
          <a:xfrm flipV="1">
            <a:off x="4140200" y="2173288"/>
            <a:ext cx="3055938" cy="1724025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4" name="Straight Connector 33"/>
          <p:cNvCxnSpPr>
            <a:cxnSpLocks noChangeShapeType="1"/>
            <a:stCxn id="15" idx="7"/>
            <a:endCxn id="19" idx="3"/>
          </p:cNvCxnSpPr>
          <p:nvPr/>
        </p:nvCxnSpPr>
        <p:spPr bwMode="auto">
          <a:xfrm flipV="1">
            <a:off x="2019300" y="2173288"/>
            <a:ext cx="5176838" cy="366395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5" name="Straight Connector 34"/>
          <p:cNvCxnSpPr>
            <a:cxnSpLocks noChangeShapeType="1"/>
            <a:stCxn id="16" idx="7"/>
            <a:endCxn id="19" idx="4"/>
          </p:cNvCxnSpPr>
          <p:nvPr/>
        </p:nvCxnSpPr>
        <p:spPr bwMode="auto">
          <a:xfrm flipV="1">
            <a:off x="4395788" y="2205038"/>
            <a:ext cx="2876550" cy="3343275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6" name="Straight Connector 35"/>
          <p:cNvCxnSpPr>
            <a:cxnSpLocks noChangeShapeType="1"/>
            <a:stCxn id="18" idx="1"/>
            <a:endCxn id="19" idx="4"/>
          </p:cNvCxnSpPr>
          <p:nvPr/>
        </p:nvCxnSpPr>
        <p:spPr bwMode="auto">
          <a:xfrm flipH="1" flipV="1">
            <a:off x="7272338" y="2205038"/>
            <a:ext cx="355600" cy="2119312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7" name="Straight Connector 36"/>
          <p:cNvCxnSpPr>
            <a:cxnSpLocks noChangeShapeType="1"/>
            <a:stCxn id="20" idx="1"/>
            <a:endCxn id="21" idx="5"/>
          </p:cNvCxnSpPr>
          <p:nvPr/>
        </p:nvCxnSpPr>
        <p:spPr bwMode="auto">
          <a:xfrm flipH="1" flipV="1">
            <a:off x="1731963" y="2749550"/>
            <a:ext cx="2224087" cy="1071563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8" name="Straight Connector 37"/>
          <p:cNvCxnSpPr>
            <a:cxnSpLocks noChangeShapeType="1"/>
            <a:stCxn id="19" idx="3"/>
            <a:endCxn id="21" idx="6"/>
          </p:cNvCxnSpPr>
          <p:nvPr/>
        </p:nvCxnSpPr>
        <p:spPr bwMode="auto">
          <a:xfrm flipH="1">
            <a:off x="1763713" y="2173288"/>
            <a:ext cx="5432425" cy="500062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39" name="Straight Connector 38"/>
          <p:cNvCxnSpPr>
            <a:cxnSpLocks noChangeShapeType="1"/>
            <a:stCxn id="18" idx="1"/>
            <a:endCxn id="21" idx="6"/>
          </p:cNvCxnSpPr>
          <p:nvPr/>
        </p:nvCxnSpPr>
        <p:spPr bwMode="auto">
          <a:xfrm flipH="1" flipV="1">
            <a:off x="1763713" y="2673350"/>
            <a:ext cx="5864225" cy="165100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40" name="Straight Connector 39"/>
          <p:cNvCxnSpPr>
            <a:cxnSpLocks noChangeShapeType="1"/>
            <a:stCxn id="15" idx="0"/>
            <a:endCxn id="21" idx="5"/>
          </p:cNvCxnSpPr>
          <p:nvPr/>
        </p:nvCxnSpPr>
        <p:spPr bwMode="auto">
          <a:xfrm flipH="1" flipV="1">
            <a:off x="1731963" y="2749550"/>
            <a:ext cx="211137" cy="3055938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41" name="Straight Connector 40"/>
          <p:cNvCxnSpPr>
            <a:cxnSpLocks noChangeShapeType="1"/>
            <a:stCxn id="16" idx="1"/>
            <a:endCxn id="21" idx="5"/>
          </p:cNvCxnSpPr>
          <p:nvPr/>
        </p:nvCxnSpPr>
        <p:spPr bwMode="auto">
          <a:xfrm flipH="1" flipV="1">
            <a:off x="1731963" y="2749550"/>
            <a:ext cx="2511425" cy="2798763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42" name="Straight Connector 41"/>
          <p:cNvCxnSpPr>
            <a:cxnSpLocks noChangeShapeType="1"/>
            <a:stCxn id="17" idx="2"/>
            <a:endCxn id="21" idx="6"/>
          </p:cNvCxnSpPr>
          <p:nvPr/>
        </p:nvCxnSpPr>
        <p:spPr bwMode="auto">
          <a:xfrm flipH="1" flipV="1">
            <a:off x="1763713" y="2673350"/>
            <a:ext cx="4392612" cy="3311525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44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89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Ιστορικά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– 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Γέφυρες 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Konigsberg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9138" y="1249363"/>
            <a:ext cx="827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kern="0" dirty="0">
                <a:solidFill>
                  <a:schemeClr val="tx2"/>
                </a:solidFill>
                <a:ea typeface="+mj-ea"/>
                <a:cs typeface="+mj-cs"/>
              </a:rPr>
              <a:t>Leonhard Euler (1707-1783)</a:t>
            </a:r>
          </a:p>
        </p:txBody>
      </p:sp>
      <p:pic>
        <p:nvPicPr>
          <p:cNvPr id="8196" name="Picture 3" descr="eu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413" y="1979613"/>
            <a:ext cx="3687762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719138" y="2689225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/>
              <a:t>Μεγάλος μαθηματικός σε όλα τα πεδία 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73 </a:t>
            </a:r>
            <a:r>
              <a:rPr lang="el-GR"/>
              <a:t>τόμοι δημοσιεύσεων</a:t>
            </a:r>
            <a:endParaRPr lang="en-US"/>
          </a:p>
        </p:txBody>
      </p:sp>
      <p:pic>
        <p:nvPicPr>
          <p:cNvPr id="8198" name="Picture 7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950" y="4160838"/>
            <a:ext cx="23717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http://mathforum.org/isaac/problems/images/Eul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0" y="4110038"/>
            <a:ext cx="1533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49381728-D50C-45F4-B7C3-6048408C8C1C}" type="slidenum">
              <a:rPr lang="el-GR" altLang="el-GR" sz="1200" smtClean="0">
                <a:latin typeface="Cambria" pitchFamily="18" charset="0"/>
              </a:rPr>
              <a:pPr/>
              <a:t>9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792163" y="1844675"/>
            <a:ext cx="8351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Αλγόριθμος</a:t>
            </a:r>
            <a:r>
              <a:rPr lang="en-US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l-GR" b="1" dirty="0">
                <a:latin typeface="Bookman Old Style" pitchFamily="18" charset="0"/>
              </a:rPr>
              <a:t>Ο</a:t>
            </a:r>
            <a:r>
              <a:rPr lang="en-US" b="1" dirty="0">
                <a:latin typeface="Bookman Old Style" pitchFamily="18" charset="0"/>
              </a:rPr>
              <a:t>(n</a:t>
            </a:r>
            <a:r>
              <a:rPr lang="en-US" b="1" baseline="30000" dirty="0">
                <a:latin typeface="Bookman Old Style" pitchFamily="18" charset="0"/>
              </a:rPr>
              <a:t>2</a:t>
            </a:r>
            <a:r>
              <a:rPr lang="en-US" b="1" dirty="0">
                <a:latin typeface="Bookman Old Style" pitchFamily="18" charset="0"/>
              </a:rPr>
              <a:t>) </a:t>
            </a:r>
            <a:r>
              <a:rPr lang="el-GR" b="1" dirty="0">
                <a:latin typeface="Bookman Old Style" pitchFamily="18" charset="0"/>
              </a:rPr>
              <a:t>σε σχέση με ένα </a:t>
            </a:r>
            <a:r>
              <a:rPr lang="en-US" b="1" dirty="0">
                <a:latin typeface="Bookman Old Style" pitchFamily="18" charset="0"/>
              </a:rPr>
              <a:t>O(</a:t>
            </a:r>
            <a:r>
              <a:rPr lang="en-US" b="1" dirty="0" err="1">
                <a:latin typeface="Bookman Old Style" pitchFamily="18" charset="0"/>
              </a:rPr>
              <a:t>nlogn</a:t>
            </a:r>
            <a:r>
              <a:rPr lang="en-US" b="1" dirty="0">
                <a:latin typeface="Bookman Old Style" pitchFamily="18" charset="0"/>
              </a:rPr>
              <a:t>)</a:t>
            </a:r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9461" name="Rectangle 42"/>
          <p:cNvSpPr>
            <a:spLocks noChangeArrowheads="1"/>
          </p:cNvSpPr>
          <p:nvPr/>
        </p:nvSpPr>
        <p:spPr bwMode="auto">
          <a:xfrm>
            <a:off x="1042988" y="2565400"/>
            <a:ext cx="669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        n x n       			     n x logn</a:t>
            </a:r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971550" y="3213100"/>
            <a:ext cx="7777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Bookman Old Style" pitchFamily="18" charset="0"/>
              </a:rPr>
              <a:t>16 x 16 = 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256</a:t>
            </a:r>
            <a:r>
              <a:rPr lang="en-US" sz="2000">
                <a:solidFill>
                  <a:srgbClr val="C00000"/>
                </a:solidFill>
                <a:latin typeface="Bookman Old Style" pitchFamily="18" charset="0"/>
              </a:rPr>
              <a:t>				16 x 4 = 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64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971550" y="3789363"/>
            <a:ext cx="7777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Bookman Old Style" pitchFamily="18" charset="0"/>
              </a:rPr>
              <a:t>1024 x 1024 = 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1.048.576</a:t>
            </a:r>
            <a:r>
              <a:rPr lang="en-US" sz="2000">
                <a:solidFill>
                  <a:srgbClr val="C00000"/>
                </a:solidFill>
                <a:latin typeface="Bookman Old Style" pitchFamily="18" charset="0"/>
              </a:rPr>
              <a:t>		1024 x 10 = 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10.240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971550" y="4221163"/>
            <a:ext cx="7777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Bookman Old Style" pitchFamily="18" charset="0"/>
              </a:rPr>
              <a:t>2048 x 2048 = 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4.194.304</a:t>
            </a:r>
            <a:r>
              <a:rPr lang="en-US" sz="2000">
                <a:solidFill>
                  <a:srgbClr val="C00000"/>
                </a:solidFill>
                <a:latin typeface="Bookman Old Style" pitchFamily="18" charset="0"/>
              </a:rPr>
              <a:t>		2048 x 11 = 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22.528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971550" y="4652963"/>
            <a:ext cx="7777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Bookman Old Style" pitchFamily="18" charset="0"/>
              </a:rPr>
              <a:t>4096 x 4096 = 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16.777.216</a:t>
            </a:r>
            <a:r>
              <a:rPr lang="en-US" sz="2000">
                <a:solidFill>
                  <a:srgbClr val="C00000"/>
                </a:solidFill>
                <a:latin typeface="Bookman Old Style" pitchFamily="18" charset="0"/>
              </a:rPr>
              <a:t>		4096 x 12 = 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49.152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971550" y="5084763"/>
            <a:ext cx="7777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Bookman Old Style" pitchFamily="18" charset="0"/>
              </a:rPr>
              <a:t>8192 x 8192 = 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67.108.864</a:t>
            </a:r>
            <a:r>
              <a:rPr lang="en-US" sz="2000">
                <a:solidFill>
                  <a:srgbClr val="C00000"/>
                </a:solidFill>
                <a:latin typeface="Bookman Old Style" pitchFamily="18" charset="0"/>
              </a:rPr>
              <a:t>		8192 x 13 = 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106.496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936625" y="5673725"/>
            <a:ext cx="8459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Bookman Old Style" pitchFamily="18" charset="0"/>
              </a:rPr>
              <a:t>1048576 x 1048576 = 		1048576 x 20 = </a:t>
            </a:r>
          </a:p>
          <a:p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1.099.511.627.776</a:t>
            </a:r>
            <a:r>
              <a:rPr lang="en-US" sz="2000">
                <a:solidFill>
                  <a:srgbClr val="C00000"/>
                </a:solidFill>
                <a:latin typeface="Bookman Old Style" pitchFamily="18" charset="0"/>
              </a:rPr>
              <a:t>			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</a:rPr>
              <a:t>20.971.520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19468" name="Rectangle 54"/>
          <p:cNvSpPr>
            <a:spLocks noChangeArrowheads="1"/>
          </p:cNvSpPr>
          <p:nvPr/>
        </p:nvSpPr>
        <p:spPr bwMode="auto">
          <a:xfrm>
            <a:off x="900113" y="3068638"/>
            <a:ext cx="7488237" cy="35290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l"/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90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>
            <a:cxnSpLocks noChangeShapeType="1"/>
            <a:endCxn id="20513" idx="3"/>
          </p:cNvCxnSpPr>
          <p:nvPr/>
        </p:nvCxnSpPr>
        <p:spPr bwMode="auto">
          <a:xfrm flipH="1">
            <a:off x="7373938" y="4416425"/>
            <a:ext cx="333375" cy="327025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 flipH="1">
            <a:off x="3273425" y="3663950"/>
            <a:ext cx="220663" cy="544513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20485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792163" y="1844675"/>
            <a:ext cx="8351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Αλγόριθμος</a:t>
            </a:r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>
                <a:latin typeface="Bookman Old Style" pitchFamily="18" charset="0"/>
              </a:rPr>
              <a:t>O(nlogn)</a:t>
            </a:r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: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0487" name="Oval 12"/>
          <p:cNvSpPr>
            <a:spLocks noChangeArrowheads="1"/>
          </p:cNvSpPr>
          <p:nvPr/>
        </p:nvSpPr>
        <p:spPr bwMode="auto">
          <a:xfrm>
            <a:off x="1835150" y="58054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88" name="Oval 13"/>
          <p:cNvSpPr>
            <a:spLocks noChangeArrowheads="1"/>
          </p:cNvSpPr>
          <p:nvPr/>
        </p:nvSpPr>
        <p:spPr bwMode="auto">
          <a:xfrm>
            <a:off x="4284663" y="55165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89" name="Oval 14"/>
          <p:cNvSpPr>
            <a:spLocks noChangeArrowheads="1"/>
          </p:cNvSpPr>
          <p:nvPr/>
        </p:nvSpPr>
        <p:spPr bwMode="auto">
          <a:xfrm>
            <a:off x="6156325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0" name="Oval 15"/>
          <p:cNvSpPr>
            <a:spLocks noChangeArrowheads="1"/>
          </p:cNvSpPr>
          <p:nvPr/>
        </p:nvSpPr>
        <p:spPr bwMode="auto">
          <a:xfrm>
            <a:off x="7596188" y="42926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1" name="Oval 17"/>
          <p:cNvSpPr>
            <a:spLocks noChangeArrowheads="1"/>
          </p:cNvSpPr>
          <p:nvPr/>
        </p:nvSpPr>
        <p:spPr bwMode="auto">
          <a:xfrm>
            <a:off x="3348038" y="36449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2" name="Oval 10"/>
          <p:cNvSpPr>
            <a:spLocks noChangeArrowheads="1"/>
          </p:cNvSpPr>
          <p:nvPr/>
        </p:nvSpPr>
        <p:spPr bwMode="auto">
          <a:xfrm>
            <a:off x="1403350" y="52292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3" name="Oval 19"/>
          <p:cNvSpPr>
            <a:spLocks noChangeArrowheads="1"/>
          </p:cNvSpPr>
          <p:nvPr/>
        </p:nvSpPr>
        <p:spPr bwMode="auto">
          <a:xfrm>
            <a:off x="4067175" y="4437063"/>
            <a:ext cx="217488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4" name="Oval 21"/>
          <p:cNvSpPr>
            <a:spLocks noChangeArrowheads="1"/>
          </p:cNvSpPr>
          <p:nvPr/>
        </p:nvSpPr>
        <p:spPr bwMode="auto">
          <a:xfrm>
            <a:off x="1258888" y="4149725"/>
            <a:ext cx="217487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5" name="Oval 22"/>
          <p:cNvSpPr>
            <a:spLocks noChangeArrowheads="1"/>
          </p:cNvSpPr>
          <p:nvPr/>
        </p:nvSpPr>
        <p:spPr bwMode="auto">
          <a:xfrm>
            <a:off x="1619250" y="35734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6" name="Oval 24"/>
          <p:cNvSpPr>
            <a:spLocks noChangeArrowheads="1"/>
          </p:cNvSpPr>
          <p:nvPr/>
        </p:nvSpPr>
        <p:spPr bwMode="auto">
          <a:xfrm>
            <a:off x="2700338" y="60213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7" name="Oval 27"/>
          <p:cNvSpPr>
            <a:spLocks noChangeArrowheads="1"/>
          </p:cNvSpPr>
          <p:nvPr/>
        </p:nvSpPr>
        <p:spPr bwMode="auto">
          <a:xfrm>
            <a:off x="4643438" y="56610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8" name="Oval 28"/>
          <p:cNvSpPr>
            <a:spLocks noChangeArrowheads="1"/>
          </p:cNvSpPr>
          <p:nvPr/>
        </p:nvSpPr>
        <p:spPr bwMode="auto">
          <a:xfrm>
            <a:off x="4859338" y="47974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9" name="Oval 31"/>
          <p:cNvSpPr>
            <a:spLocks noChangeArrowheads="1"/>
          </p:cNvSpPr>
          <p:nvPr/>
        </p:nvSpPr>
        <p:spPr bwMode="auto">
          <a:xfrm>
            <a:off x="4859338" y="3933825"/>
            <a:ext cx="217487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00" name="Oval 32"/>
          <p:cNvSpPr>
            <a:spLocks noChangeArrowheads="1"/>
          </p:cNvSpPr>
          <p:nvPr/>
        </p:nvSpPr>
        <p:spPr bwMode="auto">
          <a:xfrm>
            <a:off x="7019925" y="36449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01" name="Oval 33"/>
          <p:cNvSpPr>
            <a:spLocks noChangeArrowheads="1"/>
          </p:cNvSpPr>
          <p:nvPr/>
        </p:nvSpPr>
        <p:spPr bwMode="auto">
          <a:xfrm>
            <a:off x="7164388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02" name="Oval 36"/>
          <p:cNvSpPr>
            <a:spLocks noChangeArrowheads="1"/>
          </p:cNvSpPr>
          <p:nvPr/>
        </p:nvSpPr>
        <p:spPr bwMode="auto">
          <a:xfrm>
            <a:off x="4067175" y="3141663"/>
            <a:ext cx="217488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03" name="Oval 38"/>
          <p:cNvSpPr>
            <a:spLocks noChangeArrowheads="1"/>
          </p:cNvSpPr>
          <p:nvPr/>
        </p:nvSpPr>
        <p:spPr bwMode="auto">
          <a:xfrm>
            <a:off x="3203575" y="40052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04" name="Oval 40"/>
          <p:cNvSpPr>
            <a:spLocks noChangeArrowheads="1"/>
          </p:cNvSpPr>
          <p:nvPr/>
        </p:nvSpPr>
        <p:spPr bwMode="auto">
          <a:xfrm>
            <a:off x="2411413" y="45085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05" name="Oval 41"/>
          <p:cNvSpPr>
            <a:spLocks noChangeArrowheads="1"/>
          </p:cNvSpPr>
          <p:nvPr/>
        </p:nvSpPr>
        <p:spPr bwMode="auto">
          <a:xfrm>
            <a:off x="5724525" y="43656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06" name="Oval 25"/>
          <p:cNvSpPr>
            <a:spLocks noChangeArrowheads="1"/>
          </p:cNvSpPr>
          <p:nvPr/>
        </p:nvSpPr>
        <p:spPr bwMode="auto">
          <a:xfrm>
            <a:off x="3492500" y="56610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0507" name="Straight Arrow Connector 35"/>
          <p:cNvCxnSpPr>
            <a:cxnSpLocks noChangeShapeType="1"/>
          </p:cNvCxnSpPr>
          <p:nvPr/>
        </p:nvCxnSpPr>
        <p:spPr bwMode="auto">
          <a:xfrm flipH="1" flipV="1">
            <a:off x="1116013" y="2492375"/>
            <a:ext cx="0" cy="424973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20508" name="Straight Arrow Connector 36"/>
          <p:cNvCxnSpPr>
            <a:cxnSpLocks noChangeShapeType="1"/>
          </p:cNvCxnSpPr>
          <p:nvPr/>
        </p:nvCxnSpPr>
        <p:spPr bwMode="auto">
          <a:xfrm>
            <a:off x="827088" y="6381750"/>
            <a:ext cx="7489825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>
            <a:off x="4572000" y="2565400"/>
            <a:ext cx="0" cy="3816350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0510" name="Oval 32"/>
          <p:cNvSpPr>
            <a:spLocks noChangeArrowheads="1"/>
          </p:cNvSpPr>
          <p:nvPr/>
        </p:nvSpPr>
        <p:spPr bwMode="auto">
          <a:xfrm>
            <a:off x="6588125" y="46529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11" name="Oval 32"/>
          <p:cNvSpPr>
            <a:spLocks noChangeArrowheads="1"/>
          </p:cNvSpPr>
          <p:nvPr/>
        </p:nvSpPr>
        <p:spPr bwMode="auto">
          <a:xfrm>
            <a:off x="6084888" y="35004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7164388" y="52292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513" name="Oval 32"/>
          <p:cNvSpPr>
            <a:spLocks noChangeArrowheads="1"/>
          </p:cNvSpPr>
          <p:nvPr/>
        </p:nvSpPr>
        <p:spPr bwMode="auto">
          <a:xfrm>
            <a:off x="7342188" y="45593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627313" y="3573463"/>
            <a:ext cx="512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</a:t>
            </a:r>
            <a:r>
              <a:rPr lang="el-GR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b="1" baseline="-25000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804025" y="4076700"/>
            <a:ext cx="51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</a:t>
            </a:r>
            <a:r>
              <a:rPr lang="el-GR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b="1" baseline="-25000"/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 rot="-3908172">
            <a:off x="2832101" y="3648075"/>
            <a:ext cx="1162050" cy="606425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 rot="-2854387">
            <a:off x="7030244" y="4212431"/>
            <a:ext cx="1162050" cy="604838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5724525" y="2276475"/>
            <a:ext cx="2559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 = 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min (</a:t>
            </a:r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</a:t>
            </a:r>
            <a:r>
              <a:rPr lang="el-GR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,</a:t>
            </a:r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 δ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)</a:t>
            </a:r>
            <a:endParaRPr lang="en-US" b="1" baseline="-25000"/>
          </a:p>
        </p:txBody>
      </p:sp>
      <p:sp>
        <p:nvSpPr>
          <p:cNvPr id="40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91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Straight Connector 69"/>
          <p:cNvCxnSpPr>
            <a:cxnSpLocks noChangeShapeType="1"/>
            <a:endCxn id="21535" idx="3"/>
          </p:cNvCxnSpPr>
          <p:nvPr/>
        </p:nvCxnSpPr>
        <p:spPr bwMode="auto">
          <a:xfrm flipH="1">
            <a:off x="7373938" y="4416425"/>
            <a:ext cx="333375" cy="327025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07" name="Straight Connector 59"/>
          <p:cNvCxnSpPr>
            <a:cxnSpLocks noChangeShapeType="1"/>
          </p:cNvCxnSpPr>
          <p:nvPr/>
        </p:nvCxnSpPr>
        <p:spPr bwMode="auto">
          <a:xfrm flipH="1">
            <a:off x="3273425" y="3663950"/>
            <a:ext cx="220663" cy="544513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21509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792163" y="1844675"/>
            <a:ext cx="8351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Αλγόριθμος</a:t>
            </a:r>
            <a:r>
              <a:rPr lang="en-US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 dirty="0">
                <a:latin typeface="Bookman Old Style" pitchFamily="18" charset="0"/>
              </a:rPr>
              <a:t>O(</a:t>
            </a:r>
            <a:r>
              <a:rPr lang="en-US" b="1" dirty="0" err="1">
                <a:latin typeface="Bookman Old Style" pitchFamily="18" charset="0"/>
              </a:rPr>
              <a:t>nlogn</a:t>
            </a:r>
            <a:r>
              <a:rPr lang="en-US" b="1" dirty="0">
                <a:latin typeface="Bookman Old Style" pitchFamily="18" charset="0"/>
              </a:rPr>
              <a:t>)</a:t>
            </a:r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1511" name="Oval 12"/>
          <p:cNvSpPr>
            <a:spLocks noChangeArrowheads="1"/>
          </p:cNvSpPr>
          <p:nvPr/>
        </p:nvSpPr>
        <p:spPr bwMode="auto">
          <a:xfrm>
            <a:off x="1835150" y="58054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2" name="Oval 13"/>
          <p:cNvSpPr>
            <a:spLocks noChangeArrowheads="1"/>
          </p:cNvSpPr>
          <p:nvPr/>
        </p:nvSpPr>
        <p:spPr bwMode="auto">
          <a:xfrm>
            <a:off x="4284663" y="55165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3" name="Oval 14"/>
          <p:cNvSpPr>
            <a:spLocks noChangeArrowheads="1"/>
          </p:cNvSpPr>
          <p:nvPr/>
        </p:nvSpPr>
        <p:spPr bwMode="auto">
          <a:xfrm>
            <a:off x="6156325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4" name="Oval 15"/>
          <p:cNvSpPr>
            <a:spLocks noChangeArrowheads="1"/>
          </p:cNvSpPr>
          <p:nvPr/>
        </p:nvSpPr>
        <p:spPr bwMode="auto">
          <a:xfrm>
            <a:off x="7596188" y="42926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5" name="Oval 17"/>
          <p:cNvSpPr>
            <a:spLocks noChangeArrowheads="1"/>
          </p:cNvSpPr>
          <p:nvPr/>
        </p:nvSpPr>
        <p:spPr bwMode="auto">
          <a:xfrm>
            <a:off x="3348038" y="36449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6" name="Oval 10"/>
          <p:cNvSpPr>
            <a:spLocks noChangeArrowheads="1"/>
          </p:cNvSpPr>
          <p:nvPr/>
        </p:nvSpPr>
        <p:spPr bwMode="auto">
          <a:xfrm>
            <a:off x="1403350" y="52292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7" name="Oval 21"/>
          <p:cNvSpPr>
            <a:spLocks noChangeArrowheads="1"/>
          </p:cNvSpPr>
          <p:nvPr/>
        </p:nvSpPr>
        <p:spPr bwMode="auto">
          <a:xfrm>
            <a:off x="1258888" y="4149725"/>
            <a:ext cx="217487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8" name="Oval 22"/>
          <p:cNvSpPr>
            <a:spLocks noChangeArrowheads="1"/>
          </p:cNvSpPr>
          <p:nvPr/>
        </p:nvSpPr>
        <p:spPr bwMode="auto">
          <a:xfrm>
            <a:off x="1619250" y="35734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9" name="Oval 24"/>
          <p:cNvSpPr>
            <a:spLocks noChangeArrowheads="1"/>
          </p:cNvSpPr>
          <p:nvPr/>
        </p:nvSpPr>
        <p:spPr bwMode="auto">
          <a:xfrm>
            <a:off x="2700338" y="602138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20" name="Oval 27"/>
          <p:cNvSpPr>
            <a:spLocks noChangeArrowheads="1"/>
          </p:cNvSpPr>
          <p:nvPr/>
        </p:nvSpPr>
        <p:spPr bwMode="auto">
          <a:xfrm>
            <a:off x="4643438" y="56610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21" name="Oval 31"/>
          <p:cNvSpPr>
            <a:spLocks noChangeArrowheads="1"/>
          </p:cNvSpPr>
          <p:nvPr/>
        </p:nvSpPr>
        <p:spPr bwMode="auto">
          <a:xfrm>
            <a:off x="4859338" y="3933825"/>
            <a:ext cx="217487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22" name="Oval 32"/>
          <p:cNvSpPr>
            <a:spLocks noChangeArrowheads="1"/>
          </p:cNvSpPr>
          <p:nvPr/>
        </p:nvSpPr>
        <p:spPr bwMode="auto">
          <a:xfrm>
            <a:off x="7019925" y="36449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23" name="Oval 33"/>
          <p:cNvSpPr>
            <a:spLocks noChangeArrowheads="1"/>
          </p:cNvSpPr>
          <p:nvPr/>
        </p:nvSpPr>
        <p:spPr bwMode="auto">
          <a:xfrm>
            <a:off x="7164388" y="58769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24" name="Oval 36"/>
          <p:cNvSpPr>
            <a:spLocks noChangeArrowheads="1"/>
          </p:cNvSpPr>
          <p:nvPr/>
        </p:nvSpPr>
        <p:spPr bwMode="auto">
          <a:xfrm>
            <a:off x="4067175" y="3141663"/>
            <a:ext cx="217488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25" name="Oval 38"/>
          <p:cNvSpPr>
            <a:spLocks noChangeArrowheads="1"/>
          </p:cNvSpPr>
          <p:nvPr/>
        </p:nvSpPr>
        <p:spPr bwMode="auto">
          <a:xfrm>
            <a:off x="3203575" y="40052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26" name="Oval 40"/>
          <p:cNvSpPr>
            <a:spLocks noChangeArrowheads="1"/>
          </p:cNvSpPr>
          <p:nvPr/>
        </p:nvSpPr>
        <p:spPr bwMode="auto">
          <a:xfrm>
            <a:off x="2411413" y="45085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27" name="Oval 41"/>
          <p:cNvSpPr>
            <a:spLocks noChangeArrowheads="1"/>
          </p:cNvSpPr>
          <p:nvPr/>
        </p:nvSpPr>
        <p:spPr bwMode="auto">
          <a:xfrm>
            <a:off x="5724525" y="43656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28" name="Oval 25"/>
          <p:cNvSpPr>
            <a:spLocks noChangeArrowheads="1"/>
          </p:cNvSpPr>
          <p:nvPr/>
        </p:nvSpPr>
        <p:spPr bwMode="auto">
          <a:xfrm>
            <a:off x="3492500" y="56610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1529" name="Straight Arrow Connector 35"/>
          <p:cNvCxnSpPr>
            <a:cxnSpLocks noChangeShapeType="1"/>
          </p:cNvCxnSpPr>
          <p:nvPr/>
        </p:nvCxnSpPr>
        <p:spPr bwMode="auto">
          <a:xfrm flipH="1" flipV="1">
            <a:off x="1116013" y="2492375"/>
            <a:ext cx="0" cy="424973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21530" name="Straight Arrow Connector 36"/>
          <p:cNvCxnSpPr>
            <a:cxnSpLocks noChangeShapeType="1"/>
          </p:cNvCxnSpPr>
          <p:nvPr/>
        </p:nvCxnSpPr>
        <p:spPr bwMode="auto">
          <a:xfrm>
            <a:off x="827088" y="6381750"/>
            <a:ext cx="7489825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21531" name="Straight Connector 51"/>
          <p:cNvCxnSpPr>
            <a:cxnSpLocks noChangeShapeType="1"/>
          </p:cNvCxnSpPr>
          <p:nvPr/>
        </p:nvCxnSpPr>
        <p:spPr bwMode="auto">
          <a:xfrm>
            <a:off x="4572000" y="2565400"/>
            <a:ext cx="0" cy="3816350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1532" name="Oval 32"/>
          <p:cNvSpPr>
            <a:spLocks noChangeArrowheads="1"/>
          </p:cNvSpPr>
          <p:nvPr/>
        </p:nvSpPr>
        <p:spPr bwMode="auto">
          <a:xfrm>
            <a:off x="6588125" y="46529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33" name="Oval 32"/>
          <p:cNvSpPr>
            <a:spLocks noChangeArrowheads="1"/>
          </p:cNvSpPr>
          <p:nvPr/>
        </p:nvSpPr>
        <p:spPr bwMode="auto">
          <a:xfrm>
            <a:off x="6084888" y="350043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34" name="Oval 32"/>
          <p:cNvSpPr>
            <a:spLocks noChangeArrowheads="1"/>
          </p:cNvSpPr>
          <p:nvPr/>
        </p:nvSpPr>
        <p:spPr bwMode="auto">
          <a:xfrm>
            <a:off x="7164388" y="52292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35" name="Oval 32"/>
          <p:cNvSpPr>
            <a:spLocks noChangeArrowheads="1"/>
          </p:cNvSpPr>
          <p:nvPr/>
        </p:nvSpPr>
        <p:spPr bwMode="auto">
          <a:xfrm>
            <a:off x="7342188" y="455930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36" name="Rectangle 71"/>
          <p:cNvSpPr>
            <a:spLocks noChangeArrowheads="1"/>
          </p:cNvSpPr>
          <p:nvPr/>
        </p:nvSpPr>
        <p:spPr bwMode="auto">
          <a:xfrm>
            <a:off x="2627313" y="3573463"/>
            <a:ext cx="512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</a:t>
            </a:r>
            <a:r>
              <a:rPr lang="el-GR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endParaRPr lang="en-US" b="1" baseline="-25000"/>
          </a:p>
        </p:txBody>
      </p:sp>
      <p:sp>
        <p:nvSpPr>
          <p:cNvPr id="21537" name="Rectangle 72"/>
          <p:cNvSpPr>
            <a:spLocks noChangeArrowheads="1"/>
          </p:cNvSpPr>
          <p:nvPr/>
        </p:nvSpPr>
        <p:spPr bwMode="auto">
          <a:xfrm>
            <a:off x="6804025" y="4076700"/>
            <a:ext cx="51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</a:t>
            </a:r>
            <a:r>
              <a:rPr lang="el-GR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endParaRPr lang="en-US" b="1" baseline="-25000"/>
          </a:p>
        </p:txBody>
      </p:sp>
      <p:sp>
        <p:nvSpPr>
          <p:cNvPr id="21538" name="Oval 73"/>
          <p:cNvSpPr>
            <a:spLocks noChangeArrowheads="1"/>
          </p:cNvSpPr>
          <p:nvPr/>
        </p:nvSpPr>
        <p:spPr bwMode="auto">
          <a:xfrm rot="-3908172">
            <a:off x="2832101" y="3648075"/>
            <a:ext cx="1162050" cy="606425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39" name="Oval 74"/>
          <p:cNvSpPr>
            <a:spLocks noChangeArrowheads="1"/>
          </p:cNvSpPr>
          <p:nvPr/>
        </p:nvSpPr>
        <p:spPr bwMode="auto">
          <a:xfrm rot="-2854387">
            <a:off x="7030244" y="4212431"/>
            <a:ext cx="1162050" cy="604838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40" name="Rectangle 75"/>
          <p:cNvSpPr>
            <a:spLocks noChangeArrowheads="1"/>
          </p:cNvSpPr>
          <p:nvPr/>
        </p:nvSpPr>
        <p:spPr bwMode="auto">
          <a:xfrm>
            <a:off x="5724525" y="2276475"/>
            <a:ext cx="2559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 = 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min (</a:t>
            </a:r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</a:t>
            </a:r>
            <a:r>
              <a:rPr lang="el-GR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,</a:t>
            </a:r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 δ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)</a:t>
            </a:r>
            <a:endParaRPr lang="en-US" b="1" baseline="-25000"/>
          </a:p>
        </p:txBody>
      </p:sp>
      <p:cxnSp>
        <p:nvCxnSpPr>
          <p:cNvPr id="21541" name="Straight Connector 40"/>
          <p:cNvCxnSpPr>
            <a:cxnSpLocks noChangeShapeType="1"/>
          </p:cNvCxnSpPr>
          <p:nvPr/>
        </p:nvCxnSpPr>
        <p:spPr bwMode="auto">
          <a:xfrm>
            <a:off x="3851275" y="2565400"/>
            <a:ext cx="0" cy="38163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42" name="Straight Arrow Connector 46"/>
          <p:cNvCxnSpPr>
            <a:cxnSpLocks noChangeShapeType="1"/>
          </p:cNvCxnSpPr>
          <p:nvPr/>
        </p:nvCxnSpPr>
        <p:spPr bwMode="auto">
          <a:xfrm>
            <a:off x="3851275" y="2852738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1543" name="Straight Arrow Connector 47"/>
          <p:cNvCxnSpPr>
            <a:cxnSpLocks noChangeShapeType="1"/>
          </p:cNvCxnSpPr>
          <p:nvPr/>
        </p:nvCxnSpPr>
        <p:spPr bwMode="auto">
          <a:xfrm>
            <a:off x="4584700" y="2852738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1544" name="Rectangle 49"/>
          <p:cNvSpPr>
            <a:spLocks noChangeArrowheads="1"/>
          </p:cNvSpPr>
          <p:nvPr/>
        </p:nvSpPr>
        <p:spPr bwMode="auto">
          <a:xfrm>
            <a:off x="4021138" y="2509838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Bookman Old Style" pitchFamily="18" charset="0"/>
              </a:rPr>
              <a:t>δ</a:t>
            </a:r>
            <a:endParaRPr lang="en-US" sz="2000"/>
          </a:p>
        </p:txBody>
      </p:sp>
      <p:sp>
        <p:nvSpPr>
          <p:cNvPr id="21545" name="Rectangle 50"/>
          <p:cNvSpPr>
            <a:spLocks noChangeArrowheads="1"/>
          </p:cNvSpPr>
          <p:nvPr/>
        </p:nvSpPr>
        <p:spPr bwMode="auto">
          <a:xfrm>
            <a:off x="4772025" y="2505075"/>
            <a:ext cx="33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Bookman Old Style" pitchFamily="18" charset="0"/>
              </a:rPr>
              <a:t>δ</a:t>
            </a:r>
            <a:endParaRPr lang="en-US" sz="2000"/>
          </a:p>
        </p:txBody>
      </p:sp>
      <p:sp>
        <p:nvSpPr>
          <p:cNvPr id="21546" name="Oval 52"/>
          <p:cNvSpPr>
            <a:spLocks noChangeArrowheads="1"/>
          </p:cNvSpPr>
          <p:nvPr/>
        </p:nvSpPr>
        <p:spPr bwMode="auto">
          <a:xfrm>
            <a:off x="4067175" y="4437063"/>
            <a:ext cx="217488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47" name="Oval 28"/>
          <p:cNvSpPr>
            <a:spLocks noChangeArrowheads="1"/>
          </p:cNvSpPr>
          <p:nvPr/>
        </p:nvSpPr>
        <p:spPr bwMode="auto">
          <a:xfrm>
            <a:off x="4859338" y="47974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1548" name="Straight Connector 58"/>
          <p:cNvCxnSpPr>
            <a:cxnSpLocks noChangeShapeType="1"/>
          </p:cNvCxnSpPr>
          <p:nvPr/>
        </p:nvCxnSpPr>
        <p:spPr bwMode="auto">
          <a:xfrm>
            <a:off x="5292725" y="2565400"/>
            <a:ext cx="0" cy="38163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6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92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792163" y="1844675"/>
            <a:ext cx="8351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Αλγόριθμος</a:t>
            </a:r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>
                <a:latin typeface="Bookman Old Style" pitchFamily="18" charset="0"/>
              </a:rPr>
              <a:t>O(nlogn)</a:t>
            </a:r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: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2533" name="Oval 13"/>
          <p:cNvSpPr>
            <a:spLocks noChangeArrowheads="1"/>
          </p:cNvSpPr>
          <p:nvPr/>
        </p:nvSpPr>
        <p:spPr bwMode="auto">
          <a:xfrm>
            <a:off x="4284663" y="55165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4" name="Oval 27"/>
          <p:cNvSpPr>
            <a:spLocks noChangeArrowheads="1"/>
          </p:cNvSpPr>
          <p:nvPr/>
        </p:nvSpPr>
        <p:spPr bwMode="auto">
          <a:xfrm>
            <a:off x="4643438" y="56610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5" name="Oval 31"/>
          <p:cNvSpPr>
            <a:spLocks noChangeArrowheads="1"/>
          </p:cNvSpPr>
          <p:nvPr/>
        </p:nvSpPr>
        <p:spPr bwMode="auto">
          <a:xfrm>
            <a:off x="4859338" y="3933825"/>
            <a:ext cx="217487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6" name="Oval 36"/>
          <p:cNvSpPr>
            <a:spLocks noChangeArrowheads="1"/>
          </p:cNvSpPr>
          <p:nvPr/>
        </p:nvSpPr>
        <p:spPr bwMode="auto">
          <a:xfrm>
            <a:off x="4067175" y="3141663"/>
            <a:ext cx="217488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2537" name="Straight Arrow Connector 35"/>
          <p:cNvCxnSpPr>
            <a:cxnSpLocks noChangeShapeType="1"/>
          </p:cNvCxnSpPr>
          <p:nvPr/>
        </p:nvCxnSpPr>
        <p:spPr bwMode="auto">
          <a:xfrm flipH="1" flipV="1">
            <a:off x="1116013" y="2492375"/>
            <a:ext cx="0" cy="424973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22538" name="Straight Arrow Connector 36"/>
          <p:cNvCxnSpPr>
            <a:cxnSpLocks noChangeShapeType="1"/>
          </p:cNvCxnSpPr>
          <p:nvPr/>
        </p:nvCxnSpPr>
        <p:spPr bwMode="auto">
          <a:xfrm>
            <a:off x="827088" y="6381750"/>
            <a:ext cx="7489825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22539" name="Straight Connector 51"/>
          <p:cNvCxnSpPr>
            <a:cxnSpLocks noChangeShapeType="1"/>
          </p:cNvCxnSpPr>
          <p:nvPr/>
        </p:nvCxnSpPr>
        <p:spPr bwMode="auto">
          <a:xfrm>
            <a:off x="4572000" y="2565400"/>
            <a:ext cx="0" cy="3816350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2540" name="Rectangle 75"/>
          <p:cNvSpPr>
            <a:spLocks noChangeArrowheads="1"/>
          </p:cNvSpPr>
          <p:nvPr/>
        </p:nvSpPr>
        <p:spPr bwMode="auto">
          <a:xfrm>
            <a:off x="5724525" y="2276475"/>
            <a:ext cx="2559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 = 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min (</a:t>
            </a:r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</a:t>
            </a:r>
            <a:r>
              <a:rPr lang="el-GR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,</a:t>
            </a:r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 δ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)</a:t>
            </a:r>
            <a:endParaRPr lang="en-US" b="1" baseline="-25000"/>
          </a:p>
        </p:txBody>
      </p:sp>
      <p:cxnSp>
        <p:nvCxnSpPr>
          <p:cNvPr id="22541" name="Straight Connector 40"/>
          <p:cNvCxnSpPr>
            <a:cxnSpLocks noChangeShapeType="1"/>
          </p:cNvCxnSpPr>
          <p:nvPr/>
        </p:nvCxnSpPr>
        <p:spPr bwMode="auto">
          <a:xfrm>
            <a:off x="3851275" y="2565400"/>
            <a:ext cx="0" cy="38163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2542" name="Straight Arrow Connector 46"/>
          <p:cNvCxnSpPr>
            <a:cxnSpLocks noChangeShapeType="1"/>
          </p:cNvCxnSpPr>
          <p:nvPr/>
        </p:nvCxnSpPr>
        <p:spPr bwMode="auto">
          <a:xfrm>
            <a:off x="3851275" y="2852738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2543" name="Rectangle 49"/>
          <p:cNvSpPr>
            <a:spLocks noChangeArrowheads="1"/>
          </p:cNvSpPr>
          <p:nvPr/>
        </p:nvSpPr>
        <p:spPr bwMode="auto">
          <a:xfrm>
            <a:off x="4021138" y="2509838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Bookman Old Style" pitchFamily="18" charset="0"/>
              </a:rPr>
              <a:t>δ</a:t>
            </a:r>
            <a:endParaRPr lang="en-US" sz="2000"/>
          </a:p>
        </p:txBody>
      </p:sp>
      <p:sp>
        <p:nvSpPr>
          <p:cNvPr id="22544" name="Rectangle 50"/>
          <p:cNvSpPr>
            <a:spLocks noChangeArrowheads="1"/>
          </p:cNvSpPr>
          <p:nvPr/>
        </p:nvSpPr>
        <p:spPr bwMode="auto">
          <a:xfrm>
            <a:off x="4772025" y="2505075"/>
            <a:ext cx="33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Bookman Old Style" pitchFamily="18" charset="0"/>
              </a:rPr>
              <a:t>δ</a:t>
            </a:r>
            <a:endParaRPr lang="en-US" sz="2000"/>
          </a:p>
        </p:txBody>
      </p:sp>
      <p:sp>
        <p:nvSpPr>
          <p:cNvPr id="22545" name="Oval 52"/>
          <p:cNvSpPr>
            <a:spLocks noChangeArrowheads="1"/>
          </p:cNvSpPr>
          <p:nvPr/>
        </p:nvSpPr>
        <p:spPr bwMode="auto">
          <a:xfrm>
            <a:off x="4067175" y="4437063"/>
            <a:ext cx="217488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46" name="Oval 28"/>
          <p:cNvSpPr>
            <a:spLocks noChangeArrowheads="1"/>
          </p:cNvSpPr>
          <p:nvPr/>
        </p:nvSpPr>
        <p:spPr bwMode="auto">
          <a:xfrm>
            <a:off x="4859338" y="4797425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2547" name="Straight Arrow Connector 44"/>
          <p:cNvCxnSpPr>
            <a:cxnSpLocks noChangeShapeType="1"/>
          </p:cNvCxnSpPr>
          <p:nvPr/>
        </p:nvCxnSpPr>
        <p:spPr bwMode="auto">
          <a:xfrm>
            <a:off x="4572000" y="2852738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067175" y="5605463"/>
            <a:ext cx="328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Bookman Old Style" pitchFamily="18" charset="0"/>
              </a:rPr>
              <a:t>p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651500" y="3357563"/>
            <a:ext cx="28003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Το σημείο </a:t>
            </a:r>
            <a:r>
              <a:rPr lang="en-US" sz="2000">
                <a:solidFill>
                  <a:srgbClr val="002060"/>
                </a:solidFill>
                <a:latin typeface="Bookman Old Style" pitchFamily="18" charset="0"/>
              </a:rPr>
              <a:t>p </a:t>
            </a:r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με πόσα </a:t>
            </a:r>
          </a:p>
          <a:p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σημεία πρέπει να </a:t>
            </a:r>
          </a:p>
          <a:p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συγκριθεί ?</a:t>
            </a:r>
            <a:endParaRPr lang="en-US" sz="2000" baseline="-25000">
              <a:solidFill>
                <a:srgbClr val="002060"/>
              </a:solidFill>
            </a:endParaRPr>
          </a:p>
        </p:txBody>
      </p:sp>
      <p:cxnSp>
        <p:nvCxnSpPr>
          <p:cNvPr id="22550" name="Straight Connector 61"/>
          <p:cNvCxnSpPr>
            <a:cxnSpLocks noChangeShapeType="1"/>
          </p:cNvCxnSpPr>
          <p:nvPr/>
        </p:nvCxnSpPr>
        <p:spPr bwMode="auto">
          <a:xfrm>
            <a:off x="5292725" y="2565400"/>
            <a:ext cx="0" cy="38163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4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93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51275" y="4818063"/>
            <a:ext cx="1441450" cy="7921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23556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792163" y="1844675"/>
            <a:ext cx="8351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Αλγόριθμος</a:t>
            </a:r>
            <a:r>
              <a:rPr lang="en-US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 dirty="0">
                <a:latin typeface="Bookman Old Style" pitchFamily="18" charset="0"/>
              </a:rPr>
              <a:t>O(</a:t>
            </a:r>
            <a:r>
              <a:rPr lang="en-US" b="1" dirty="0" err="1">
                <a:latin typeface="Bookman Old Style" pitchFamily="18" charset="0"/>
              </a:rPr>
              <a:t>nlogn</a:t>
            </a:r>
            <a:r>
              <a:rPr lang="en-US" b="1" dirty="0">
                <a:latin typeface="Bookman Old Style" pitchFamily="18" charset="0"/>
              </a:rPr>
              <a:t>)</a:t>
            </a:r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23558" name="Straight Arrow Connector 35"/>
          <p:cNvCxnSpPr>
            <a:cxnSpLocks noChangeShapeType="1"/>
          </p:cNvCxnSpPr>
          <p:nvPr/>
        </p:nvCxnSpPr>
        <p:spPr bwMode="auto">
          <a:xfrm flipH="1" flipV="1">
            <a:off x="1116013" y="2492375"/>
            <a:ext cx="0" cy="424973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23559" name="Straight Arrow Connector 36"/>
          <p:cNvCxnSpPr>
            <a:cxnSpLocks noChangeShapeType="1"/>
          </p:cNvCxnSpPr>
          <p:nvPr/>
        </p:nvCxnSpPr>
        <p:spPr bwMode="auto">
          <a:xfrm>
            <a:off x="827088" y="6381750"/>
            <a:ext cx="7489825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23560" name="Straight Connector 51"/>
          <p:cNvCxnSpPr>
            <a:cxnSpLocks noChangeShapeType="1"/>
          </p:cNvCxnSpPr>
          <p:nvPr/>
        </p:nvCxnSpPr>
        <p:spPr bwMode="auto">
          <a:xfrm>
            <a:off x="4572000" y="2565400"/>
            <a:ext cx="0" cy="3816350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3561" name="Rectangle 75"/>
          <p:cNvSpPr>
            <a:spLocks noChangeArrowheads="1"/>
          </p:cNvSpPr>
          <p:nvPr/>
        </p:nvSpPr>
        <p:spPr bwMode="auto">
          <a:xfrm>
            <a:off x="5724525" y="2276475"/>
            <a:ext cx="2559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 = 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min (</a:t>
            </a:r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</a:t>
            </a:r>
            <a:r>
              <a:rPr lang="el-GR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,</a:t>
            </a:r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 δ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)</a:t>
            </a:r>
            <a:endParaRPr lang="en-US" b="1" baseline="-25000"/>
          </a:p>
        </p:txBody>
      </p:sp>
      <p:cxnSp>
        <p:nvCxnSpPr>
          <p:cNvPr id="23562" name="Straight Connector 40"/>
          <p:cNvCxnSpPr>
            <a:cxnSpLocks noChangeShapeType="1"/>
          </p:cNvCxnSpPr>
          <p:nvPr/>
        </p:nvCxnSpPr>
        <p:spPr bwMode="auto">
          <a:xfrm>
            <a:off x="3851275" y="2565400"/>
            <a:ext cx="0" cy="38163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3563" name="Straight Arrow Connector 46"/>
          <p:cNvCxnSpPr>
            <a:cxnSpLocks noChangeShapeType="1"/>
          </p:cNvCxnSpPr>
          <p:nvPr/>
        </p:nvCxnSpPr>
        <p:spPr bwMode="auto">
          <a:xfrm>
            <a:off x="3851275" y="2852738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3564" name="Straight Arrow Connector 47"/>
          <p:cNvCxnSpPr>
            <a:cxnSpLocks noChangeShapeType="1"/>
          </p:cNvCxnSpPr>
          <p:nvPr/>
        </p:nvCxnSpPr>
        <p:spPr bwMode="auto">
          <a:xfrm>
            <a:off x="4572000" y="2852738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3565" name="Straight Connector 48"/>
          <p:cNvCxnSpPr>
            <a:cxnSpLocks noChangeShapeType="1"/>
          </p:cNvCxnSpPr>
          <p:nvPr/>
        </p:nvCxnSpPr>
        <p:spPr bwMode="auto">
          <a:xfrm>
            <a:off x="5292725" y="2565400"/>
            <a:ext cx="0" cy="38163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3566" name="Rectangle 49"/>
          <p:cNvSpPr>
            <a:spLocks noChangeArrowheads="1"/>
          </p:cNvSpPr>
          <p:nvPr/>
        </p:nvSpPr>
        <p:spPr bwMode="auto">
          <a:xfrm>
            <a:off x="4021138" y="2509838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Bookman Old Style" pitchFamily="18" charset="0"/>
              </a:rPr>
              <a:t>δ</a:t>
            </a:r>
            <a:endParaRPr lang="en-US" sz="2000"/>
          </a:p>
        </p:txBody>
      </p:sp>
      <p:sp>
        <p:nvSpPr>
          <p:cNvPr id="23567" name="Rectangle 22"/>
          <p:cNvSpPr>
            <a:spLocks noChangeArrowheads="1"/>
          </p:cNvSpPr>
          <p:nvPr/>
        </p:nvSpPr>
        <p:spPr bwMode="auto">
          <a:xfrm>
            <a:off x="4772025" y="2505075"/>
            <a:ext cx="33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Bookman Old Style" pitchFamily="18" charset="0"/>
              </a:rPr>
              <a:t>δ</a:t>
            </a:r>
            <a:endParaRPr lang="en-US" sz="2000"/>
          </a:p>
        </p:txBody>
      </p:sp>
      <p:sp>
        <p:nvSpPr>
          <p:cNvPr id="23568" name="Rectangle 23"/>
          <p:cNvSpPr>
            <a:spLocks noChangeArrowheads="1"/>
          </p:cNvSpPr>
          <p:nvPr/>
        </p:nvSpPr>
        <p:spPr bwMode="auto">
          <a:xfrm>
            <a:off x="3348038" y="5084763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Bookman Old Style" pitchFamily="18" charset="0"/>
              </a:rPr>
              <a:t>δ</a:t>
            </a:r>
            <a:endParaRPr lang="en-US" sz="2000"/>
          </a:p>
        </p:txBody>
      </p:sp>
      <p:cxnSp>
        <p:nvCxnSpPr>
          <p:cNvPr id="23569" name="Straight Arrow Connector 25"/>
          <p:cNvCxnSpPr>
            <a:cxnSpLocks noChangeShapeType="1"/>
          </p:cNvCxnSpPr>
          <p:nvPr/>
        </p:nvCxnSpPr>
        <p:spPr bwMode="auto">
          <a:xfrm flipV="1">
            <a:off x="3708400" y="4830763"/>
            <a:ext cx="0" cy="7921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3570" name="Oval 13"/>
          <p:cNvSpPr>
            <a:spLocks noChangeArrowheads="1"/>
          </p:cNvSpPr>
          <p:nvPr/>
        </p:nvSpPr>
        <p:spPr bwMode="auto">
          <a:xfrm>
            <a:off x="4284663" y="55165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71" name="Rectangle 28"/>
          <p:cNvSpPr>
            <a:spLocks noChangeArrowheads="1"/>
          </p:cNvSpPr>
          <p:nvPr/>
        </p:nvSpPr>
        <p:spPr bwMode="auto">
          <a:xfrm>
            <a:off x="4067175" y="5605463"/>
            <a:ext cx="328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Bookman Old Style" pitchFamily="18" charset="0"/>
              </a:rPr>
              <a:t>p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94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51275" y="4818063"/>
            <a:ext cx="1441450" cy="7921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24580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792163" y="1844675"/>
            <a:ext cx="8351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Αλγόριθμος</a:t>
            </a:r>
            <a:r>
              <a:rPr lang="en-US" b="1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>
                <a:latin typeface="Bookman Old Style" pitchFamily="18" charset="0"/>
              </a:rPr>
              <a:t>O(nlogn)</a:t>
            </a:r>
            <a:r>
              <a:rPr lang="el-GR" b="1">
                <a:solidFill>
                  <a:srgbClr val="002060"/>
                </a:solidFill>
                <a:latin typeface="Bookman Old Style" pitchFamily="18" charset="0"/>
              </a:rPr>
              <a:t>:</a:t>
            </a:r>
            <a:endParaRPr lang="en-US" b="1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24582" name="Straight Arrow Connector 35"/>
          <p:cNvCxnSpPr>
            <a:cxnSpLocks noChangeShapeType="1"/>
          </p:cNvCxnSpPr>
          <p:nvPr/>
        </p:nvCxnSpPr>
        <p:spPr bwMode="auto">
          <a:xfrm flipH="1" flipV="1">
            <a:off x="1116013" y="2492375"/>
            <a:ext cx="0" cy="424973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24583" name="Straight Arrow Connector 36"/>
          <p:cNvCxnSpPr>
            <a:cxnSpLocks noChangeShapeType="1"/>
          </p:cNvCxnSpPr>
          <p:nvPr/>
        </p:nvCxnSpPr>
        <p:spPr bwMode="auto">
          <a:xfrm>
            <a:off x="827088" y="6381750"/>
            <a:ext cx="7489825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24584" name="Straight Connector 51"/>
          <p:cNvCxnSpPr>
            <a:cxnSpLocks noChangeShapeType="1"/>
          </p:cNvCxnSpPr>
          <p:nvPr/>
        </p:nvCxnSpPr>
        <p:spPr bwMode="auto">
          <a:xfrm>
            <a:off x="4572000" y="2565400"/>
            <a:ext cx="0" cy="3816350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4585" name="Rectangle 75"/>
          <p:cNvSpPr>
            <a:spLocks noChangeArrowheads="1"/>
          </p:cNvSpPr>
          <p:nvPr/>
        </p:nvSpPr>
        <p:spPr bwMode="auto">
          <a:xfrm>
            <a:off x="5724525" y="2276475"/>
            <a:ext cx="2559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 = 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min (</a:t>
            </a:r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</a:t>
            </a:r>
            <a:r>
              <a:rPr lang="el-GR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,</a:t>
            </a:r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 δ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)</a:t>
            </a:r>
            <a:endParaRPr lang="en-US" b="1" baseline="-25000"/>
          </a:p>
        </p:txBody>
      </p:sp>
      <p:cxnSp>
        <p:nvCxnSpPr>
          <p:cNvPr id="24586" name="Straight Connector 40"/>
          <p:cNvCxnSpPr>
            <a:cxnSpLocks noChangeShapeType="1"/>
          </p:cNvCxnSpPr>
          <p:nvPr/>
        </p:nvCxnSpPr>
        <p:spPr bwMode="auto">
          <a:xfrm>
            <a:off x="3851275" y="2565400"/>
            <a:ext cx="0" cy="38163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4587" name="Straight Arrow Connector 46"/>
          <p:cNvCxnSpPr>
            <a:cxnSpLocks noChangeShapeType="1"/>
          </p:cNvCxnSpPr>
          <p:nvPr/>
        </p:nvCxnSpPr>
        <p:spPr bwMode="auto">
          <a:xfrm>
            <a:off x="3851275" y="2852738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4588" name="Straight Arrow Connector 47"/>
          <p:cNvCxnSpPr>
            <a:cxnSpLocks noChangeShapeType="1"/>
          </p:cNvCxnSpPr>
          <p:nvPr/>
        </p:nvCxnSpPr>
        <p:spPr bwMode="auto">
          <a:xfrm>
            <a:off x="4572000" y="2852738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4589" name="Straight Connector 48"/>
          <p:cNvCxnSpPr>
            <a:cxnSpLocks noChangeShapeType="1"/>
          </p:cNvCxnSpPr>
          <p:nvPr/>
        </p:nvCxnSpPr>
        <p:spPr bwMode="auto">
          <a:xfrm>
            <a:off x="5292725" y="2565400"/>
            <a:ext cx="0" cy="38163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4590" name="Rectangle 49"/>
          <p:cNvSpPr>
            <a:spLocks noChangeArrowheads="1"/>
          </p:cNvSpPr>
          <p:nvPr/>
        </p:nvSpPr>
        <p:spPr bwMode="auto">
          <a:xfrm>
            <a:off x="4021138" y="2509838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Bookman Old Style" pitchFamily="18" charset="0"/>
              </a:rPr>
              <a:t>δ</a:t>
            </a:r>
            <a:endParaRPr lang="en-US" sz="2000"/>
          </a:p>
        </p:txBody>
      </p:sp>
      <p:sp>
        <p:nvSpPr>
          <p:cNvPr id="24591" name="Rectangle 22"/>
          <p:cNvSpPr>
            <a:spLocks noChangeArrowheads="1"/>
          </p:cNvSpPr>
          <p:nvPr/>
        </p:nvSpPr>
        <p:spPr bwMode="auto">
          <a:xfrm>
            <a:off x="4772025" y="2505075"/>
            <a:ext cx="33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Bookman Old Style" pitchFamily="18" charset="0"/>
              </a:rPr>
              <a:t>δ</a:t>
            </a:r>
            <a:endParaRPr lang="en-US" sz="2000"/>
          </a:p>
        </p:txBody>
      </p:sp>
      <p:sp>
        <p:nvSpPr>
          <p:cNvPr id="24592" name="Rectangle 23"/>
          <p:cNvSpPr>
            <a:spLocks noChangeArrowheads="1"/>
          </p:cNvSpPr>
          <p:nvPr/>
        </p:nvSpPr>
        <p:spPr bwMode="auto">
          <a:xfrm>
            <a:off x="3348038" y="5084763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Bookman Old Style" pitchFamily="18" charset="0"/>
              </a:rPr>
              <a:t>δ</a:t>
            </a:r>
            <a:endParaRPr lang="en-US" sz="2000"/>
          </a:p>
        </p:txBody>
      </p:sp>
      <p:cxnSp>
        <p:nvCxnSpPr>
          <p:cNvPr id="24593" name="Straight Arrow Connector 25"/>
          <p:cNvCxnSpPr>
            <a:cxnSpLocks noChangeShapeType="1"/>
          </p:cNvCxnSpPr>
          <p:nvPr/>
        </p:nvCxnSpPr>
        <p:spPr bwMode="auto">
          <a:xfrm flipV="1">
            <a:off x="3708400" y="4830763"/>
            <a:ext cx="0" cy="7921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4594" name="Oval 13"/>
          <p:cNvSpPr>
            <a:spLocks noChangeArrowheads="1"/>
          </p:cNvSpPr>
          <p:nvPr/>
        </p:nvSpPr>
        <p:spPr bwMode="auto">
          <a:xfrm>
            <a:off x="4284663" y="55165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95" name="Rectangle 28"/>
          <p:cNvSpPr>
            <a:spLocks noChangeArrowheads="1"/>
          </p:cNvSpPr>
          <p:nvPr/>
        </p:nvSpPr>
        <p:spPr bwMode="auto">
          <a:xfrm>
            <a:off x="4067175" y="5605463"/>
            <a:ext cx="328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Bookman Old Style" pitchFamily="18" charset="0"/>
              </a:rPr>
              <a:t>p</a:t>
            </a:r>
            <a:endParaRPr lang="en-US" sz="1800">
              <a:solidFill>
                <a:srgbClr val="002060"/>
              </a:solidFill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4198938" y="4822825"/>
            <a:ext cx="0" cy="792163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4927600" y="4822825"/>
            <a:ext cx="0" cy="792163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3851275" y="5241925"/>
            <a:ext cx="1441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V="1">
            <a:off x="5435600" y="4797425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4945063" y="5767388"/>
            <a:ext cx="3508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449888" y="4868863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>
                <a:solidFill>
                  <a:srgbClr val="C00000"/>
                </a:solidFill>
                <a:latin typeface="Bookman Old Style" pitchFamily="18" charset="0"/>
              </a:rPr>
              <a:t>δ/2</a:t>
            </a:r>
            <a:endParaRPr lang="en-US" sz="140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851400" y="5826125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>
                <a:solidFill>
                  <a:srgbClr val="C00000"/>
                </a:solidFill>
                <a:latin typeface="Bookman Old Style" pitchFamily="18" charset="0"/>
              </a:rPr>
              <a:t>δ/2</a:t>
            </a:r>
            <a:endParaRPr lang="en-US" sz="140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734050" y="2946400"/>
            <a:ext cx="29813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Εντός του </a:t>
            </a:r>
          </a:p>
          <a:p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παραλληλογράμμου </a:t>
            </a:r>
          </a:p>
          <a:p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υπάρχουν το πολύ </a:t>
            </a:r>
            <a:r>
              <a:rPr lang="el-GR" sz="2000" b="1">
                <a:solidFill>
                  <a:srgbClr val="002060"/>
                </a:solidFill>
                <a:latin typeface="Bookman Old Style" pitchFamily="18" charset="0"/>
              </a:rPr>
              <a:t>8</a:t>
            </a:r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σημεία, ένα σε κάθε </a:t>
            </a:r>
          </a:p>
          <a:p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παραλληλόγραμμο </a:t>
            </a:r>
          </a:p>
          <a:p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διαστάσεων </a:t>
            </a:r>
            <a:r>
              <a:rPr lang="en-US" sz="2000">
                <a:solidFill>
                  <a:srgbClr val="002060"/>
                </a:solidFill>
                <a:latin typeface="Bookman Old Style" pitchFamily="18" charset="0"/>
              </a:rPr>
              <a:t>n/2</a:t>
            </a:r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2000">
                <a:solidFill>
                  <a:srgbClr val="002060"/>
                </a:solidFill>
                <a:latin typeface="Bookman Old Style" pitchFamily="18" charset="0"/>
              </a:rPr>
              <a:t>x</a:t>
            </a:r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2000">
                <a:solidFill>
                  <a:srgbClr val="002060"/>
                </a:solidFill>
                <a:latin typeface="Bookman Old Style" pitchFamily="18" charset="0"/>
              </a:rPr>
              <a:t>n/2</a:t>
            </a:r>
            <a:r>
              <a:rPr lang="el-GR" sz="200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en-US" sz="2000" baseline="-25000">
              <a:solidFill>
                <a:srgbClr val="002060"/>
              </a:solidFill>
            </a:endParaRPr>
          </a:p>
        </p:txBody>
      </p:sp>
      <p:sp>
        <p:nvSpPr>
          <p:cNvPr id="29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95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51275" y="4818063"/>
            <a:ext cx="1441450" cy="7921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792163" y="1844675"/>
            <a:ext cx="8351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Αλγόριθμος</a:t>
            </a:r>
            <a:r>
              <a:rPr lang="en-US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 dirty="0">
                <a:latin typeface="Bookman Old Style" pitchFamily="18" charset="0"/>
              </a:rPr>
              <a:t>O(</a:t>
            </a:r>
            <a:r>
              <a:rPr lang="en-US" b="1" dirty="0" err="1">
                <a:latin typeface="Bookman Old Style" pitchFamily="18" charset="0"/>
              </a:rPr>
              <a:t>nlogn</a:t>
            </a:r>
            <a:r>
              <a:rPr lang="en-US" b="1" dirty="0">
                <a:latin typeface="Bookman Old Style" pitchFamily="18" charset="0"/>
              </a:rPr>
              <a:t>)</a:t>
            </a:r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25606" name="Straight Arrow Connector 35"/>
          <p:cNvCxnSpPr>
            <a:cxnSpLocks noChangeShapeType="1"/>
          </p:cNvCxnSpPr>
          <p:nvPr/>
        </p:nvCxnSpPr>
        <p:spPr bwMode="auto">
          <a:xfrm flipH="1" flipV="1">
            <a:off x="1116013" y="2492375"/>
            <a:ext cx="0" cy="424973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25607" name="Straight Arrow Connector 36"/>
          <p:cNvCxnSpPr>
            <a:cxnSpLocks noChangeShapeType="1"/>
          </p:cNvCxnSpPr>
          <p:nvPr/>
        </p:nvCxnSpPr>
        <p:spPr bwMode="auto">
          <a:xfrm>
            <a:off x="827088" y="6381750"/>
            <a:ext cx="7489825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 type="arrow" w="med" len="med"/>
          </a:ln>
        </p:spPr>
      </p:cxnSp>
      <p:cxnSp>
        <p:nvCxnSpPr>
          <p:cNvPr id="25608" name="Straight Connector 51"/>
          <p:cNvCxnSpPr>
            <a:cxnSpLocks noChangeShapeType="1"/>
          </p:cNvCxnSpPr>
          <p:nvPr/>
        </p:nvCxnSpPr>
        <p:spPr bwMode="auto">
          <a:xfrm>
            <a:off x="4572000" y="2565400"/>
            <a:ext cx="0" cy="3816350"/>
          </a:xfrm>
          <a:prstGeom prst="line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5609" name="Rectangle 75"/>
          <p:cNvSpPr>
            <a:spLocks noChangeArrowheads="1"/>
          </p:cNvSpPr>
          <p:nvPr/>
        </p:nvSpPr>
        <p:spPr bwMode="auto">
          <a:xfrm>
            <a:off x="5724525" y="2276475"/>
            <a:ext cx="2559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 = 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min (</a:t>
            </a:r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δ</a:t>
            </a:r>
            <a:r>
              <a:rPr lang="el-GR" b="1" baseline="-25000">
                <a:solidFill>
                  <a:srgbClr val="C00000"/>
                </a:solidFill>
                <a:latin typeface="Bookman Old Style" pitchFamily="18" charset="0"/>
              </a:rPr>
              <a:t>1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,</a:t>
            </a:r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 δ</a:t>
            </a:r>
            <a:r>
              <a:rPr lang="en-US" b="1" baseline="-2500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)</a:t>
            </a:r>
            <a:endParaRPr lang="en-US" b="1" baseline="-25000"/>
          </a:p>
        </p:txBody>
      </p:sp>
      <p:cxnSp>
        <p:nvCxnSpPr>
          <p:cNvPr id="25610" name="Straight Connector 40"/>
          <p:cNvCxnSpPr>
            <a:cxnSpLocks noChangeShapeType="1"/>
          </p:cNvCxnSpPr>
          <p:nvPr/>
        </p:nvCxnSpPr>
        <p:spPr bwMode="auto">
          <a:xfrm>
            <a:off x="3851275" y="2565400"/>
            <a:ext cx="0" cy="38163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5611" name="Straight Arrow Connector 46"/>
          <p:cNvCxnSpPr>
            <a:cxnSpLocks noChangeShapeType="1"/>
          </p:cNvCxnSpPr>
          <p:nvPr/>
        </p:nvCxnSpPr>
        <p:spPr bwMode="auto">
          <a:xfrm>
            <a:off x="3851275" y="2852738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5612" name="Straight Arrow Connector 47"/>
          <p:cNvCxnSpPr>
            <a:cxnSpLocks noChangeShapeType="1"/>
          </p:cNvCxnSpPr>
          <p:nvPr/>
        </p:nvCxnSpPr>
        <p:spPr bwMode="auto">
          <a:xfrm>
            <a:off x="4572000" y="2852738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5613" name="Straight Connector 48"/>
          <p:cNvCxnSpPr>
            <a:cxnSpLocks noChangeShapeType="1"/>
          </p:cNvCxnSpPr>
          <p:nvPr/>
        </p:nvCxnSpPr>
        <p:spPr bwMode="auto">
          <a:xfrm>
            <a:off x="5292725" y="2565400"/>
            <a:ext cx="0" cy="38163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5614" name="Rectangle 49"/>
          <p:cNvSpPr>
            <a:spLocks noChangeArrowheads="1"/>
          </p:cNvSpPr>
          <p:nvPr/>
        </p:nvSpPr>
        <p:spPr bwMode="auto">
          <a:xfrm>
            <a:off x="4021138" y="2509838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Bookman Old Style" pitchFamily="18" charset="0"/>
              </a:rPr>
              <a:t>δ</a:t>
            </a:r>
            <a:endParaRPr lang="en-US" sz="2000"/>
          </a:p>
        </p:txBody>
      </p:sp>
      <p:sp>
        <p:nvSpPr>
          <p:cNvPr id="25615" name="Rectangle 22"/>
          <p:cNvSpPr>
            <a:spLocks noChangeArrowheads="1"/>
          </p:cNvSpPr>
          <p:nvPr/>
        </p:nvSpPr>
        <p:spPr bwMode="auto">
          <a:xfrm>
            <a:off x="4772025" y="2505075"/>
            <a:ext cx="33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Bookman Old Style" pitchFamily="18" charset="0"/>
              </a:rPr>
              <a:t>δ</a:t>
            </a:r>
            <a:endParaRPr lang="en-US" sz="2000"/>
          </a:p>
        </p:txBody>
      </p:sp>
      <p:sp>
        <p:nvSpPr>
          <p:cNvPr id="25616" name="Rectangle 23"/>
          <p:cNvSpPr>
            <a:spLocks noChangeArrowheads="1"/>
          </p:cNvSpPr>
          <p:nvPr/>
        </p:nvSpPr>
        <p:spPr bwMode="auto">
          <a:xfrm>
            <a:off x="3348038" y="5084763"/>
            <a:ext cx="328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C00000"/>
                </a:solidFill>
                <a:latin typeface="Bookman Old Style" pitchFamily="18" charset="0"/>
              </a:rPr>
              <a:t>δ</a:t>
            </a:r>
            <a:endParaRPr lang="en-US" sz="2000"/>
          </a:p>
        </p:txBody>
      </p:sp>
      <p:cxnSp>
        <p:nvCxnSpPr>
          <p:cNvPr id="25617" name="Straight Arrow Connector 25"/>
          <p:cNvCxnSpPr>
            <a:cxnSpLocks noChangeShapeType="1"/>
          </p:cNvCxnSpPr>
          <p:nvPr/>
        </p:nvCxnSpPr>
        <p:spPr bwMode="auto">
          <a:xfrm flipV="1">
            <a:off x="3708400" y="4830763"/>
            <a:ext cx="0" cy="7921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5618" name="Oval 13"/>
          <p:cNvSpPr>
            <a:spLocks noChangeArrowheads="1"/>
          </p:cNvSpPr>
          <p:nvPr/>
        </p:nvSpPr>
        <p:spPr bwMode="auto">
          <a:xfrm>
            <a:off x="4284663" y="551656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19" name="Rectangle 28"/>
          <p:cNvSpPr>
            <a:spLocks noChangeArrowheads="1"/>
          </p:cNvSpPr>
          <p:nvPr/>
        </p:nvSpPr>
        <p:spPr bwMode="auto">
          <a:xfrm>
            <a:off x="4067175" y="5605463"/>
            <a:ext cx="328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Bookman Old Style" pitchFamily="18" charset="0"/>
              </a:rPr>
              <a:t>p</a:t>
            </a:r>
            <a:endParaRPr lang="en-US" sz="1800">
              <a:solidFill>
                <a:srgbClr val="002060"/>
              </a:solidFill>
            </a:endParaRPr>
          </a:p>
        </p:txBody>
      </p:sp>
      <p:cxnSp>
        <p:nvCxnSpPr>
          <p:cNvPr id="25620" name="Straight Connector 20"/>
          <p:cNvCxnSpPr>
            <a:cxnSpLocks noChangeShapeType="1"/>
          </p:cNvCxnSpPr>
          <p:nvPr/>
        </p:nvCxnSpPr>
        <p:spPr bwMode="auto">
          <a:xfrm>
            <a:off x="4198938" y="4822825"/>
            <a:ext cx="0" cy="792163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5621" name="Straight Connector 26"/>
          <p:cNvCxnSpPr>
            <a:cxnSpLocks noChangeShapeType="1"/>
          </p:cNvCxnSpPr>
          <p:nvPr/>
        </p:nvCxnSpPr>
        <p:spPr bwMode="auto">
          <a:xfrm>
            <a:off x="4927600" y="4822825"/>
            <a:ext cx="0" cy="792163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5622" name="Straight Connector 29"/>
          <p:cNvCxnSpPr>
            <a:cxnSpLocks noChangeShapeType="1"/>
          </p:cNvCxnSpPr>
          <p:nvPr/>
        </p:nvCxnSpPr>
        <p:spPr bwMode="auto">
          <a:xfrm>
            <a:off x="3851275" y="5241925"/>
            <a:ext cx="1441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5623" name="Straight Arrow Connector 30"/>
          <p:cNvCxnSpPr>
            <a:cxnSpLocks noChangeShapeType="1"/>
          </p:cNvCxnSpPr>
          <p:nvPr/>
        </p:nvCxnSpPr>
        <p:spPr bwMode="auto">
          <a:xfrm flipV="1">
            <a:off x="5435600" y="4797425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5624" name="Straight Arrow Connector 32"/>
          <p:cNvCxnSpPr>
            <a:cxnSpLocks noChangeShapeType="1"/>
          </p:cNvCxnSpPr>
          <p:nvPr/>
        </p:nvCxnSpPr>
        <p:spPr bwMode="auto">
          <a:xfrm>
            <a:off x="4945063" y="5767388"/>
            <a:ext cx="3508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5625" name="Rectangle 35"/>
          <p:cNvSpPr>
            <a:spLocks noChangeArrowheads="1"/>
          </p:cNvSpPr>
          <p:nvPr/>
        </p:nvSpPr>
        <p:spPr bwMode="auto">
          <a:xfrm>
            <a:off x="5449888" y="4868863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>
                <a:solidFill>
                  <a:srgbClr val="C00000"/>
                </a:solidFill>
                <a:latin typeface="Bookman Old Style" pitchFamily="18" charset="0"/>
              </a:rPr>
              <a:t>δ/2</a:t>
            </a:r>
            <a:endParaRPr lang="en-US" sz="1400"/>
          </a:p>
        </p:txBody>
      </p:sp>
      <p:sp>
        <p:nvSpPr>
          <p:cNvPr id="25626" name="Rectangle 36"/>
          <p:cNvSpPr>
            <a:spLocks noChangeArrowheads="1"/>
          </p:cNvSpPr>
          <p:nvPr/>
        </p:nvSpPr>
        <p:spPr bwMode="auto">
          <a:xfrm>
            <a:off x="4851400" y="5826125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>
                <a:solidFill>
                  <a:srgbClr val="C00000"/>
                </a:solidFill>
                <a:latin typeface="Bookman Old Style" pitchFamily="18" charset="0"/>
              </a:rPr>
              <a:t>δ/2</a:t>
            </a:r>
            <a:endParaRPr lang="en-US" sz="140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768975" y="3297238"/>
            <a:ext cx="306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002060"/>
                </a:solidFill>
                <a:latin typeface="Bookman Old Style" pitchFamily="18" charset="0"/>
              </a:rPr>
              <a:t>Άρα το </a:t>
            </a:r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p </a:t>
            </a:r>
            <a:r>
              <a:rPr lang="el-GR" sz="2000" dirty="0">
                <a:solidFill>
                  <a:srgbClr val="002060"/>
                </a:solidFill>
                <a:latin typeface="Bookman Old Style" pitchFamily="18" charset="0"/>
              </a:rPr>
              <a:t>θα συγκριθεί </a:t>
            </a:r>
          </a:p>
          <a:p>
            <a:r>
              <a:rPr lang="el-GR" sz="2000" dirty="0">
                <a:solidFill>
                  <a:srgbClr val="002060"/>
                </a:solidFill>
                <a:latin typeface="Bookman Old Style" pitchFamily="18" charset="0"/>
              </a:rPr>
              <a:t>με το πολύ </a:t>
            </a:r>
            <a:r>
              <a:rPr lang="el-GR" sz="2000" b="1" dirty="0">
                <a:solidFill>
                  <a:srgbClr val="002060"/>
                </a:solidFill>
                <a:latin typeface="Bookman Old Style" pitchFamily="18" charset="0"/>
              </a:rPr>
              <a:t>7</a:t>
            </a:r>
            <a:r>
              <a:rPr lang="el-GR" sz="2000" dirty="0">
                <a:solidFill>
                  <a:srgbClr val="002060"/>
                </a:solidFill>
                <a:latin typeface="Bookman Old Style" pitchFamily="18" charset="0"/>
              </a:rPr>
              <a:t> σημεία !!!</a:t>
            </a:r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  <p:sp>
        <p:nvSpPr>
          <p:cNvPr id="30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96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C:\Users\user\Desktop\SDN-Documents\My-WWW\My-page-2011\images\bullet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230">
            <a:off x="473075" y="2008188"/>
            <a:ext cx="198438" cy="190500"/>
          </a:xfrm>
          <a:prstGeom prst="rect">
            <a:avLst/>
          </a:prstGeom>
          <a:noFill/>
          <a:ln w="31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792163" y="1844675"/>
            <a:ext cx="8351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Αλγόριθμος</a:t>
            </a:r>
            <a:r>
              <a:rPr lang="en-US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 dirty="0">
                <a:latin typeface="Bookman Old Style" pitchFamily="18" charset="0"/>
              </a:rPr>
              <a:t>O(</a:t>
            </a:r>
            <a:r>
              <a:rPr lang="en-US" b="1" dirty="0" err="1">
                <a:latin typeface="Bookman Old Style" pitchFamily="18" charset="0"/>
              </a:rPr>
              <a:t>nlogn</a:t>
            </a:r>
            <a:r>
              <a:rPr lang="en-US" b="1" dirty="0">
                <a:latin typeface="Bookman Old Style" pitchFamily="18" charset="0"/>
              </a:rPr>
              <a:t>)</a:t>
            </a:r>
            <a:r>
              <a:rPr lang="el-GR" b="1" dirty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endParaRPr lang="en-US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6629" name="Rectangle 75"/>
          <p:cNvSpPr>
            <a:spLocks noChangeArrowheads="1"/>
          </p:cNvSpPr>
          <p:nvPr/>
        </p:nvSpPr>
        <p:spPr bwMode="auto">
          <a:xfrm>
            <a:off x="5724525" y="2276475"/>
            <a:ext cx="2719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Πολυπλοκότητα</a:t>
            </a:r>
            <a:endParaRPr lang="en-US" b="1" baseline="-25000" dirty="0"/>
          </a:p>
        </p:txBody>
      </p:sp>
      <p:sp>
        <p:nvSpPr>
          <p:cNvPr id="26630" name="Rectangle 27"/>
          <p:cNvSpPr>
            <a:spLocks noChangeArrowheads="1"/>
          </p:cNvSpPr>
          <p:nvPr/>
        </p:nvSpPr>
        <p:spPr bwMode="auto">
          <a:xfrm>
            <a:off x="1979613" y="3314700"/>
            <a:ext cx="5237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>
                <a:solidFill>
                  <a:srgbClr val="C00000"/>
                </a:solidFill>
                <a:latin typeface="Bookman Old Style" pitchFamily="18" charset="0"/>
              </a:rPr>
              <a:t>Τ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(n) = T( 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  <a:sym typeface="Symbol" pitchFamily="18" charset="2"/>
              </a:rPr>
              <a:t>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n/2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  <a:sym typeface="Symbol" pitchFamily="18" charset="2"/>
              </a:rPr>
              <a:t>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) + T( 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  <a:sym typeface="Symbol" pitchFamily="18" charset="2"/>
              </a:rPr>
              <a:t>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n/2</a:t>
            </a:r>
            <a:r>
              <a:rPr lang="en-US" sz="2000" b="1">
                <a:solidFill>
                  <a:srgbClr val="C00000"/>
                </a:solidFill>
                <a:latin typeface="Bookman Old Style" pitchFamily="18" charset="0"/>
                <a:sym typeface="Symbol" pitchFamily="18" charset="2"/>
              </a:rPr>
              <a:t>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b="1">
                <a:solidFill>
                  <a:srgbClr val="C00000"/>
                </a:solidFill>
                <a:latin typeface="Bookman Old Style" pitchFamily="18" charset="0"/>
              </a:rPr>
              <a:t>) + cn</a:t>
            </a:r>
            <a:endParaRPr lang="en-US" b="1" baseline="-25000"/>
          </a:p>
        </p:txBody>
      </p:sp>
      <p:sp>
        <p:nvSpPr>
          <p:cNvPr id="26631" name="Rectangle 33"/>
          <p:cNvSpPr>
            <a:spLocks noChangeArrowheads="1"/>
          </p:cNvSpPr>
          <p:nvPr/>
        </p:nvSpPr>
        <p:spPr bwMode="auto">
          <a:xfrm>
            <a:off x="1103313" y="2636838"/>
            <a:ext cx="46037" cy="37449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775325" y="4149725"/>
            <a:ext cx="1927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c </a:t>
            </a:r>
            <a:r>
              <a:rPr lang="el-GR" sz="2000" dirty="0">
                <a:solidFill>
                  <a:srgbClr val="002060"/>
                </a:solidFill>
                <a:latin typeface="Bookman Old Style" pitchFamily="18" charset="0"/>
              </a:rPr>
              <a:t>σταθερά </a:t>
            </a:r>
            <a:endParaRPr lang="en-US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(</a:t>
            </a:r>
            <a:r>
              <a:rPr lang="el-GR" sz="2000" dirty="0">
                <a:solidFill>
                  <a:srgbClr val="002060"/>
                </a:solidFill>
                <a:latin typeface="Bookman Old Style" pitchFamily="18" charset="0"/>
              </a:rPr>
              <a:t>με τιμή </a:t>
            </a:r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c = 7)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79613" y="5013325"/>
            <a:ext cx="2636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Τ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(n) = </a:t>
            </a:r>
            <a:r>
              <a:rPr lang="el-GR" b="1" dirty="0">
                <a:solidFill>
                  <a:srgbClr val="C00000"/>
                </a:solidFill>
                <a:latin typeface="Bookman Old Style" pitchFamily="18" charset="0"/>
              </a:rPr>
              <a:t>Ο(</a:t>
            </a:r>
            <a:r>
              <a:rPr lang="en-US" b="1" dirty="0" err="1">
                <a:solidFill>
                  <a:srgbClr val="C00000"/>
                </a:solidFill>
                <a:latin typeface="Bookman Old Style" pitchFamily="18" charset="0"/>
              </a:rPr>
              <a:t>nlogn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) </a:t>
            </a:r>
            <a:endParaRPr lang="en-US" dirty="0"/>
          </a:p>
        </p:txBody>
      </p:sp>
      <p:cxnSp>
        <p:nvCxnSpPr>
          <p:cNvPr id="44" name="Straight Arrow Connector 43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732588" y="3789363"/>
            <a:ext cx="6350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5" name="Rectangle 44"/>
          <p:cNvSpPr/>
          <p:nvPr/>
        </p:nvSpPr>
        <p:spPr>
          <a:xfrm>
            <a:off x="8688426" y="6457950"/>
            <a:ext cx="45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l-GR" sz="2000" b="1" dirty="0" smtClean="0">
                <a:solidFill>
                  <a:schemeClr val="bg1">
                    <a:lumMod val="65000"/>
                  </a:schemeClr>
                </a:solidFill>
                <a:latin typeface="Monotype Corsiva" pitchFamily="66" charset="0"/>
              </a:rPr>
              <a:t>Ε2</a:t>
            </a:r>
            <a:endParaRPr lang="el-GR" sz="2000" b="1" dirty="0">
              <a:solidFill>
                <a:schemeClr val="bg1">
                  <a:lumMod val="6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366838" y="115888"/>
            <a:ext cx="7742237" cy="963612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Ε2 (</a:t>
            </a:r>
            <a:r>
              <a:rPr lang="el-GR" sz="3200" b="1" dirty="0" smtClean="0">
                <a:solidFill>
                  <a:srgbClr val="002060"/>
                </a:solidFill>
                <a:latin typeface="Monotype Corsiva" pitchFamily="66" charset="0"/>
              </a:rPr>
              <a:t>Σύστημα Ασφαλούς Πλοήγησης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en-US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9748" y="2553164"/>
            <a:ext cx="7878763" cy="3200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l-GR" sz="4000" dirty="0" smtClean="0">
                <a:latin typeface="Cambria" pitchFamily="18" charset="0"/>
              </a:rPr>
              <a:t>… </a:t>
            </a:r>
            <a:r>
              <a:rPr lang="el-GR" sz="4000" dirty="0" smtClean="0">
                <a:solidFill>
                  <a:srgbClr val="C00000"/>
                </a:solidFill>
                <a:latin typeface="Cambria" pitchFamily="18" charset="0"/>
              </a:rPr>
              <a:t>Γράφημα - Απεικόνιση </a:t>
            </a:r>
            <a:endParaRPr lang="el-GR" sz="4000" dirty="0" smtClean="0">
              <a:latin typeface="Cambria" pitchFamily="18" charset="0"/>
            </a:endParaRPr>
          </a:p>
          <a:p>
            <a:pPr algn="l">
              <a:defRPr/>
            </a:pPr>
            <a:r>
              <a:rPr lang="el-GR" sz="5400" dirty="0" smtClean="0">
                <a:latin typeface="+mn-lt"/>
              </a:rPr>
              <a:t>	</a:t>
            </a:r>
          </a:p>
          <a:p>
            <a:pPr algn="l">
              <a:defRPr/>
            </a:pPr>
            <a:endParaRPr lang="el-GR" sz="4000" dirty="0" smtClean="0">
              <a:latin typeface="+mn-lt"/>
            </a:endParaRPr>
          </a:p>
          <a:p>
            <a:pPr algn="l">
              <a:defRPr/>
            </a:pPr>
            <a:r>
              <a:rPr lang="el-GR" sz="4000" dirty="0" smtClean="0">
                <a:solidFill>
                  <a:srgbClr val="C00000"/>
                </a:solidFill>
                <a:latin typeface="+mn-lt"/>
              </a:rPr>
              <a:t>            </a:t>
            </a:r>
            <a:endParaRPr lang="el-GR" sz="4000" dirty="0">
              <a:solidFill>
                <a:srgbClr val="C00000"/>
              </a:solidFill>
              <a:latin typeface="Cambria" pitchFamily="18" charset="0"/>
            </a:endParaRPr>
          </a:p>
          <a:p>
            <a:pPr algn="l">
              <a:defRPr/>
            </a:pPr>
            <a:endParaRPr lang="en-US" dirty="0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A2C4DA9C-5215-439E-AD13-C1375A1E6F39}" type="slidenum">
              <a:rPr lang="el-GR" altLang="el-GR" sz="1200" smtClean="0">
                <a:latin typeface="Cambria" pitchFamily="18" charset="0"/>
              </a:rPr>
              <a:pPr/>
              <a:t>98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1383633" y="369966"/>
            <a:ext cx="7760368" cy="881318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Κεκτημένη Γνώση!!!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6" y="1919334"/>
            <a:ext cx="45719" cy="42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8"/>
          <p:cNvSpPr>
            <a:spLocks noChangeShapeType="1"/>
          </p:cNvSpPr>
          <p:nvPr/>
        </p:nvSpPr>
        <p:spPr bwMode="auto">
          <a:xfrm>
            <a:off x="3079750" y="2730500"/>
            <a:ext cx="1384300" cy="1035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Line 9"/>
          <p:cNvSpPr>
            <a:spLocks noChangeShapeType="1"/>
          </p:cNvSpPr>
          <p:nvPr/>
        </p:nvSpPr>
        <p:spPr bwMode="auto">
          <a:xfrm flipV="1">
            <a:off x="1587500" y="2743200"/>
            <a:ext cx="1336675" cy="11795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10"/>
          <p:cNvSpPr>
            <a:spLocks noChangeShapeType="1"/>
          </p:cNvSpPr>
          <p:nvPr/>
        </p:nvSpPr>
        <p:spPr bwMode="auto">
          <a:xfrm flipH="1" flipV="1">
            <a:off x="1563688" y="4030663"/>
            <a:ext cx="1408112" cy="10461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11"/>
          <p:cNvSpPr>
            <a:spLocks noChangeShapeType="1"/>
          </p:cNvSpPr>
          <p:nvPr/>
        </p:nvSpPr>
        <p:spPr bwMode="auto">
          <a:xfrm>
            <a:off x="2984500" y="2743200"/>
            <a:ext cx="58738" cy="2178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83633" y="357934"/>
            <a:ext cx="7760368" cy="893350"/>
          </a:xfrm>
          <a:prstGeom prst="rect">
            <a:avLst/>
          </a:prstGeom>
        </p:spPr>
        <p:txBody>
          <a:bodyPr anchor="ctr"/>
          <a:lstStyle/>
          <a:p>
            <a:pPr algn="l">
              <a:defRPr/>
            </a:pP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Μη κατευθυνόμενα  Γραφήματα</a:t>
            </a:r>
            <a:endParaRPr lang="en-GB" sz="3200" b="1" dirty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9463" name="Oval 4"/>
          <p:cNvSpPr>
            <a:spLocks noChangeArrowheads="1"/>
          </p:cNvSpPr>
          <p:nvPr/>
        </p:nvSpPr>
        <p:spPr bwMode="auto">
          <a:xfrm>
            <a:off x="1247775" y="3725863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4" name="Oval 5"/>
          <p:cNvSpPr>
            <a:spLocks noChangeArrowheads="1"/>
          </p:cNvSpPr>
          <p:nvPr/>
        </p:nvSpPr>
        <p:spPr bwMode="auto">
          <a:xfrm>
            <a:off x="2835275" y="4868863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5" name="Oval 6"/>
          <p:cNvSpPr>
            <a:spLocks noChangeArrowheads="1"/>
          </p:cNvSpPr>
          <p:nvPr/>
        </p:nvSpPr>
        <p:spPr bwMode="auto">
          <a:xfrm>
            <a:off x="4295775" y="3573463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6" name="Oval 7"/>
          <p:cNvSpPr>
            <a:spLocks noChangeArrowheads="1"/>
          </p:cNvSpPr>
          <p:nvPr/>
        </p:nvSpPr>
        <p:spPr bwMode="auto">
          <a:xfrm>
            <a:off x="2771775" y="2430463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2851150" y="242728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2905125" y="4857407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4375150" y="3562007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1317625" y="3768725"/>
            <a:ext cx="31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10082" y="4388810"/>
            <a:ext cx="38154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= {1, 2, 3, 4}</a:t>
            </a:r>
          </a:p>
          <a:p>
            <a:pPr algn="l">
              <a:defRPr/>
            </a:pPr>
            <a:endParaRPr lang="en-US" dirty="0">
              <a:latin typeface="+mn-lt"/>
            </a:endParaRPr>
          </a:p>
          <a:p>
            <a:pPr algn="l">
              <a:defRPr/>
            </a:pPr>
            <a:r>
              <a:rPr lang="en-US" i="1" dirty="0">
                <a:latin typeface="+mn-lt"/>
              </a:rPr>
              <a:t>E</a:t>
            </a:r>
            <a:r>
              <a:rPr lang="en-US" dirty="0">
                <a:latin typeface="+mn-lt"/>
              </a:rPr>
              <a:t> = {(1,2), (1,4), (2,3), (2,4)}</a:t>
            </a:r>
          </a:p>
        </p:txBody>
      </p:sp>
      <p:pic>
        <p:nvPicPr>
          <p:cNvPr id="19473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9264DE65-838F-4FDD-85B4-40A155DD6005}" type="slidenum">
              <a:rPr lang="el-GR" altLang="el-GR" sz="1200" smtClean="0">
                <a:latin typeface="Cambria" pitchFamily="18" charset="0"/>
              </a:rPr>
              <a:pPr/>
              <a:t>99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67707" y="3259639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G</a:t>
            </a:r>
            <a:r>
              <a:rPr lang="el-GR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=</a:t>
            </a:r>
            <a:r>
              <a:rPr lang="el-GR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V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,</a:t>
            </a:r>
            <a:r>
              <a:rPr lang="el-GR" sz="1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E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" name="19 - Έλλειψη"/>
          <p:cNvSpPr/>
          <p:nvPr/>
        </p:nvSpPr>
        <p:spPr bwMode="auto">
          <a:xfrm>
            <a:off x="5848539" y="3060071"/>
            <a:ext cx="2118511" cy="8962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1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6" y="1919334"/>
            <a:ext cx="45719" cy="42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Δίχρωμος συνδυασμός">
  <a:themeElements>
    <a:clrScheme name="Δίχρωμος συνδυασμός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Δίχρωμος συνδυασμός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Δίχρωμος συνδυασμός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χρωμος συνδυασμός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χρωμος συνδυασμός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Designs\Δίχρωμος συνδυασμός.pot</Template>
  <TotalTime>1361</TotalTime>
  <Words>2756</Words>
  <Application>Microsoft Office PowerPoint</Application>
  <PresentationFormat>Προβολή στην οθόνη (4:3)</PresentationFormat>
  <Paragraphs>1014</Paragraphs>
  <Slides>106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106</vt:i4>
      </vt:variant>
    </vt:vector>
  </HeadingPairs>
  <TitlesOfParts>
    <vt:vector size="108" baseType="lpstr">
      <vt:lpstr>Δίχρωμος συνδυασμός</vt:lpstr>
      <vt:lpstr>Εικόνα Bitmap</vt:lpstr>
      <vt:lpstr>Αλγοριθμική Θεωρία Γραφημάτων  </vt:lpstr>
      <vt:lpstr>Διδάσκοντες Μαθήματος</vt:lpstr>
      <vt:lpstr>Διαλέξεις - Εξετάσεις</vt:lpstr>
      <vt:lpstr>Διαφάνεια 4</vt:lpstr>
      <vt:lpstr>Συγγράμματα Μαθήματος</vt:lpstr>
      <vt:lpstr>Σκιαγράφηση - Απαιτήσεις</vt:lpstr>
      <vt:lpstr>Αλγοριθμική Θεωρία Γραφημάτων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Κλάσεις Τέλειων Γραφημάτων</vt:lpstr>
      <vt:lpstr>Κλάσεις Τέλειων Γραφημάτων</vt:lpstr>
      <vt:lpstr>Αλγοριθμική Θεωρία Γραφημάτων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Ε1 (Σύστημα Κοινωνικής Δικτύωσης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Διαφάνεια 82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Ε2 (Σύστημα Ασφαλούς Πλοήγησης )</vt:lpstr>
      <vt:lpstr>Διαφάνεια 98</vt:lpstr>
      <vt:lpstr>Διαφάνεια 99</vt:lpstr>
      <vt:lpstr>Διαφάνεια 100</vt:lpstr>
      <vt:lpstr>Διαφάνεια 101</vt:lpstr>
      <vt:lpstr>Διαφάνεια 102</vt:lpstr>
      <vt:lpstr>Διαφάνεια 103</vt:lpstr>
      <vt:lpstr>Διαφάνεια 104</vt:lpstr>
      <vt:lpstr>Διαφάνεια 105</vt:lpstr>
      <vt:lpstr>Διαφάνεια 106</vt:lpstr>
    </vt:vector>
  </TitlesOfParts>
  <Company>Illegal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Skoufos</dc:creator>
  <cp:lastModifiedBy>stavros</cp:lastModifiedBy>
  <cp:revision>161</cp:revision>
  <dcterms:created xsi:type="dcterms:W3CDTF">2001-10-19T13:07:01Z</dcterms:created>
  <dcterms:modified xsi:type="dcterms:W3CDTF">2015-11-03T16:19:14Z</dcterms:modified>
</cp:coreProperties>
</file>