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30"/>
  </p:notesMasterIdLst>
  <p:sldIdLst>
    <p:sldId id="257" r:id="rId3"/>
    <p:sldId id="258" r:id="rId4"/>
    <p:sldId id="259" r:id="rId5"/>
    <p:sldId id="261" r:id="rId6"/>
    <p:sldId id="266" r:id="rId7"/>
    <p:sldId id="276" r:id="rId8"/>
    <p:sldId id="268" r:id="rId9"/>
    <p:sldId id="273" r:id="rId10"/>
    <p:sldId id="272" r:id="rId11"/>
    <p:sldId id="280" r:id="rId12"/>
    <p:sldId id="284" r:id="rId13"/>
    <p:sldId id="278" r:id="rId14"/>
    <p:sldId id="287" r:id="rId15"/>
    <p:sldId id="286" r:id="rId16"/>
    <p:sldId id="288" r:id="rId17"/>
    <p:sldId id="289" r:id="rId18"/>
    <p:sldId id="290" r:id="rId19"/>
    <p:sldId id="279" r:id="rId20"/>
    <p:sldId id="291" r:id="rId21"/>
    <p:sldId id="292" r:id="rId22"/>
    <p:sldId id="293" r:id="rId23"/>
    <p:sldId id="294" r:id="rId24"/>
    <p:sldId id="260" r:id="rId25"/>
    <p:sldId id="262" r:id="rId26"/>
    <p:sldId id="263" r:id="rId27"/>
    <p:sldId id="264" r:id="rId28"/>
    <p:sldId id="26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940" autoAdjust="0"/>
    <p:restoredTop sz="86952" autoAdjust="0"/>
  </p:normalViewPr>
  <p:slideViewPr>
    <p:cSldViewPr>
      <p:cViewPr varScale="1">
        <p:scale>
          <a:sx n="109" d="100"/>
          <a:sy n="109" d="100"/>
        </p:scale>
        <p:origin x="-9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43062-B943-4B1C-8393-524FD5D80936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B9C56-5153-4B58-B964-1BEE293D2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 MM next: should consume the biggest data volume</a:t>
            </a:r>
          </a:p>
          <a:p>
            <a:pPr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consumed is the data removed from memory, either by rejecting or writing tuples </a:t>
            </a:r>
          </a:p>
          <a:p>
            <a:pPr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Small selectivity / large processing rate / large input size help an operator to better exploit MM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Small selectivity helps the operator to consume large portion of its input tuples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Large input size helps the operator to process and possibly, reduce the in-memory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Finally, large processing rate fastens the data consumption.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C56-5153-4B58-B964-1BEE293D2F0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stall time reasonably small, since</a:t>
            </a:r>
            <a:r>
              <a:rPr lang="en-US" baseline="0" dirty="0" smtClean="0"/>
              <a:t> makes system idle</a:t>
            </a:r>
          </a:p>
          <a:p>
            <a:pPr>
              <a:buFontTx/>
              <a:buChar char="-"/>
            </a:pPr>
            <a:r>
              <a:rPr lang="en-US" dirty="0" smtClean="0"/>
              <a:t> using</a:t>
            </a:r>
            <a:r>
              <a:rPr lang="en-US" baseline="0" dirty="0" smtClean="0"/>
              <a:t> time slots for RR and MC increases communication and scheduling overhead  =&gt; longer exec time</a:t>
            </a:r>
          </a:p>
          <a:p>
            <a:r>
              <a:rPr lang="en-US" dirty="0" smtClean="0"/>
              <a:t>- used the stable version of each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C56-5153-4B58-B964-1BEE293D2F0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Winners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MC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w.r.t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. to execution time (RR is close though)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MM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w.r.t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. average memory requirements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suitable for concurrent operations when memory needed at peak times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C56-5153-4B58-B964-1BEE293D2F0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memory gained can be reused for boosting the faster workflows with parallelization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C56-5153-4B58-B964-1BEE293D2F0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91000"/>
            <a:ext cx="32766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447800"/>
            <a:ext cx="152400" cy="541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52400" cy="137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47800"/>
            <a:ext cx="152400" cy="541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52400" cy="137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47800"/>
            <a:ext cx="152400" cy="541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52400" cy="137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47800"/>
            <a:ext cx="152400" cy="541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52400" cy="137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47800"/>
            <a:ext cx="152400" cy="541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52400" cy="137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447800"/>
            <a:ext cx="152400" cy="541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52400" cy="137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47800"/>
            <a:ext cx="152400" cy="541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52400" cy="137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47800"/>
            <a:ext cx="152400" cy="541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52400" cy="137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47800"/>
            <a:ext cx="152400" cy="541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52400" cy="137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47800"/>
            <a:ext cx="152400" cy="541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52400" cy="137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91000"/>
            <a:ext cx="32766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53200"/>
            <a:ext cx="5562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A.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Karagiannis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53200"/>
            <a:ext cx="5562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667000"/>
            <a:ext cx="7772400" cy="1143000"/>
          </a:xfrm>
        </p:spPr>
        <p:txBody>
          <a:bodyPr wrap="square" lIns="0">
            <a:normAutofit/>
          </a:bodyPr>
          <a:lstStyle/>
          <a:p>
            <a:r>
              <a:rPr lang="en-US" dirty="0" smtClean="0"/>
              <a:t>Macro-level Scheduling of ETL Workflows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67200"/>
            <a:ext cx="7315200" cy="1981200"/>
          </a:xfrm>
        </p:spPr>
        <p:txBody>
          <a:bodyPr wrap="square" lIns="0"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Anastasios Karagiannis</a:t>
            </a:r>
            <a:r>
              <a:rPr lang="en-US" sz="2000" baseline="30000" dirty="0" smtClean="0"/>
              <a:t>1</a:t>
            </a:r>
            <a:r>
              <a:rPr lang="en-US" dirty="0" smtClean="0"/>
              <a:t>, Panos Vassiliadis</a:t>
            </a:r>
            <a:r>
              <a:rPr lang="en-US" sz="2000" baseline="30000" dirty="0" smtClean="0"/>
              <a:t>1</a:t>
            </a:r>
            <a:r>
              <a:rPr lang="en-US" dirty="0" smtClean="0"/>
              <a:t>, Alkis Simitsis</a:t>
            </a:r>
            <a:r>
              <a:rPr lang="en-US" sz="2000" baseline="30000" dirty="0" smtClean="0"/>
              <a:t>2</a:t>
            </a:r>
            <a:r>
              <a:rPr lang="en-US" dirty="0" smtClean="0"/>
              <a:t> </a:t>
            </a:r>
          </a:p>
          <a:p>
            <a:pPr algn="l"/>
            <a:r>
              <a:rPr lang="en-US" sz="2000" baseline="30000" dirty="0" smtClean="0"/>
              <a:t>1 </a:t>
            </a:r>
            <a:r>
              <a:rPr lang="en-US" sz="2000" dirty="0" smtClean="0"/>
              <a:t>Univ. of </a:t>
            </a:r>
            <a:r>
              <a:rPr lang="en-US" sz="2000" dirty="0" err="1" smtClean="0"/>
              <a:t>Ioannina</a:t>
            </a:r>
            <a:r>
              <a:rPr lang="en-US" sz="2000" dirty="0" smtClean="0"/>
              <a:t>, Greece</a:t>
            </a:r>
          </a:p>
          <a:p>
            <a:pPr algn="l"/>
            <a:r>
              <a:rPr lang="en-US" sz="2000" baseline="30000" dirty="0" smtClean="0"/>
              <a:t>2 </a:t>
            </a:r>
            <a:r>
              <a:rPr lang="en-US" sz="2000" dirty="0" smtClean="0"/>
              <a:t>HP Labs, USA</a:t>
            </a:r>
          </a:p>
          <a:p>
            <a:pPr algn="l">
              <a:spcBef>
                <a:spcPts val="1200"/>
              </a:spcBef>
            </a:pPr>
            <a:r>
              <a:rPr lang="en-US" dirty="0" smtClean="0">
                <a:solidFill>
                  <a:schemeClr val="accent6"/>
                </a:solidFill>
              </a:rPr>
              <a:t>alkis@hp.com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962400"/>
            <a:ext cx="2438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Algorithms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1798320"/>
          <a:ext cx="7696199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139"/>
                <a:gridCol w="2409921"/>
                <a:gridCol w="2643139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pick next operator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based 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Round Robin </a:t>
                      </a:r>
                    </a:p>
                    <a:p>
                      <a:r>
                        <a:rPr lang="en-US" sz="2400" dirty="0" smtClean="0"/>
                        <a:t>         (RR)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operator id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input queue 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is exhausted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Minimum Cost </a:t>
                      </a:r>
                    </a:p>
                    <a:p>
                      <a:r>
                        <a:rPr lang="en-US" sz="2400" dirty="0" smtClean="0"/>
                        <a:t>         (MC)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max</a:t>
                      </a:r>
                      <a:r>
                        <a:rPr lang="en-US" sz="2400" baseline="0" dirty="0" smtClean="0"/>
                        <a:t> size of 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input queue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input queue 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is exhausted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Minimum Memory </a:t>
                      </a:r>
                    </a:p>
                    <a:p>
                      <a:r>
                        <a:rPr lang="en-US" sz="2400" dirty="0" smtClean="0"/>
                        <a:t>         (MM)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max memory benefit</a:t>
                      </a:r>
                      <a:r>
                        <a:rPr lang="en-US" sz="2400" baseline="30000" dirty="0" smtClean="0"/>
                        <a:t>*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time slot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62000" y="5786735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* </a:t>
            </a:r>
            <a:r>
              <a:rPr lang="en-US" sz="2400" dirty="0" err="1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MemB</a:t>
            </a:r>
            <a:r>
              <a:rPr lang="en-US" sz="2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(v)  =  (In(v)-Out(v)) / </a:t>
            </a:r>
            <a:r>
              <a:rPr lang="en-US" sz="2400" dirty="0" err="1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ExecTime</a:t>
            </a:r>
            <a:r>
              <a:rPr lang="en-US" sz="2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(v)  x  Queue(v)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1043939"/>
            <a:ext cx="7295570" cy="550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</a:rPr>
              <a:t>	Evaluation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Workflows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796415"/>
            <a:ext cx="4686300" cy="239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971800" y="3625215"/>
            <a:ext cx="1396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wishbone</a:t>
            </a:r>
            <a:endParaRPr lang="en-US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0170" y="457200"/>
            <a:ext cx="3897630" cy="202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379970" y="685800"/>
            <a:ext cx="698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tree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150" y="3246120"/>
            <a:ext cx="405765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530101" y="3810000"/>
            <a:ext cx="681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fork</a:t>
            </a:r>
            <a:endParaRPr lang="en-US" sz="24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075" y="4876800"/>
            <a:ext cx="51149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52400" y="5939135"/>
            <a:ext cx="1779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primary flow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Workflows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796415"/>
            <a:ext cx="4686300" cy="239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971800" y="3625215"/>
            <a:ext cx="1396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wishbone</a:t>
            </a:r>
            <a:endParaRPr lang="en-US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0170" y="457200"/>
            <a:ext cx="3897630" cy="202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379970" y="685800"/>
            <a:ext cx="698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tree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150" y="3246120"/>
            <a:ext cx="405765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530101" y="3810000"/>
            <a:ext cx="681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fork</a:t>
            </a:r>
            <a:endParaRPr lang="en-US" sz="24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075" y="4876800"/>
            <a:ext cx="51149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52400" y="5939135"/>
            <a:ext cx="1779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primary flow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28600" y="2209800"/>
            <a:ext cx="2209800" cy="0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8600" y="3581400"/>
            <a:ext cx="2209800" cy="0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0108" y="2895600"/>
            <a:ext cx="2209800" cy="0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2180492" y="2309446"/>
            <a:ext cx="685800" cy="381000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186354" y="3100754"/>
            <a:ext cx="685800" cy="381000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7620000" y="3862754"/>
            <a:ext cx="1371600" cy="23446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7345680" y="5562600"/>
            <a:ext cx="1645920" cy="0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029200" y="4900246"/>
            <a:ext cx="2209800" cy="0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6910754" y="4067908"/>
            <a:ext cx="1037492" cy="580292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6632332" y="5460023"/>
            <a:ext cx="1600200" cy="586154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7271825" y="4700953"/>
            <a:ext cx="1737360" cy="0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V="1">
            <a:off x="7620000" y="6453553"/>
            <a:ext cx="1371600" cy="23446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7391400" y="1752600"/>
            <a:ext cx="1371600" cy="1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6858000" y="1752600"/>
            <a:ext cx="609600" cy="533400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5196840" y="2286000"/>
            <a:ext cx="1737360" cy="1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5337517" y="1664678"/>
            <a:ext cx="1280160" cy="1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5257800" y="914401"/>
            <a:ext cx="1371600" cy="1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6535615" y="873369"/>
            <a:ext cx="533400" cy="533400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 flipV="1">
            <a:off x="6553200" y="1295400"/>
            <a:ext cx="533400" cy="381000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>
            <a:off x="7010400" y="1371600"/>
            <a:ext cx="609600" cy="381000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04800" y="5410200"/>
            <a:ext cx="2209800" cy="0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461846" y="5398477"/>
            <a:ext cx="2362200" cy="685800"/>
          </a:xfrm>
          <a:prstGeom prst="line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</a:p>
          <a:p>
            <a:pPr lvl="1"/>
            <a:r>
              <a:rPr lang="en-US" dirty="0" smtClean="0"/>
              <a:t>workflow size, complexity, selectivity</a:t>
            </a:r>
          </a:p>
          <a:p>
            <a:pPr lvl="1"/>
            <a:r>
              <a:rPr lang="en-US" dirty="0" smtClean="0"/>
              <a:t>data size</a:t>
            </a:r>
          </a:p>
          <a:p>
            <a:r>
              <a:rPr lang="en-US" dirty="0" smtClean="0"/>
              <a:t>Tuning</a:t>
            </a:r>
          </a:p>
          <a:p>
            <a:pPr lvl="1"/>
            <a:r>
              <a:rPr lang="en-US" dirty="0" smtClean="0"/>
              <a:t>stall time</a:t>
            </a:r>
          </a:p>
          <a:p>
            <a:pPr lvl="1"/>
            <a:r>
              <a:rPr lang="en-US" dirty="0" smtClean="0"/>
              <a:t>time slot</a:t>
            </a:r>
          </a:p>
          <a:p>
            <a:pPr lvl="1"/>
            <a:r>
              <a:rPr lang="en-US" dirty="0" smtClean="0"/>
              <a:t>data queue size</a:t>
            </a:r>
          </a:p>
          <a:p>
            <a:pPr lvl="1"/>
            <a:r>
              <a:rPr lang="en-US" dirty="0" smtClean="0"/>
              <a:t>row pack size</a:t>
            </a:r>
          </a:p>
          <a:p>
            <a:r>
              <a:rPr lang="en-US" dirty="0" smtClean="0"/>
              <a:t>Dataset</a:t>
            </a:r>
          </a:p>
          <a:p>
            <a:pPr lvl="1"/>
            <a:r>
              <a:rPr lang="en-US" dirty="0" smtClean="0"/>
              <a:t>TPC-H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1143001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data size and execution time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037" y="2087880"/>
            <a:ext cx="8490363" cy="416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908" y="2286000"/>
            <a:ext cx="864014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1143001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data size and memory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</a:rPr>
              <a:t>	Conclusions &amp; On-going Work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RR is quite efficient in performance, but lags in memory consumption effectiveness</a:t>
            </a:r>
          </a:p>
          <a:p>
            <a:endParaRPr lang="en-US" dirty="0" smtClean="0"/>
          </a:p>
          <a:p>
            <a:r>
              <a:rPr lang="en-US" dirty="0" smtClean="0"/>
              <a:t>We can devise a scheduling policy (MC) with slightly </a:t>
            </a:r>
            <a:r>
              <a:rPr lang="en-US" dirty="0" smtClean="0">
                <a:solidFill>
                  <a:srgbClr val="0070C0"/>
                </a:solidFill>
              </a:rPr>
              <a:t>better performance</a:t>
            </a:r>
            <a:r>
              <a:rPr lang="en-US" dirty="0" smtClean="0"/>
              <a:t> than RR and observable earnings in average memory consumption</a:t>
            </a:r>
          </a:p>
          <a:p>
            <a:endParaRPr lang="en-US" dirty="0" smtClean="0"/>
          </a:p>
          <a:p>
            <a:r>
              <a:rPr lang="en-US" dirty="0" smtClean="0"/>
              <a:t>A slower policy (MM) shows significant </a:t>
            </a:r>
            <a:r>
              <a:rPr lang="en-US" dirty="0" smtClean="0">
                <a:solidFill>
                  <a:srgbClr val="0070C0"/>
                </a:solidFill>
              </a:rPr>
              <a:t>earnings in average memory consumption</a:t>
            </a:r>
            <a:r>
              <a:rPr lang="en-US" dirty="0" smtClean="0"/>
              <a:t> that range between 1/2 to 1/10 of the memory used by the other policies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Our Solution</a:t>
            </a:r>
          </a:p>
          <a:p>
            <a:pPr lvl="1"/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system architecture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Policy –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Key idea</a:t>
            </a:r>
          </a:p>
          <a:p>
            <a:pPr lvl="1"/>
            <a:r>
              <a:rPr lang="en-US" dirty="0" smtClean="0"/>
              <a:t>split a workflow into </a:t>
            </a:r>
            <a:r>
              <a:rPr lang="en-US" dirty="0" err="1" smtClean="0"/>
              <a:t>subflows</a:t>
            </a:r>
            <a:r>
              <a:rPr lang="en-US" dirty="0" smtClean="0"/>
              <a:t>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simple </a:t>
            </a:r>
            <a:r>
              <a:rPr lang="en-US" dirty="0" err="1" smtClean="0">
                <a:solidFill>
                  <a:srgbClr val="0070C0"/>
                </a:solidFill>
              </a:rPr>
              <a:t>subflows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can use a faster policy as MC 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complex </a:t>
            </a:r>
            <a:r>
              <a:rPr lang="en-US" dirty="0" err="1" smtClean="0">
                <a:solidFill>
                  <a:srgbClr val="0070C0"/>
                </a:solidFill>
              </a:rPr>
              <a:t>subflows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(w/ memory consuming tasks and blocking operators) can use MM for gaining in memory</a:t>
            </a:r>
          </a:p>
          <a:p>
            <a:pPr lvl="1"/>
            <a:r>
              <a:rPr lang="en-US" dirty="0" smtClean="0"/>
              <a:t>use the extra memory for boosting faster workflows with </a:t>
            </a:r>
            <a:r>
              <a:rPr lang="en-US" dirty="0" smtClean="0">
                <a:solidFill>
                  <a:srgbClr val="0070C0"/>
                </a:solidFill>
              </a:rPr>
              <a:t>parallelization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workflow segmentation </a:t>
            </a:r>
            <a:r>
              <a:rPr lang="en-US" dirty="0" smtClean="0"/>
              <a:t>(examples)</a:t>
            </a:r>
          </a:p>
          <a:p>
            <a:pPr lvl="2"/>
            <a:r>
              <a:rPr lang="en-US" dirty="0" smtClean="0"/>
              <a:t>parallelize </a:t>
            </a:r>
            <a:r>
              <a:rPr lang="en-US" dirty="0" err="1" smtClean="0"/>
              <a:t>subflows</a:t>
            </a:r>
            <a:r>
              <a:rPr lang="en-US" dirty="0" smtClean="0"/>
              <a:t> w/o dependencies on each other</a:t>
            </a:r>
          </a:p>
          <a:p>
            <a:pPr lvl="2"/>
            <a:r>
              <a:rPr lang="en-US" dirty="0" smtClean="0"/>
              <a:t>place pipeline activities into the same </a:t>
            </a:r>
            <a:r>
              <a:rPr lang="en-US" dirty="0" err="1" smtClean="0"/>
              <a:t>subflow</a:t>
            </a:r>
            <a:endParaRPr lang="en-US" dirty="0" smtClean="0"/>
          </a:p>
          <a:p>
            <a:pPr lvl="2"/>
            <a:r>
              <a:rPr lang="en-US" dirty="0" smtClean="0"/>
              <a:t>blocking activities split the workflow into two parts that should be synchronized  (allocate resources for the 2</a:t>
            </a:r>
            <a:r>
              <a:rPr lang="en-US" baseline="30000" dirty="0" smtClean="0"/>
              <a:t>nd</a:t>
            </a:r>
            <a:r>
              <a:rPr lang="en-US" dirty="0" smtClean="0"/>
              <a:t> part only when the 1</a:t>
            </a:r>
            <a:r>
              <a:rPr lang="en-US" baseline="30000" dirty="0" smtClean="0"/>
              <a:t>st</a:t>
            </a:r>
            <a:r>
              <a:rPr lang="en-US" dirty="0" smtClean="0"/>
              <a:t> finishes)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Policy – first results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workflows based on tree, butterfly, and fork archetypes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2712720"/>
            <a:ext cx="8572500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76400" y="4572000"/>
            <a:ext cx="698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tree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343400" y="4572000"/>
            <a:ext cx="127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butterfly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467600" y="4572000"/>
            <a:ext cx="681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fork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Summary</a:t>
            </a:r>
          </a:p>
          <a:p>
            <a:pPr lvl="1"/>
            <a:r>
              <a:rPr lang="en-US" dirty="0" smtClean="0"/>
              <a:t>Schedule ETL workflows for improving </a:t>
            </a:r>
          </a:p>
          <a:p>
            <a:pPr lvl="2"/>
            <a:r>
              <a:rPr lang="en-US" dirty="0" smtClean="0"/>
              <a:t>execution time </a:t>
            </a:r>
          </a:p>
          <a:p>
            <a:pPr lvl="2"/>
            <a:r>
              <a:rPr lang="en-US" dirty="0" smtClean="0"/>
              <a:t>memory consumption</a:t>
            </a:r>
          </a:p>
          <a:p>
            <a:pPr lvl="1">
              <a:buNone/>
            </a:pPr>
            <a:r>
              <a:rPr lang="en-US" dirty="0" smtClean="0"/>
              <a:t>	w/o data losses</a:t>
            </a:r>
          </a:p>
          <a:p>
            <a:pPr lvl="1"/>
            <a:r>
              <a:rPr lang="en-US" dirty="0" smtClean="0"/>
              <a:t>Home-grown implementation of an ETL engine</a:t>
            </a:r>
          </a:p>
          <a:p>
            <a:pPr lvl="1"/>
            <a:r>
              <a:rPr lang="en-US" dirty="0" smtClean="0"/>
              <a:t>Minimum Memory improves average memory consumption</a:t>
            </a:r>
          </a:p>
          <a:p>
            <a:pPr lvl="1"/>
            <a:r>
              <a:rPr lang="en-US" dirty="0" smtClean="0"/>
              <a:t>Minimum Cost improves execution time (RR is close)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Future work</a:t>
            </a:r>
          </a:p>
          <a:p>
            <a:pPr lvl="1"/>
            <a:r>
              <a:rPr lang="en-US" dirty="0" smtClean="0"/>
              <a:t>other prioritization schemes due to different SLAs</a:t>
            </a:r>
          </a:p>
          <a:p>
            <a:pPr lvl="1"/>
            <a:r>
              <a:rPr lang="en-US" dirty="0" smtClean="0"/>
              <a:t>scheduling for (near-)real-time ETL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86088" y="6019800"/>
            <a:ext cx="3171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</a:rPr>
              <a:t>	Back-up slides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big query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25538"/>
            <a:ext cx="5399088" cy="57324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1650" y="1211263"/>
            <a:ext cx="4549775" cy="52959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invGray">
          <a:xfrm>
            <a:off x="5844915" y="6524470"/>
            <a:ext cx="324167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©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2011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Hewlett-Packard Development Company, L.P.</a:t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</a:b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The information contained herein is subject to change without notice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big query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" y="1187450"/>
            <a:ext cx="3662363" cy="5353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298575"/>
            <a:ext cx="1789113" cy="20780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invGray">
          <a:xfrm>
            <a:off x="5844915" y="6524470"/>
            <a:ext cx="324167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©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2011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Hewlett-Packard Development Company, L.P.</a:t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</a:b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The information contained herein is subject to change without notice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in RW (1)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Group 558"/>
          <p:cNvGraphicFramePr>
            <a:graphicFrameLocks/>
          </p:cNvGraphicFramePr>
          <p:nvPr/>
        </p:nvGraphicFramePr>
        <p:xfrm>
          <a:off x="685800" y="1859280"/>
          <a:ext cx="7927975" cy="3474720"/>
        </p:xfrm>
        <a:graphic>
          <a:graphicData uri="http://schemas.openxmlformats.org/drawingml/2006/table">
            <a:tbl>
              <a:tblPr/>
              <a:tblGrid>
                <a:gridCol w="1185863"/>
                <a:gridCol w="1411287"/>
                <a:gridCol w="1673225"/>
                <a:gridCol w="1219200"/>
                <a:gridCol w="1371600"/>
                <a:gridCol w="1066800"/>
              </a:tblGrid>
              <a:tr h="1809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Name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Source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Who Is Next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 How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Long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Criterion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Decision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FIFO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[BBDM03],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[UrFr01]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next token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until idle /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 slot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Fairness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Local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Round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Robin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[BBDM03],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[UrFr01]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next ready token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until idle /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 slot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Fairness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Local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Equal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[UrFr01]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least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executed time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until idle /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 slot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Fairness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Global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Cheapest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First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[UrFr01]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least processing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cost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until idle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response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Local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Greedy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Scheduling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[BBDM03]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least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selectivity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 slot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memory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consumption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Local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14"/>
          <p:cNvGraphicFramePr>
            <a:graphicFrameLocks/>
          </p:cNvGraphicFramePr>
          <p:nvPr/>
        </p:nvGraphicFramePr>
        <p:xfrm>
          <a:off x="685801" y="1859530"/>
          <a:ext cx="7924801" cy="3230880"/>
        </p:xfrm>
        <a:graphic>
          <a:graphicData uri="http://schemas.openxmlformats.org/drawingml/2006/table">
            <a:tbl>
              <a:tblPr/>
              <a:tblGrid>
                <a:gridCol w="1219199"/>
                <a:gridCol w="1371600"/>
                <a:gridCol w="1722833"/>
                <a:gridCol w="1172767"/>
                <a:gridCol w="1371600"/>
                <a:gridCol w="1066802"/>
              </a:tblGrid>
              <a:tr h="1809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Name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Source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Who Is Next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 How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Long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Criterion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Decision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Min Latency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[CCR+03]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largest output size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until idle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response 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Global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Rate Based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[UrFr01]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largest output size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until idle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response 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Global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Min Cost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[CCR+03]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largest input size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until idle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throughput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Local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Min Memory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[CCR+03]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largest data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consumption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until idle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memory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consumption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Local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Chain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Scheduling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[BBDM03]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largest data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consumption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 slot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memory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consumption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l"/>
                          <a:tab pos="50292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Global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in RW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br>
              <a:rPr lang="en-US" dirty="0" smtClean="0"/>
            </a:br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"/>
            <a:ext cx="7048501" cy="618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"/>
          <p:cNvGrpSpPr/>
          <p:nvPr/>
        </p:nvGrpSpPr>
        <p:grpSpPr>
          <a:xfrm>
            <a:off x="681352" y="2590800"/>
            <a:ext cx="7989455" cy="1477328"/>
            <a:chOff x="681352" y="2590800"/>
            <a:chExt cx="7989455" cy="1477328"/>
          </a:xfrm>
        </p:grpSpPr>
        <p:sp>
          <p:nvSpPr>
            <p:cNvPr id="6" name="TextBox 5"/>
            <p:cNvSpPr txBox="1"/>
            <p:nvPr/>
          </p:nvSpPr>
          <p:spPr>
            <a:xfrm>
              <a:off x="681352" y="2590800"/>
              <a:ext cx="2442848" cy="14773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information sources</a:t>
              </a:r>
            </a:p>
            <a:p>
              <a:r>
                <a:rPr lang="en-US" dirty="0" smtClean="0">
                  <a:solidFill>
                    <a:prstClr val="black"/>
                  </a:solidFill>
                </a:rPr>
                <a:t>e.g., database tables, </a:t>
              </a:r>
            </a:p>
            <a:p>
              <a:r>
                <a:rPr lang="en-US" dirty="0" smtClean="0">
                  <a:solidFill>
                    <a:prstClr val="black"/>
                  </a:solidFill>
                </a:rPr>
                <a:t>         files, XML, sensors,</a:t>
              </a:r>
            </a:p>
            <a:p>
              <a:r>
                <a:rPr lang="en-US" dirty="0" smtClean="0">
                  <a:solidFill>
                    <a:prstClr val="black"/>
                  </a:solidFill>
                </a:rPr>
                <a:t>         twitter, </a:t>
              </a:r>
              <a:r>
                <a:rPr lang="en-US" dirty="0" err="1" smtClean="0">
                  <a:solidFill>
                    <a:prstClr val="black"/>
                  </a:solidFill>
                </a:rPr>
                <a:t>facebook</a:t>
              </a:r>
              <a:r>
                <a:rPr lang="en-US" dirty="0" smtClean="0">
                  <a:solidFill>
                    <a:prstClr val="black"/>
                  </a:solidFill>
                </a:rPr>
                <a:t>,</a:t>
              </a:r>
            </a:p>
            <a:p>
              <a:r>
                <a:rPr lang="en-US" dirty="0" smtClean="0">
                  <a:solidFill>
                    <a:prstClr val="black"/>
                  </a:solidFill>
                </a:rPr>
                <a:t>         web portals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000" y="2590800"/>
              <a:ext cx="2574807" cy="14773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target results</a:t>
              </a:r>
            </a:p>
            <a:p>
              <a:r>
                <a:rPr lang="en-US" dirty="0" smtClean="0">
                  <a:solidFill>
                    <a:prstClr val="black"/>
                  </a:solidFill>
                </a:rPr>
                <a:t>e.g., warehouse tables, </a:t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-US" dirty="0" smtClean="0">
                  <a:solidFill>
                    <a:prstClr val="black"/>
                  </a:solidFill>
                </a:rPr>
                <a:t>         OLAP/mining tools,</a:t>
              </a:r>
            </a:p>
            <a:p>
              <a:r>
                <a:rPr lang="en-US" dirty="0" smtClean="0">
                  <a:solidFill>
                    <a:prstClr val="black"/>
                  </a:solidFill>
                </a:rPr>
                <a:t>         data marts, reports, </a:t>
              </a:r>
            </a:p>
            <a:p>
              <a:r>
                <a:rPr lang="en-US" dirty="0" smtClean="0">
                  <a:solidFill>
                    <a:prstClr val="black"/>
                  </a:solidFill>
                </a:rPr>
                <a:t>         dashboards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812224" y="2948464"/>
              <a:ext cx="1600200" cy="762000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4368800" y="1120713"/>
            <a:ext cx="4089400" cy="1339850"/>
            <a:chOff x="3032" y="1568"/>
            <a:chExt cx="2576" cy="844"/>
          </a:xfrm>
        </p:grpSpPr>
        <p:graphicFrame>
          <p:nvGraphicFramePr>
            <p:cNvPr id="12" name="Object 64"/>
            <p:cNvGraphicFramePr>
              <a:graphicFrameLocks noChangeAspect="1"/>
            </p:cNvGraphicFramePr>
            <p:nvPr/>
          </p:nvGraphicFramePr>
          <p:xfrm>
            <a:off x="3032" y="1568"/>
            <a:ext cx="2560" cy="604"/>
          </p:xfrm>
          <a:graphic>
            <a:graphicData uri="http://schemas.openxmlformats.org/presentationml/2006/ole">
              <p:oleObj spid="_x0000_s2050" name="Visio" r:id="rId4" imgW="6214872" imgH="1468374" progId="Visio.Drawing.11">
                <p:embed/>
              </p:oleObj>
            </a:graphicData>
          </a:graphic>
        </p:graphicFrame>
        <p:sp>
          <p:nvSpPr>
            <p:cNvPr id="13" name="Text Box 65"/>
            <p:cNvSpPr txBox="1">
              <a:spLocks noChangeArrowheads="1"/>
            </p:cNvSpPr>
            <p:nvPr/>
          </p:nvSpPr>
          <p:spPr bwMode="auto">
            <a:xfrm>
              <a:off x="3032" y="2218"/>
              <a:ext cx="257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Streaming </a:t>
              </a:r>
              <a:r>
                <a:rPr lang="en-US" sz="1400" dirty="0">
                  <a:solidFill>
                    <a:srgbClr val="000000"/>
                  </a:solidFill>
                </a:rPr>
                <a:t>Data Flow &amp; Text Analytic </a:t>
              </a:r>
              <a:r>
                <a:rPr lang="en-US" sz="1400" dirty="0" smtClean="0">
                  <a:solidFill>
                    <a:srgbClr val="000000"/>
                  </a:solidFill>
                </a:rPr>
                <a:t>Operators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4368800" y="2568513"/>
            <a:ext cx="4084638" cy="1925637"/>
            <a:chOff x="2825" y="1452"/>
            <a:chExt cx="2573" cy="1213"/>
          </a:xfrm>
        </p:grpSpPr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2825" y="1452"/>
              <a:ext cx="2573" cy="1031"/>
              <a:chOff x="448" y="1221"/>
              <a:chExt cx="2856" cy="1031"/>
            </a:xfrm>
          </p:grpSpPr>
          <p:sp>
            <p:nvSpPr>
              <p:cNvPr id="48" name="Line 31"/>
              <p:cNvSpPr>
                <a:spLocks noChangeShapeType="1"/>
              </p:cNvSpPr>
              <p:nvPr/>
            </p:nvSpPr>
            <p:spPr bwMode="auto">
              <a:xfrm>
                <a:off x="3066" y="1479"/>
                <a:ext cx="2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Oval 3"/>
              <p:cNvSpPr>
                <a:spLocks noChangeArrowheads="1"/>
              </p:cNvSpPr>
              <p:nvPr/>
            </p:nvSpPr>
            <p:spPr bwMode="auto">
              <a:xfrm>
                <a:off x="725" y="1641"/>
                <a:ext cx="449" cy="137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995C"/>
                </a:prstShdw>
              </a:effectLst>
            </p:spPr>
            <p:txBody>
              <a:bodyPr wrap="none" anchor="ctr"/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  <a:cs typeface="Arial" pitchFamily="34" charset="0"/>
                  </a:rPr>
                  <a:t>Filters</a:t>
                </a:r>
              </a:p>
            </p:txBody>
          </p:sp>
          <p:sp>
            <p:nvSpPr>
              <p:cNvPr id="50" name="Line 4"/>
              <p:cNvSpPr>
                <a:spLocks noChangeShapeType="1"/>
              </p:cNvSpPr>
              <p:nvPr/>
            </p:nvSpPr>
            <p:spPr bwMode="auto">
              <a:xfrm>
                <a:off x="458" y="1718"/>
                <a:ext cx="27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Text Box 5"/>
              <p:cNvSpPr txBox="1">
                <a:spLocks noChangeArrowheads="1"/>
              </p:cNvSpPr>
              <p:nvPr/>
            </p:nvSpPr>
            <p:spPr bwMode="auto">
              <a:xfrm>
                <a:off x="448" y="1298"/>
                <a:ext cx="478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00446C"/>
                </a:prstShdw>
              </a:effectLst>
            </p:spPr>
            <p:txBody>
              <a:bodyPr>
                <a:spAutoFit/>
              </a:bodyPr>
              <a:lstStyle/>
              <a:p>
                <a:r>
                  <a:rPr lang="en-US" sz="800" dirty="0">
                    <a:solidFill>
                      <a:srgbClr val="000000"/>
                    </a:solidFill>
                    <a:cs typeface="Arial" pitchFamily="34" charset="0"/>
                  </a:rPr>
                  <a:t>Sensor </a:t>
                </a:r>
              </a:p>
              <a:p>
                <a:r>
                  <a:rPr lang="en-US" sz="800" dirty="0">
                    <a:solidFill>
                      <a:srgbClr val="000000"/>
                    </a:solidFill>
                    <a:cs typeface="Arial" pitchFamily="34" charset="0"/>
                  </a:rPr>
                  <a:t>data, external event</a:t>
                </a:r>
                <a:br>
                  <a:rPr lang="en-US" sz="800" dirty="0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en-US" sz="800" dirty="0">
                    <a:solidFill>
                      <a:srgbClr val="000000"/>
                    </a:solidFill>
                    <a:cs typeface="Arial" pitchFamily="34" charset="0"/>
                  </a:rPr>
                  <a:t>Streams</a:t>
                </a:r>
              </a:p>
            </p:txBody>
          </p:sp>
          <p:sp>
            <p:nvSpPr>
              <p:cNvPr id="52" name="Oval 7"/>
              <p:cNvSpPr>
                <a:spLocks noChangeArrowheads="1"/>
              </p:cNvSpPr>
              <p:nvPr/>
            </p:nvSpPr>
            <p:spPr bwMode="auto">
              <a:xfrm>
                <a:off x="2402" y="1367"/>
                <a:ext cx="698" cy="217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995C"/>
                </a:prstShdw>
              </a:effectLst>
            </p:spPr>
            <p:txBody>
              <a:bodyPr wrap="none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  <a:cs typeface="Arial" pitchFamily="34" charset="0"/>
                  </a:rPr>
                  <a:t>Complex Event </a:t>
                </a:r>
              </a:p>
              <a:p>
                <a:pPr algn="ctr"/>
                <a:r>
                  <a:rPr lang="en-US" sz="800" dirty="0">
                    <a:solidFill>
                      <a:srgbClr val="000000"/>
                    </a:solidFill>
                    <a:cs typeface="Arial" pitchFamily="34" charset="0"/>
                  </a:rPr>
                  <a:t>Detector</a:t>
                </a:r>
              </a:p>
            </p:txBody>
          </p:sp>
          <p:sp>
            <p:nvSpPr>
              <p:cNvPr id="53" name="Text Box 23"/>
              <p:cNvSpPr txBox="1">
                <a:spLocks noChangeArrowheads="1"/>
              </p:cNvSpPr>
              <p:nvPr/>
            </p:nvSpPr>
            <p:spPr bwMode="auto">
              <a:xfrm>
                <a:off x="2146" y="1221"/>
                <a:ext cx="44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00446C"/>
                </a:prstShdw>
              </a:effectLst>
            </p:spPr>
            <p:txBody>
              <a:bodyPr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cs typeface="Arial" pitchFamily="34" charset="0"/>
                  </a:rPr>
                  <a:t>Event</a:t>
                </a:r>
              </a:p>
              <a:p>
                <a:r>
                  <a:rPr lang="en-US" sz="800">
                    <a:solidFill>
                      <a:srgbClr val="000000"/>
                    </a:solidFill>
                    <a:cs typeface="Arial" pitchFamily="34" charset="0"/>
                  </a:rPr>
                  <a:t>Stream</a:t>
                </a:r>
              </a:p>
            </p:txBody>
          </p:sp>
          <p:sp>
            <p:nvSpPr>
              <p:cNvPr id="54" name="Line 50"/>
              <p:cNvSpPr>
                <a:spLocks noChangeShapeType="1"/>
              </p:cNvSpPr>
              <p:nvPr/>
            </p:nvSpPr>
            <p:spPr bwMode="auto">
              <a:xfrm flipV="1">
                <a:off x="1171" y="1698"/>
                <a:ext cx="1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3"/>
              <p:cNvSpPr>
                <a:spLocks noChangeArrowheads="1"/>
              </p:cNvSpPr>
              <p:nvPr/>
            </p:nvSpPr>
            <p:spPr bwMode="auto">
              <a:xfrm>
                <a:off x="2438" y="1623"/>
                <a:ext cx="665" cy="162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995C"/>
                </a:prstShdw>
              </a:effectLst>
            </p:spPr>
            <p:txBody>
              <a:bodyPr wrap="none" anchor="ctr"/>
              <a:lstStyle/>
              <a:p>
                <a:pPr algn="ctr"/>
                <a:r>
                  <a:rPr lang="en-US" sz="800" dirty="0" err="1">
                    <a:solidFill>
                      <a:srgbClr val="000000"/>
                    </a:solidFill>
                    <a:cs typeface="Arial" pitchFamily="34" charset="0"/>
                  </a:rPr>
                  <a:t>Realtime</a:t>
                </a:r>
                <a:r>
                  <a:rPr lang="en-US" sz="800" dirty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</a:p>
              <a:p>
                <a:pPr algn="ctr"/>
                <a:r>
                  <a:rPr lang="en-US" sz="800" dirty="0">
                    <a:solidFill>
                      <a:srgbClr val="000000"/>
                    </a:solidFill>
                    <a:cs typeface="Arial" pitchFamily="34" charset="0"/>
                  </a:rPr>
                  <a:t>Correlation</a:t>
                </a:r>
              </a:p>
            </p:txBody>
          </p:sp>
          <p:sp>
            <p:nvSpPr>
              <p:cNvPr id="56" name="Oval 26"/>
              <p:cNvSpPr>
                <a:spLocks noChangeArrowheads="1"/>
              </p:cNvSpPr>
              <p:nvPr/>
            </p:nvSpPr>
            <p:spPr bwMode="auto">
              <a:xfrm>
                <a:off x="2462" y="1856"/>
                <a:ext cx="639" cy="238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995C"/>
                </a:prstShdw>
              </a:effectLst>
            </p:spPr>
            <p:txBody>
              <a:bodyPr wrap="none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  <a:cs typeface="Arial" pitchFamily="34" charset="0"/>
                  </a:rPr>
                  <a:t>Root Cause</a:t>
                </a:r>
                <a:br>
                  <a:rPr lang="en-US" sz="800" dirty="0">
                    <a:solidFill>
                      <a:srgbClr val="000000"/>
                    </a:solidFill>
                    <a:cs typeface="Arial" pitchFamily="34" charset="0"/>
                  </a:rPr>
                </a:br>
                <a:r>
                  <a:rPr lang="en-US" sz="800" dirty="0">
                    <a:solidFill>
                      <a:srgbClr val="000000"/>
                    </a:solidFill>
                    <a:cs typeface="Arial" pitchFamily="34" charset="0"/>
                  </a:rPr>
                  <a:t>Discovery</a:t>
                </a:r>
              </a:p>
            </p:txBody>
          </p:sp>
          <p:sp>
            <p:nvSpPr>
              <p:cNvPr id="57" name="Line 34"/>
              <p:cNvSpPr>
                <a:spLocks noChangeShapeType="1"/>
              </p:cNvSpPr>
              <p:nvPr/>
            </p:nvSpPr>
            <p:spPr bwMode="auto">
              <a:xfrm>
                <a:off x="3071" y="1705"/>
                <a:ext cx="2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Line 61"/>
              <p:cNvSpPr>
                <a:spLocks noChangeShapeType="1"/>
              </p:cNvSpPr>
              <p:nvPr/>
            </p:nvSpPr>
            <p:spPr bwMode="auto">
              <a:xfrm>
                <a:off x="3070" y="1982"/>
                <a:ext cx="2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auto">
              <a:xfrm>
                <a:off x="1476" y="1356"/>
                <a:ext cx="758" cy="218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995C"/>
                </a:prstShdw>
              </a:effectLst>
            </p:spPr>
            <p:txBody>
              <a:bodyPr wrap="none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  <a:cs typeface="Arial" pitchFamily="34" charset="0"/>
                  </a:rPr>
                  <a:t>Primitive Event </a:t>
                </a:r>
              </a:p>
              <a:p>
                <a:pPr algn="ctr"/>
                <a:r>
                  <a:rPr lang="en-US" sz="800" dirty="0">
                    <a:solidFill>
                      <a:srgbClr val="000000"/>
                    </a:solidFill>
                    <a:cs typeface="Arial" pitchFamily="34" charset="0"/>
                  </a:rPr>
                  <a:t>Detector</a:t>
                </a:r>
              </a:p>
            </p:txBody>
          </p:sp>
          <p:sp>
            <p:nvSpPr>
              <p:cNvPr id="60" name="Oval 7"/>
              <p:cNvSpPr>
                <a:spLocks noChangeArrowheads="1"/>
              </p:cNvSpPr>
              <p:nvPr/>
            </p:nvSpPr>
            <p:spPr bwMode="auto">
              <a:xfrm>
                <a:off x="1456" y="1620"/>
                <a:ext cx="758" cy="217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995C"/>
                </a:prstShdw>
              </a:effectLst>
            </p:spPr>
            <p:txBody>
              <a:bodyPr wrap="none" anchor="ctr"/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  <a:cs typeface="Arial" pitchFamily="34" charset="0"/>
                  </a:rPr>
                  <a:t>Primitive Event </a:t>
                </a:r>
              </a:p>
              <a:p>
                <a:pPr algn="ctr"/>
                <a:r>
                  <a:rPr lang="en-US" sz="800">
                    <a:solidFill>
                      <a:srgbClr val="000000"/>
                    </a:solidFill>
                    <a:cs typeface="Arial" pitchFamily="34" charset="0"/>
                  </a:rPr>
                  <a:t>Detector</a:t>
                </a:r>
              </a:p>
            </p:txBody>
          </p:sp>
          <p:sp>
            <p:nvSpPr>
              <p:cNvPr id="61" name="Oval 7"/>
              <p:cNvSpPr>
                <a:spLocks noChangeArrowheads="1"/>
              </p:cNvSpPr>
              <p:nvPr/>
            </p:nvSpPr>
            <p:spPr bwMode="auto">
              <a:xfrm>
                <a:off x="1463" y="2035"/>
                <a:ext cx="758" cy="217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995C"/>
                </a:prstShdw>
              </a:effectLst>
            </p:spPr>
            <p:txBody>
              <a:bodyPr wrap="none" anchor="ctr"/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  <a:cs typeface="Arial" pitchFamily="34" charset="0"/>
                  </a:rPr>
                  <a:t>Multivariate </a:t>
                </a:r>
              </a:p>
              <a:p>
                <a:pPr algn="ctr"/>
                <a:r>
                  <a:rPr lang="en-US" sz="800">
                    <a:solidFill>
                      <a:srgbClr val="000000"/>
                    </a:solidFill>
                    <a:cs typeface="Arial" pitchFamily="34" charset="0"/>
                  </a:rPr>
                  <a:t>TS Predictor</a:t>
                </a:r>
              </a:p>
            </p:txBody>
          </p:sp>
          <p:sp>
            <p:nvSpPr>
              <p:cNvPr id="62" name="Line 82"/>
              <p:cNvSpPr>
                <a:spLocks noChangeShapeType="1"/>
              </p:cNvSpPr>
              <p:nvPr/>
            </p:nvSpPr>
            <p:spPr bwMode="auto">
              <a:xfrm>
                <a:off x="1343" y="1447"/>
                <a:ext cx="1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Line 83"/>
              <p:cNvSpPr>
                <a:spLocks noChangeShapeType="1"/>
              </p:cNvSpPr>
              <p:nvPr/>
            </p:nvSpPr>
            <p:spPr bwMode="auto">
              <a:xfrm>
                <a:off x="1343" y="1453"/>
                <a:ext cx="7" cy="7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Line 84"/>
              <p:cNvSpPr>
                <a:spLocks noChangeShapeType="1"/>
              </p:cNvSpPr>
              <p:nvPr/>
            </p:nvSpPr>
            <p:spPr bwMode="auto">
              <a:xfrm>
                <a:off x="1337" y="1717"/>
                <a:ext cx="1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Line 85"/>
              <p:cNvSpPr>
                <a:spLocks noChangeShapeType="1"/>
              </p:cNvSpPr>
              <p:nvPr/>
            </p:nvSpPr>
            <p:spPr bwMode="auto">
              <a:xfrm>
                <a:off x="1350" y="2159"/>
                <a:ext cx="1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Line 86"/>
              <p:cNvSpPr>
                <a:spLocks noChangeShapeType="1"/>
              </p:cNvSpPr>
              <p:nvPr/>
            </p:nvSpPr>
            <p:spPr bwMode="auto">
              <a:xfrm>
                <a:off x="2294" y="1483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Line 87"/>
              <p:cNvSpPr>
                <a:spLocks noChangeShapeType="1"/>
              </p:cNvSpPr>
              <p:nvPr/>
            </p:nvSpPr>
            <p:spPr bwMode="auto">
              <a:xfrm flipV="1">
                <a:off x="2240" y="1464"/>
                <a:ext cx="60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Line 88"/>
              <p:cNvSpPr>
                <a:spLocks noChangeShapeType="1"/>
              </p:cNvSpPr>
              <p:nvPr/>
            </p:nvSpPr>
            <p:spPr bwMode="auto">
              <a:xfrm flipV="1">
                <a:off x="2207" y="1750"/>
                <a:ext cx="100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Line 89"/>
              <p:cNvSpPr>
                <a:spLocks noChangeShapeType="1"/>
              </p:cNvSpPr>
              <p:nvPr/>
            </p:nvSpPr>
            <p:spPr bwMode="auto">
              <a:xfrm>
                <a:off x="2367" y="1453"/>
                <a:ext cx="0" cy="5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" name="Group 90"/>
              <p:cNvGrpSpPr>
                <a:grpSpLocks/>
              </p:cNvGrpSpPr>
              <p:nvPr/>
            </p:nvGrpSpPr>
            <p:grpSpPr bwMode="auto">
              <a:xfrm>
                <a:off x="2380" y="1450"/>
                <a:ext cx="115" cy="578"/>
                <a:chOff x="2614" y="1035"/>
                <a:chExt cx="138" cy="772"/>
              </a:xfrm>
            </p:grpSpPr>
            <p:sp>
              <p:nvSpPr>
                <p:cNvPr id="73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2614" y="1035"/>
                  <a:ext cx="72" cy="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632" y="1310"/>
                  <a:ext cx="120" cy="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2616" y="1799"/>
                  <a:ext cx="120" cy="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1" name="Line 94"/>
              <p:cNvSpPr>
                <a:spLocks noChangeShapeType="1"/>
              </p:cNvSpPr>
              <p:nvPr/>
            </p:nvSpPr>
            <p:spPr bwMode="auto">
              <a:xfrm>
                <a:off x="2287" y="1660"/>
                <a:ext cx="1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Line 61"/>
              <p:cNvSpPr>
                <a:spLocks noChangeShapeType="1"/>
              </p:cNvSpPr>
              <p:nvPr/>
            </p:nvSpPr>
            <p:spPr bwMode="auto">
              <a:xfrm flipV="1">
                <a:off x="2219" y="2139"/>
                <a:ext cx="1063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Text Box 96"/>
            <p:cNvSpPr txBox="1">
              <a:spLocks noChangeArrowheads="1"/>
            </p:cNvSpPr>
            <p:nvPr/>
          </p:nvSpPr>
          <p:spPr bwMode="auto">
            <a:xfrm>
              <a:off x="2873" y="2471"/>
              <a:ext cx="249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Streaming </a:t>
              </a:r>
              <a:r>
                <a:rPr lang="en-US" sz="1400" dirty="0">
                  <a:solidFill>
                    <a:srgbClr val="000000"/>
                  </a:solidFill>
                </a:rPr>
                <a:t>Data Flow </a:t>
              </a:r>
              <a:r>
                <a:rPr lang="en-US" sz="1400" dirty="0" smtClean="0">
                  <a:solidFill>
                    <a:srgbClr val="000000"/>
                  </a:solidFill>
                </a:rPr>
                <a:t>&amp; Event </a:t>
              </a:r>
              <a:r>
                <a:rPr lang="en-US" sz="1400" dirty="0">
                  <a:solidFill>
                    <a:srgbClr val="000000"/>
                  </a:solidFill>
                </a:rPr>
                <a:t>Analytic </a:t>
              </a:r>
              <a:r>
                <a:rPr lang="en-US" sz="1400" dirty="0" smtClean="0">
                  <a:solidFill>
                    <a:srgbClr val="000000"/>
                  </a:solidFill>
                </a:rPr>
                <a:t>Operators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6" name="Text Box 96"/>
          <p:cNvSpPr txBox="1">
            <a:spLocks noChangeArrowheads="1"/>
          </p:cNvSpPr>
          <p:nvPr/>
        </p:nvSpPr>
        <p:spPr bwMode="auto">
          <a:xfrm>
            <a:off x="330200" y="4188023"/>
            <a:ext cx="381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Data Cleaning &amp; Schema Modification Operators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226695" y="665655"/>
            <a:ext cx="344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9" name="Text Box 6"/>
          <p:cNvSpPr txBox="1">
            <a:spLocks noChangeArrowheads="1"/>
          </p:cNvSpPr>
          <p:nvPr/>
        </p:nvSpPr>
        <p:spPr bwMode="invGray">
          <a:xfrm>
            <a:off x="5844915" y="6524470"/>
            <a:ext cx="324167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©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2011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Hewlett-Packard Development Company, L.P.</a:t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</a:b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The information contained herein is subject to change without notice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35208 -0.0729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3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Scheduling</a:t>
            </a:r>
            <a:r>
              <a:rPr lang="en-US" dirty="0" smtClean="0"/>
              <a:t> policies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mostly in </a:t>
            </a:r>
            <a:r>
              <a:rPr lang="en-US" dirty="0" smtClean="0">
                <a:solidFill>
                  <a:srgbClr val="0070C0"/>
                </a:solidFill>
              </a:rPr>
              <a:t>stream</a:t>
            </a:r>
            <a:r>
              <a:rPr lang="en-US" dirty="0" smtClean="0"/>
              <a:t> technology </a:t>
            </a:r>
          </a:p>
          <a:p>
            <a:pPr lvl="2"/>
            <a:r>
              <a:rPr lang="en-US" dirty="0" smtClean="0"/>
              <a:t>e.g., Aurora, Chain, Pipeline scheduling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undisclosed policies used in commercial ETL tools</a:t>
            </a:r>
          </a:p>
          <a:p>
            <a:pPr lvl="2"/>
            <a:r>
              <a:rPr lang="en-US" dirty="0" smtClean="0"/>
              <a:t>round robin, OS takes over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research on ETL has not dealt with scheduling</a:t>
            </a:r>
          </a:p>
          <a:p>
            <a:pPr lvl="2"/>
            <a:r>
              <a:rPr lang="en-US" dirty="0" smtClean="0"/>
              <a:t>efforts on efficient loading in real-time ETL workflows</a:t>
            </a:r>
          </a:p>
          <a:p>
            <a:pPr lvl="2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scheduling processes for ETL workflows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implementation</a:t>
            </a:r>
            <a:r>
              <a:rPr lang="en-US" dirty="0" smtClean="0"/>
              <a:t> of a simple, yet generic and extensible, ETL engine</a:t>
            </a:r>
          </a:p>
          <a:p>
            <a:pPr lvl="1"/>
            <a:r>
              <a:rPr lang="en-US" dirty="0" smtClean="0"/>
              <a:t>enforce scheduling policies in ETL execution</a:t>
            </a:r>
          </a:p>
          <a:p>
            <a:pPr lvl="1"/>
            <a:r>
              <a:rPr lang="en-US" dirty="0" smtClean="0"/>
              <a:t>use of </a:t>
            </a:r>
            <a:r>
              <a:rPr lang="en-US" dirty="0" smtClean="0">
                <a:solidFill>
                  <a:srgbClr val="0070C0"/>
                </a:solidFill>
              </a:rPr>
              <a:t>template</a:t>
            </a:r>
            <a:r>
              <a:rPr lang="en-US" dirty="0" smtClean="0"/>
              <a:t> ETL workflows for experimentation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System characteristics</a:t>
            </a:r>
          </a:p>
          <a:p>
            <a:pPr lvl="1"/>
            <a:r>
              <a:rPr lang="en-US" dirty="0" smtClean="0"/>
              <a:t>pipelining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zero data loss</a:t>
            </a:r>
          </a:p>
          <a:p>
            <a:pPr lvl="1"/>
            <a:r>
              <a:rPr lang="en-US" dirty="0" smtClean="0"/>
              <a:t>no deadlocks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</a:rPr>
              <a:t>	Our solution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411" y="1923816"/>
            <a:ext cx="5451304" cy="364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3098563" y="2744037"/>
            <a:ext cx="3429000" cy="2007632"/>
            <a:chOff x="381000" y="1573768"/>
            <a:chExt cx="3429000" cy="2007632"/>
          </a:xfrm>
        </p:grpSpPr>
        <p:sp>
          <p:nvSpPr>
            <p:cNvPr id="8" name="Isosceles Triangle 7"/>
            <p:cNvSpPr/>
            <p:nvPr/>
          </p:nvSpPr>
          <p:spPr>
            <a:xfrm rot="5400000">
              <a:off x="1238250" y="1707118"/>
              <a:ext cx="1714500" cy="144780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81000" y="1764268"/>
              <a:ext cx="914400" cy="3048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81000" y="2145268"/>
              <a:ext cx="914400" cy="3048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81000" y="2831068"/>
              <a:ext cx="914400" cy="3048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895600" y="1916668"/>
              <a:ext cx="914400" cy="3048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895600" y="2678668"/>
              <a:ext cx="914400" cy="3048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8000" y="1992868"/>
              <a:ext cx="503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0070C0"/>
                  </a:solidFill>
                </a:rPr>
                <a:t>…</a:t>
              </a:r>
              <a:endParaRPr 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2184737"/>
              <a:ext cx="503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0070C0"/>
                  </a:solidFill>
                </a:rPr>
                <a:t>…</a:t>
              </a:r>
              <a:endParaRPr 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28800" y="2221468"/>
              <a:ext cx="1524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  <a:latin typeface="Monotype Corsiva" pitchFamily="66" charset="0"/>
                </a:rPr>
                <a:t>v</a:t>
              </a:r>
              <a:endParaRPr lang="en-US" sz="2400" dirty="0">
                <a:solidFill>
                  <a:srgbClr val="0070C0"/>
                </a:solidFill>
                <a:latin typeface="Monotype Corsiva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7716" y="3212068"/>
              <a:ext cx="3810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  <a:latin typeface="Monotype Corsiva" pitchFamily="66" charset="0"/>
                </a:rPr>
                <a:t>in</a:t>
              </a:r>
              <a:endParaRPr lang="en-US" sz="2400" dirty="0">
                <a:solidFill>
                  <a:srgbClr val="0070C0"/>
                </a:solidFill>
                <a:latin typeface="Monotype Corsiva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89876" y="3212068"/>
              <a:ext cx="3810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  <a:latin typeface="Monotype Corsiva" pitchFamily="66" charset="0"/>
                </a:rPr>
                <a:t>out</a:t>
              </a:r>
              <a:endParaRPr lang="en-US" sz="2400" dirty="0">
                <a:solidFill>
                  <a:srgbClr val="0070C0"/>
                </a:solidFill>
                <a:latin typeface="Monotype Corsiva" pitchFamily="66" charset="0"/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926" y="1219200"/>
            <a:ext cx="5766274" cy="505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2057400" y="4191000"/>
            <a:ext cx="27432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29306 -0.1687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038600" y="1295399"/>
            <a:ext cx="4953000" cy="2133601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An ETL workflow is a </a:t>
            </a:r>
            <a:r>
              <a:rPr lang="en-US" dirty="0" smtClean="0">
                <a:solidFill>
                  <a:srgbClr val="0070C0"/>
                </a:solidFill>
              </a:rPr>
              <a:t>DAG</a:t>
            </a:r>
            <a:r>
              <a:rPr lang="en-US" dirty="0" smtClean="0"/>
              <a:t>  G(V,E)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An</a:t>
            </a:r>
            <a:r>
              <a:rPr lang="en-US" dirty="0" smtClean="0">
                <a:solidFill>
                  <a:srgbClr val="0070C0"/>
                </a:solidFill>
              </a:rPr>
              <a:t> activity</a:t>
            </a:r>
            <a:r>
              <a:rPr lang="en-US" dirty="0" smtClean="0"/>
              <a:t> node v has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consumption rate, selectivity, </a:t>
            </a:r>
            <a:br>
              <a:rPr lang="en-US" dirty="0" smtClean="0"/>
            </a:br>
            <a:r>
              <a:rPr lang="en-US" dirty="0" smtClean="0"/>
              <a:t>in-queues w/ total size queue(v)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</a:rPr>
              <a:t>queue</a:t>
            </a:r>
            <a:r>
              <a:rPr lang="en-US" dirty="0" smtClean="0"/>
              <a:t> q has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size(q) at time t, </a:t>
            </a:r>
            <a:r>
              <a:rPr lang="en-US" dirty="0" err="1" smtClean="0"/>
              <a:t>MaxMem</a:t>
            </a:r>
            <a:r>
              <a:rPr lang="en-US" dirty="0" smtClean="0"/>
              <a:t>(q)</a:t>
            </a:r>
          </a:p>
          <a:p>
            <a:pPr>
              <a:spcBef>
                <a:spcPts val="300"/>
              </a:spcBef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21"/>
          <p:cNvGrpSpPr/>
          <p:nvPr/>
        </p:nvGrpSpPr>
        <p:grpSpPr>
          <a:xfrm>
            <a:off x="404446" y="1433090"/>
            <a:ext cx="3429000" cy="2007632"/>
            <a:chOff x="381000" y="1573768"/>
            <a:chExt cx="3429000" cy="2007632"/>
          </a:xfrm>
        </p:grpSpPr>
        <p:sp>
          <p:nvSpPr>
            <p:cNvPr id="23" name="Isosceles Triangle 22"/>
            <p:cNvSpPr/>
            <p:nvPr/>
          </p:nvSpPr>
          <p:spPr>
            <a:xfrm rot="5400000">
              <a:off x="1238250" y="1707118"/>
              <a:ext cx="1714500" cy="144780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81000" y="1764268"/>
              <a:ext cx="914400" cy="3048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381000" y="2145268"/>
              <a:ext cx="914400" cy="3048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381000" y="2831068"/>
              <a:ext cx="914400" cy="3048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2895600" y="1916668"/>
              <a:ext cx="914400" cy="3048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2895600" y="2678668"/>
              <a:ext cx="914400" cy="3048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48000" y="1992868"/>
              <a:ext cx="503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0070C0"/>
                  </a:solidFill>
                </a:rPr>
                <a:t>…</a:t>
              </a:r>
              <a:endParaRPr 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3400" y="2184737"/>
              <a:ext cx="503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0070C0"/>
                  </a:solidFill>
                </a:rPr>
                <a:t>…</a:t>
              </a:r>
              <a:endParaRPr 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28800" y="2221468"/>
              <a:ext cx="1524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  <a:latin typeface="Monotype Corsiva" pitchFamily="66" charset="0"/>
                </a:rPr>
                <a:t>v</a:t>
              </a:r>
              <a:endParaRPr lang="en-US" sz="2400" dirty="0">
                <a:solidFill>
                  <a:srgbClr val="0070C0"/>
                </a:solidFill>
                <a:latin typeface="Monotype Corsiva" pitchFamily="6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7716" y="3212068"/>
              <a:ext cx="3810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  <a:latin typeface="Monotype Corsiva" pitchFamily="66" charset="0"/>
                </a:rPr>
                <a:t>in</a:t>
              </a:r>
              <a:endParaRPr lang="en-US" sz="2400" dirty="0">
                <a:solidFill>
                  <a:srgbClr val="0070C0"/>
                </a:solidFill>
                <a:latin typeface="Monotype Corsiva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89876" y="3212068"/>
              <a:ext cx="3810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  <a:latin typeface="Monotype Corsiva" pitchFamily="66" charset="0"/>
                </a:rPr>
                <a:t>out</a:t>
              </a:r>
              <a:endParaRPr lang="en-US" sz="2400" dirty="0">
                <a:solidFill>
                  <a:srgbClr val="0070C0"/>
                </a:solidFill>
                <a:latin typeface="Monotype Corsiva" pitchFamily="66" charset="0"/>
              </a:endParaRPr>
            </a:p>
          </p:txBody>
        </p:sp>
      </p:grpSp>
      <p:sp>
        <p:nvSpPr>
          <p:cNvPr id="20" name="Content Placeholder 18"/>
          <p:cNvSpPr txBox="1">
            <a:spLocks/>
          </p:cNvSpPr>
          <p:nvPr/>
        </p:nvSpPr>
        <p:spPr>
          <a:xfrm>
            <a:off x="4038600" y="3810000"/>
            <a:ext cx="4800600" cy="2758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Scheduler</a:t>
            </a:r>
          </a:p>
          <a:p>
            <a:pPr marL="742950" lvl="1" indent="-285750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P policy and T = T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1</a:t>
            </a:r>
            <a:r>
              <a:rPr lang="en-US" sz="2400" dirty="0" smtClean="0">
                <a:ea typeface="Tahoma" pitchFamily="34" charset="0"/>
                <a:cs typeface="Tahoma" pitchFamily="34" charset="0"/>
                <a:sym typeface="Symbol"/>
              </a:rPr>
              <a:t> …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  <a:sym typeface="Symbol"/>
              </a:rPr>
              <a:t>T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  <a:sym typeface="Symbol"/>
              </a:rPr>
              <a:t>LAST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which operator to activate and for how long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bg1">
                  <a:lumMod val="65000"/>
                </a:schemeClr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when an operator should stop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when an operator finishes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when flow execution ends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1000" y="4251961"/>
            <a:ext cx="3733800" cy="1295400"/>
            <a:chOff x="457200" y="4419600"/>
            <a:chExt cx="3733800" cy="12954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09600" y="5219700"/>
              <a:ext cx="3200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95300" y="52197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3695700" y="52197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1135380" y="52197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1775460" y="52197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2415540" y="52197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055620" y="52197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57200" y="4736068"/>
              <a:ext cx="3810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  <a:latin typeface="Monotype Corsiva" pitchFamily="66" charset="0"/>
                </a:rPr>
                <a:t>T</a:t>
              </a:r>
              <a:r>
                <a:rPr lang="en-US" sz="2400" baseline="-25000" dirty="0" smtClean="0">
                  <a:solidFill>
                    <a:srgbClr val="0070C0"/>
                  </a:solidFill>
                  <a:latin typeface="Monotype Corsiva" pitchFamily="66" charset="0"/>
                </a:rPr>
                <a:t>1</a:t>
              </a:r>
              <a:endParaRPr lang="en-US" sz="2400" baseline="-25000" dirty="0">
                <a:solidFill>
                  <a:srgbClr val="0070C0"/>
                </a:solidFill>
                <a:latin typeface="Monotype Corsiva" pitchFamily="66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81400" y="4724400"/>
              <a:ext cx="6096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  <a:latin typeface="Monotype Corsiva" pitchFamily="66" charset="0"/>
                </a:rPr>
                <a:t>T</a:t>
              </a:r>
              <a:r>
                <a:rPr lang="en-US" sz="2400" baseline="-25000" dirty="0" smtClean="0">
                  <a:solidFill>
                    <a:srgbClr val="0070C0"/>
                  </a:solidFill>
                  <a:latin typeface="Monotype Corsiva" pitchFamily="66" charset="0"/>
                </a:rPr>
                <a:t>LAST</a:t>
              </a:r>
              <a:endParaRPr lang="en-US" sz="2400" baseline="-25000" dirty="0">
                <a:solidFill>
                  <a:srgbClr val="0070C0"/>
                </a:solidFill>
                <a:latin typeface="Monotype Corsiva" pitchFamily="66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71600" y="4419600"/>
              <a:ext cx="3810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  <a:latin typeface="Monotype Corsiva" pitchFamily="66" charset="0"/>
                </a:rPr>
                <a:t>T</a:t>
              </a:r>
              <a:r>
                <a:rPr lang="en-US" sz="2400" baseline="-25000" dirty="0" smtClean="0">
                  <a:solidFill>
                    <a:srgbClr val="0070C0"/>
                  </a:solidFill>
                  <a:latin typeface="Monotype Corsiva" pitchFamily="66" charset="0"/>
                </a:rPr>
                <a:t>i</a:t>
              </a:r>
              <a:endParaRPr lang="en-US" sz="2400" baseline="-25000" dirty="0">
                <a:solidFill>
                  <a:srgbClr val="0070C0"/>
                </a:solidFill>
                <a:latin typeface="Monotype Corsiva" pitchFamily="66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90800" y="4419600"/>
              <a:ext cx="5334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  <a:latin typeface="Monotype Corsiva" pitchFamily="66" charset="0"/>
                </a:rPr>
                <a:t>T</a:t>
              </a:r>
              <a:r>
                <a:rPr lang="en-US" sz="2400" baseline="-25000" dirty="0" smtClean="0">
                  <a:solidFill>
                    <a:srgbClr val="0070C0"/>
                  </a:solidFill>
                  <a:latin typeface="Monotype Corsiva" pitchFamily="66" charset="0"/>
                </a:rPr>
                <a:t>i+1</a:t>
              </a:r>
              <a:endParaRPr lang="en-US" sz="2400" baseline="-25000" dirty="0">
                <a:solidFill>
                  <a:srgbClr val="0070C0"/>
                </a:solidFill>
                <a:latin typeface="Monotype Corsiva" pitchFamily="66" charset="0"/>
              </a:endParaRPr>
            </a:p>
          </p:txBody>
        </p:sp>
        <p:sp>
          <p:nvSpPr>
            <p:cNvPr id="44" name="Right Brace 43"/>
            <p:cNvSpPr/>
            <p:nvPr/>
          </p:nvSpPr>
          <p:spPr>
            <a:xfrm rot="16200000">
              <a:off x="1446988" y="4610100"/>
              <a:ext cx="228600" cy="6096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Brace 44"/>
            <p:cNvSpPr/>
            <p:nvPr/>
          </p:nvSpPr>
          <p:spPr>
            <a:xfrm rot="16200000">
              <a:off x="2734284" y="4610100"/>
              <a:ext cx="228600" cy="6096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66800" y="5345668"/>
              <a:ext cx="3810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2400" dirty="0" err="1" smtClean="0">
                  <a:solidFill>
                    <a:srgbClr val="0070C0"/>
                  </a:solidFill>
                  <a:latin typeface="Monotype Corsiva" pitchFamily="66" charset="0"/>
                </a:rPr>
                <a:t>T</a:t>
              </a:r>
              <a:r>
                <a:rPr lang="en-US" sz="2400" baseline="-25000" dirty="0" err="1" smtClean="0">
                  <a:solidFill>
                    <a:srgbClr val="0070C0"/>
                  </a:solidFill>
                  <a:latin typeface="Monotype Corsiva" pitchFamily="66" charset="0"/>
                </a:rPr>
                <a:t>i.f</a:t>
              </a:r>
              <a:endParaRPr lang="en-US" sz="2400" baseline="-25000" dirty="0">
                <a:solidFill>
                  <a:srgbClr val="0070C0"/>
                </a:solidFill>
                <a:latin typeface="Monotype Corsiva" pitchFamily="66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6400" y="5334000"/>
              <a:ext cx="3810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2400" dirty="0" err="1" smtClean="0">
                  <a:solidFill>
                    <a:srgbClr val="0070C0"/>
                  </a:solidFill>
                  <a:latin typeface="Monotype Corsiva" pitchFamily="66" charset="0"/>
                </a:rPr>
                <a:t>T</a:t>
              </a:r>
              <a:r>
                <a:rPr lang="en-US" sz="2400" baseline="-25000" dirty="0" err="1" smtClean="0">
                  <a:solidFill>
                    <a:srgbClr val="0070C0"/>
                  </a:solidFill>
                  <a:latin typeface="Monotype Corsiva" pitchFamily="66" charset="0"/>
                </a:rPr>
                <a:t>i.l</a:t>
              </a:r>
              <a:endParaRPr lang="en-US" sz="2400" baseline="-25000" dirty="0">
                <a:solidFill>
                  <a:srgbClr val="0070C0"/>
                </a:solidFill>
                <a:latin typeface="Monotype Corsiva" pitchFamily="66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86000" y="5345668"/>
              <a:ext cx="5334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  <a:latin typeface="Monotype Corsiva" pitchFamily="66" charset="0"/>
                </a:rPr>
                <a:t>T</a:t>
              </a:r>
              <a:r>
                <a:rPr lang="en-US" sz="2400" baseline="-25000" dirty="0" smtClean="0">
                  <a:solidFill>
                    <a:srgbClr val="0070C0"/>
                  </a:solidFill>
                  <a:latin typeface="Monotype Corsiva" pitchFamily="66" charset="0"/>
                </a:rPr>
                <a:t>i+1.f</a:t>
              </a:r>
              <a:endParaRPr lang="en-US" sz="2400" baseline="-25000" dirty="0">
                <a:solidFill>
                  <a:srgbClr val="0070C0"/>
                </a:solidFill>
                <a:latin typeface="Monotype Corsiva" pitchFamily="66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71800" y="5334000"/>
              <a:ext cx="5334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  <a:latin typeface="Monotype Corsiva" pitchFamily="66" charset="0"/>
                </a:rPr>
                <a:t>T</a:t>
              </a:r>
              <a:r>
                <a:rPr lang="en-US" sz="2400" baseline="-25000" dirty="0" smtClean="0">
                  <a:solidFill>
                    <a:srgbClr val="0070C0"/>
                  </a:solidFill>
                  <a:latin typeface="Monotype Corsiva" pitchFamily="66" charset="0"/>
                </a:rPr>
                <a:t>i+1.l</a:t>
              </a:r>
              <a:endParaRPr lang="en-US" sz="2400" baseline="-25000" dirty="0">
                <a:solidFill>
                  <a:srgbClr val="0070C0"/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CA8A-4EF3-490E-9B44-7B6EEA134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A. Karagiannis, P. Vassiliadis, A. Simitsis – QDB’11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>
          <a:xfrm>
            <a:off x="457200" y="1600199"/>
            <a:ext cx="8305800" cy="4663440"/>
          </a:xfrm>
        </p:spPr>
        <p:txBody>
          <a:bodyPr/>
          <a:lstStyle/>
          <a:p>
            <a:pPr lvl="0">
              <a:defRPr/>
            </a:pPr>
            <a:r>
              <a:rPr lang="en-US" dirty="0" smtClean="0">
                <a:solidFill>
                  <a:srgbClr val="0070C0"/>
                </a:solidFill>
              </a:rPr>
              <a:t>Problem statement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find a policy P for a workflow G(V,E), </a:t>
            </a:r>
            <a:r>
              <a:rPr lang="en-US" dirty="0" err="1" smtClean="0"/>
              <a:t>s.t</a:t>
            </a:r>
            <a:r>
              <a:rPr lang="en-US" dirty="0" smtClean="0"/>
              <a:t>.</a:t>
            </a:r>
          </a:p>
          <a:p>
            <a:pPr marL="1200150" lvl="2" indent="-285750">
              <a:spcBef>
                <a:spcPts val="1200"/>
              </a:spcBef>
              <a:buFont typeface="Arial" pitchFamily="34" charset="0"/>
              <a:buChar char="–"/>
            </a:pPr>
            <a:r>
              <a:rPr lang="en-US" sz="2400" dirty="0" smtClean="0"/>
              <a:t>P creates a division of T into intervals T</a:t>
            </a:r>
            <a:r>
              <a:rPr lang="en-US" sz="2400" baseline="-25000" dirty="0" smtClean="0"/>
              <a:t>1</a:t>
            </a:r>
            <a:r>
              <a:rPr lang="en-US" sz="2400" dirty="0" smtClean="0">
                <a:sym typeface="Symbol"/>
              </a:rPr>
              <a:t>  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2 </a:t>
            </a:r>
            <a:r>
              <a:rPr lang="en-US" sz="2400" dirty="0" smtClean="0">
                <a:sym typeface="Symbol"/>
              </a:rPr>
              <a:t>… T</a:t>
            </a:r>
            <a:r>
              <a:rPr lang="en-US" sz="2400" baseline="-25000" dirty="0" smtClean="0">
                <a:sym typeface="Symbol"/>
              </a:rPr>
              <a:t>LAST</a:t>
            </a:r>
            <a:endParaRPr lang="en-US" sz="2400" baseline="-25000" dirty="0" smtClean="0"/>
          </a:p>
          <a:p>
            <a:pPr marL="1200150" lvl="2" indent="-285750">
              <a:spcBef>
                <a:spcPts val="1200"/>
              </a:spcBef>
              <a:buFont typeface="Arial" pitchFamily="34" charset="0"/>
              <a:buChar char="–"/>
            </a:pPr>
            <a:r>
              <a:rPr lang="en-US" sz="2400" dirty="0" smtClean="0">
                <a:sym typeface="Symbol"/>
              </a:rPr>
              <a:t></a:t>
            </a:r>
            <a:r>
              <a:rPr lang="en-US" sz="2400" dirty="0" err="1" smtClean="0">
                <a:sym typeface="Symbol"/>
              </a:rPr>
              <a:t>tT</a:t>
            </a:r>
            <a:r>
              <a:rPr lang="en-US" sz="2400" dirty="0" smtClean="0">
                <a:sym typeface="Symbol"/>
              </a:rPr>
              <a:t>,  </a:t>
            </a:r>
            <a:r>
              <a:rPr lang="en-US" sz="2400" dirty="0" err="1" smtClean="0">
                <a:sym typeface="Symbol"/>
              </a:rPr>
              <a:t>vV</a:t>
            </a:r>
            <a:r>
              <a:rPr lang="en-US" sz="2400" dirty="0" smtClean="0">
                <a:sym typeface="Symbol"/>
              </a:rPr>
              <a:t>, </a:t>
            </a:r>
            <a:r>
              <a:rPr lang="en-US" sz="2400" dirty="0" err="1" smtClean="0">
                <a:sym typeface="Symbol"/>
              </a:rPr>
              <a:t>qQ</a:t>
            </a:r>
            <a:r>
              <a:rPr lang="en-US" sz="2400" dirty="0" smtClean="0">
                <a:sym typeface="Symbol"/>
              </a:rPr>
              <a:t>(v) size(q)  </a:t>
            </a:r>
            <a:r>
              <a:rPr lang="en-US" sz="2400" dirty="0" err="1" smtClean="0">
                <a:sym typeface="Symbol"/>
              </a:rPr>
              <a:t>MaxMem</a:t>
            </a:r>
            <a:r>
              <a:rPr lang="en-US" sz="2400" dirty="0" smtClean="0">
                <a:sym typeface="Symbol"/>
              </a:rPr>
              <a:t>(q)</a:t>
            </a:r>
          </a:p>
          <a:p>
            <a:pPr marL="1200150" lvl="2" indent="-285750">
              <a:spcBef>
                <a:spcPts val="1200"/>
              </a:spcBef>
              <a:buFont typeface="Arial" pitchFamily="34" charset="0"/>
              <a:buChar char="–"/>
            </a:pPr>
            <a:r>
              <a:rPr lang="en-US" sz="2400" dirty="0" smtClean="0">
                <a:sym typeface="Symbol"/>
              </a:rPr>
              <a:t>minimize OF</a:t>
            </a:r>
            <a:r>
              <a:rPr lang="en-US" sz="2400" baseline="-25000" dirty="0" smtClean="0">
                <a:sym typeface="Symbol"/>
              </a:rPr>
              <a:t>1</a:t>
            </a:r>
            <a:r>
              <a:rPr lang="en-US" sz="2400" dirty="0" smtClean="0">
                <a:sym typeface="Symbol"/>
              </a:rPr>
              <a:t> and/or OF</a:t>
            </a:r>
            <a:r>
              <a:rPr lang="en-US" sz="2400" baseline="-25000" dirty="0" smtClean="0">
                <a:sym typeface="Symbol"/>
              </a:rPr>
              <a:t>2</a:t>
            </a:r>
          </a:p>
          <a:p>
            <a:pPr marL="1657350" lvl="3" indent="-285750"/>
            <a:r>
              <a:rPr lang="en-US" sz="2400" dirty="0" smtClean="0"/>
              <a:t>OF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: minimize T</a:t>
            </a:r>
            <a:r>
              <a:rPr lang="en-US" sz="2400" baseline="-25000" dirty="0" smtClean="0"/>
              <a:t>LAST</a:t>
            </a:r>
          </a:p>
          <a:p>
            <a:pPr marL="1657350" lvl="3" indent="-285750"/>
            <a:r>
              <a:rPr lang="en-US" sz="2400" dirty="0" smtClean="0"/>
              <a:t>OF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minimize max(</a:t>
            </a:r>
            <a:r>
              <a:rPr lang="el-GR" sz="2400" dirty="0" smtClean="0"/>
              <a:t>Σ</a:t>
            </a:r>
            <a:r>
              <a:rPr lang="en-US" sz="2400" dirty="0" smtClean="0"/>
              <a:t> </a:t>
            </a:r>
            <a:r>
              <a:rPr lang="en-US" sz="2400" dirty="0" err="1" smtClean="0"/>
              <a:t>queue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(v)) for </a:t>
            </a:r>
            <a:r>
              <a:rPr lang="en-US" sz="2400" dirty="0" err="1" smtClean="0">
                <a:sym typeface="Symbol"/>
              </a:rPr>
              <a:t>tT</a:t>
            </a:r>
            <a:r>
              <a:rPr lang="en-US" sz="2400" dirty="0" smtClean="0">
                <a:sym typeface="Symbol"/>
              </a:rPr>
              <a:t> and </a:t>
            </a:r>
            <a:r>
              <a:rPr lang="en-US" sz="2400" dirty="0" err="1" smtClean="0">
                <a:sym typeface="Symbol"/>
              </a:rPr>
              <a:t>vV</a:t>
            </a:r>
            <a:endParaRPr lang="en-US" sz="2400" dirty="0" smtClean="0"/>
          </a:p>
          <a:p>
            <a:pPr marL="1200150" lvl="2" indent="-285750">
              <a:buFont typeface="Arial" pitchFamily="34" charset="0"/>
              <a:buChar char="–"/>
            </a:pPr>
            <a:endParaRPr lang="en-US" sz="2400" baseline="-25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1376</Words>
  <Application>Microsoft Office PowerPoint</Application>
  <PresentationFormat>On-screen Show (4:3)</PresentationFormat>
  <Paragraphs>354</Paragraphs>
  <Slides>27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1_Office Theme</vt:lpstr>
      <vt:lpstr>Office Theme</vt:lpstr>
      <vt:lpstr>Visio</vt:lpstr>
      <vt:lpstr>Macro-level Scheduling of ETL Workflows</vt:lpstr>
      <vt:lpstr>Outline</vt:lpstr>
      <vt:lpstr>Example  Flow</vt:lpstr>
      <vt:lpstr>Background</vt:lpstr>
      <vt:lpstr>Contribution</vt:lpstr>
      <vt:lpstr>Slide 6</vt:lpstr>
      <vt:lpstr>Modeling</vt:lpstr>
      <vt:lpstr>Modeling</vt:lpstr>
      <vt:lpstr>Modeling</vt:lpstr>
      <vt:lpstr>Scheduling Algorithms</vt:lpstr>
      <vt:lpstr>Software Architecture</vt:lpstr>
      <vt:lpstr>Slide 12</vt:lpstr>
      <vt:lpstr>Template Workflows</vt:lpstr>
      <vt:lpstr>Template Workflows</vt:lpstr>
      <vt:lpstr>Experiments</vt:lpstr>
      <vt:lpstr>Experiments</vt:lpstr>
      <vt:lpstr>Experiments</vt:lpstr>
      <vt:lpstr>Slide 18</vt:lpstr>
      <vt:lpstr>Lessons Learned</vt:lpstr>
      <vt:lpstr>Mixed Policy – sketch</vt:lpstr>
      <vt:lpstr>Mixed Policy – first results</vt:lpstr>
      <vt:lpstr>Conclusions</vt:lpstr>
      <vt:lpstr>Slide 23</vt:lpstr>
      <vt:lpstr>Example big query</vt:lpstr>
      <vt:lpstr>Example big query (cont.)</vt:lpstr>
      <vt:lpstr>Scheduling in RW (1)</vt:lpstr>
      <vt:lpstr>Scheduling in RW (2)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Macro-level Scheduling of ETL Workflows</dc:title>
  <dc:creator>Simitsis, Alkis</dc:creator>
  <cp:lastModifiedBy>Alkis Simitsis</cp:lastModifiedBy>
  <cp:revision>77</cp:revision>
  <dcterms:created xsi:type="dcterms:W3CDTF">2006-08-16T00:00:00Z</dcterms:created>
  <dcterms:modified xsi:type="dcterms:W3CDTF">2011-08-26T03:50:11Z</dcterms:modified>
</cp:coreProperties>
</file>