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3"/>
  </p:notesMasterIdLst>
  <p:handoutMasterIdLst>
    <p:handoutMasterId r:id="rId144"/>
  </p:handoutMasterIdLst>
  <p:sldIdLst>
    <p:sldId id="256" r:id="rId2"/>
    <p:sldId id="402" r:id="rId3"/>
    <p:sldId id="403" r:id="rId4"/>
    <p:sldId id="277" r:id="rId5"/>
    <p:sldId id="278" r:id="rId6"/>
    <p:sldId id="279" r:id="rId7"/>
    <p:sldId id="280" r:id="rId8"/>
    <p:sldId id="311" r:id="rId9"/>
    <p:sldId id="383" r:id="rId10"/>
    <p:sldId id="273" r:id="rId11"/>
    <p:sldId id="281" r:id="rId12"/>
    <p:sldId id="282" r:id="rId13"/>
    <p:sldId id="283" r:id="rId14"/>
    <p:sldId id="284" r:id="rId15"/>
    <p:sldId id="274" r:id="rId16"/>
    <p:sldId id="275" r:id="rId17"/>
    <p:sldId id="302" r:id="rId18"/>
    <p:sldId id="303" r:id="rId19"/>
    <p:sldId id="257" r:id="rId20"/>
    <p:sldId id="262" r:id="rId21"/>
    <p:sldId id="263" r:id="rId22"/>
    <p:sldId id="276" r:id="rId23"/>
    <p:sldId id="264" r:id="rId24"/>
    <p:sldId id="265" r:id="rId25"/>
    <p:sldId id="261" r:id="rId26"/>
    <p:sldId id="266" r:id="rId27"/>
    <p:sldId id="268" r:id="rId28"/>
    <p:sldId id="270" r:id="rId29"/>
    <p:sldId id="269" r:id="rId30"/>
    <p:sldId id="271" r:id="rId31"/>
    <p:sldId id="272" r:id="rId32"/>
    <p:sldId id="304" r:id="rId33"/>
    <p:sldId id="305" r:id="rId34"/>
    <p:sldId id="306" r:id="rId35"/>
    <p:sldId id="285" r:id="rId36"/>
    <p:sldId id="295" r:id="rId37"/>
    <p:sldId id="296" r:id="rId38"/>
    <p:sldId id="298" r:id="rId39"/>
    <p:sldId id="297" r:id="rId40"/>
    <p:sldId id="286" r:id="rId41"/>
    <p:sldId id="287" r:id="rId42"/>
    <p:sldId id="289" r:id="rId43"/>
    <p:sldId id="291" r:id="rId44"/>
    <p:sldId id="292" r:id="rId45"/>
    <p:sldId id="293" r:id="rId46"/>
    <p:sldId id="294" r:id="rId47"/>
    <p:sldId id="299" r:id="rId48"/>
    <p:sldId id="300" r:id="rId49"/>
    <p:sldId id="301" r:id="rId50"/>
    <p:sldId id="307" r:id="rId51"/>
    <p:sldId id="309"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404"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Lst>
  <p:sldSz cx="9144000" cy="6858000" type="screen4x3"/>
  <p:notesSz cx="7104063"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33CC33"/>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notesViewPr>
    <p:cSldViewPr>
      <p:cViewPr varScale="1">
        <p:scale>
          <a:sx n="89" d="100"/>
          <a:sy n="89" d="100"/>
        </p:scale>
        <p:origin x="-376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E2FA6-F97D-49A7-8625-4FBA0919DCF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3492A9CE-36C9-4F48-9704-60B3C87C0F1A}">
      <dgm:prSet phldrT="[Text]" custT="1"/>
      <dgm:spPr/>
      <dgm:t>
        <a:bodyPr/>
        <a:lstStyle/>
        <a:p>
          <a:r>
            <a:rPr lang="en-US" sz="1600" dirty="0"/>
            <a:t>TimeLine2PhaseExtraction()</a:t>
          </a:r>
          <a:endParaRPr lang="el-GR" sz="1600" dirty="0"/>
        </a:p>
      </dgm:t>
    </dgm:pt>
    <dgm:pt modelId="{59F6D7F1-4D8E-4E3C-95DD-180D5C72FF74}" type="parTrans" cxnId="{9A37BB93-9E55-47D2-9643-ECE97419CF4A}">
      <dgm:prSet/>
      <dgm:spPr/>
      <dgm:t>
        <a:bodyPr/>
        <a:lstStyle/>
        <a:p>
          <a:endParaRPr lang="el-GR" sz="1600"/>
        </a:p>
      </dgm:t>
    </dgm:pt>
    <dgm:pt modelId="{D37F0F7A-B8D0-446C-8C85-FA371643DB74}" type="sibTrans" cxnId="{9A37BB93-9E55-47D2-9643-ECE97419CF4A}">
      <dgm:prSet/>
      <dgm:spPr/>
      <dgm:t>
        <a:bodyPr/>
        <a:lstStyle/>
        <a:p>
          <a:endParaRPr lang="el-GR" sz="1600"/>
        </a:p>
      </dgm:t>
    </dgm:pt>
    <dgm:pt modelId="{8ACE36DB-727B-4146-8DC7-3FED324B4846}">
      <dgm:prSet phldrT="[Text]" custT="1"/>
      <dgm:spPr/>
      <dgm:t>
        <a:bodyPr/>
        <a:lstStyle/>
        <a:p>
          <a:r>
            <a:rPr lang="en-US" sz="1600" dirty="0"/>
            <a:t>Parse()</a:t>
          </a:r>
          <a:endParaRPr lang="el-GR" sz="1600" dirty="0"/>
        </a:p>
      </dgm:t>
    </dgm:pt>
    <dgm:pt modelId="{E53751D0-8564-4416-9C38-C523EB198F69}" type="parTrans" cxnId="{7A3E02C8-1827-42AA-9449-38EB6BF45F5E}">
      <dgm:prSet/>
      <dgm:spPr/>
      <dgm:t>
        <a:bodyPr/>
        <a:lstStyle/>
        <a:p>
          <a:endParaRPr lang="el-GR" sz="1600"/>
        </a:p>
      </dgm:t>
    </dgm:pt>
    <dgm:pt modelId="{29AC6B8C-5E59-49E2-9E0F-DA5F73063ED3}" type="sibTrans" cxnId="{7A3E02C8-1827-42AA-9449-38EB6BF45F5E}">
      <dgm:prSet/>
      <dgm:spPr/>
      <dgm:t>
        <a:bodyPr/>
        <a:lstStyle/>
        <a:p>
          <a:endParaRPr lang="el-GR" sz="1600"/>
        </a:p>
      </dgm:t>
    </dgm:pt>
    <dgm:pt modelId="{CACA41C3-423C-46FA-B76F-8D1A387EC886}">
      <dgm:prSet phldrT="[Text]" custT="1"/>
      <dgm:spPr/>
      <dgm:t>
        <a:bodyPr/>
        <a:lstStyle/>
        <a:p>
          <a:r>
            <a:rPr lang="en-US" sz="1600" dirty="0" err="1"/>
            <a:t>ExtractPhases</a:t>
          </a:r>
          <a:r>
            <a:rPr lang="en-US" sz="1600" dirty="0"/>
            <a:t>()</a:t>
          </a:r>
          <a:endParaRPr lang="el-GR" sz="1600" dirty="0"/>
        </a:p>
      </dgm:t>
    </dgm:pt>
    <dgm:pt modelId="{4611D562-B855-462B-92B7-07893723089A}" type="parTrans" cxnId="{EBBC355F-8D75-4F5A-B2C4-D0DE600915D4}">
      <dgm:prSet/>
      <dgm:spPr/>
      <dgm:t>
        <a:bodyPr/>
        <a:lstStyle/>
        <a:p>
          <a:endParaRPr lang="el-GR" sz="1600"/>
        </a:p>
      </dgm:t>
    </dgm:pt>
    <dgm:pt modelId="{5347A2B7-AF72-473F-9F3B-CEFC700AA90F}" type="sibTrans" cxnId="{EBBC355F-8D75-4F5A-B2C4-D0DE600915D4}">
      <dgm:prSet/>
      <dgm:spPr/>
      <dgm:t>
        <a:bodyPr/>
        <a:lstStyle/>
        <a:p>
          <a:endParaRPr lang="el-GR" sz="1600"/>
        </a:p>
      </dgm:t>
    </dgm:pt>
    <dgm:pt modelId="{5CD7E2AA-351B-4272-8A70-D73F781A293F}">
      <dgm:prSet phldrT="[Text]" custT="1"/>
      <dgm:spPr/>
      <dgm:t>
        <a:bodyPr/>
        <a:lstStyle/>
        <a:p>
          <a:r>
            <a:rPr lang="en-US" sz="1600" dirty="0"/>
            <a:t>Show()</a:t>
          </a:r>
          <a:endParaRPr lang="el-GR" sz="1600" dirty="0"/>
        </a:p>
      </dgm:t>
    </dgm:pt>
    <dgm:pt modelId="{BB18A913-E49B-4D4E-A841-EFC6AC513B46}" type="parTrans" cxnId="{144DBA37-828A-4D59-9C0A-129CF5249E22}">
      <dgm:prSet/>
      <dgm:spPr/>
      <dgm:t>
        <a:bodyPr/>
        <a:lstStyle/>
        <a:p>
          <a:endParaRPr lang="el-GR" sz="1600"/>
        </a:p>
      </dgm:t>
    </dgm:pt>
    <dgm:pt modelId="{33411321-67D6-4EEB-8FC7-1E9ED307481F}" type="sibTrans" cxnId="{144DBA37-828A-4D59-9C0A-129CF5249E22}">
      <dgm:prSet/>
      <dgm:spPr/>
      <dgm:t>
        <a:bodyPr/>
        <a:lstStyle/>
        <a:p>
          <a:endParaRPr lang="el-GR" sz="1600"/>
        </a:p>
      </dgm:t>
    </dgm:pt>
    <dgm:pt modelId="{DB5A24A7-1CC7-4C04-B2B0-AE8FD681AEC4}">
      <dgm:prSet custT="1"/>
      <dgm:spPr/>
      <dgm:t>
        <a:bodyPr/>
        <a:lstStyle/>
        <a:p>
          <a:r>
            <a:rPr lang="en-US" sz="1600" dirty="0" err="1"/>
            <a:t>OpenFile</a:t>
          </a:r>
          <a:r>
            <a:rPr lang="en-US" sz="1600" dirty="0"/>
            <a:t>()</a:t>
          </a:r>
          <a:endParaRPr lang="el-GR" sz="1600" dirty="0"/>
        </a:p>
      </dgm:t>
    </dgm:pt>
    <dgm:pt modelId="{72E03827-735A-411F-8D05-AA4E6D2D7AD0}" type="parTrans" cxnId="{732E9ABC-1E31-45A5-9C18-11ADE8B6C3DE}">
      <dgm:prSet/>
      <dgm:spPr>
        <a:ln>
          <a:solidFill>
            <a:srgbClr val="4F81BD"/>
          </a:solidFill>
          <a:tailEnd type="triangle"/>
        </a:ln>
      </dgm:spPr>
      <dgm:t>
        <a:bodyPr/>
        <a:lstStyle/>
        <a:p>
          <a:endParaRPr lang="el-GR" sz="1600"/>
        </a:p>
      </dgm:t>
    </dgm:pt>
    <dgm:pt modelId="{0599BC0F-FE10-4FF3-9849-CFD8F30C9063}" type="sibTrans" cxnId="{732E9ABC-1E31-45A5-9C18-11ADE8B6C3DE}">
      <dgm:prSet/>
      <dgm:spPr/>
      <dgm:t>
        <a:bodyPr/>
        <a:lstStyle/>
        <a:p>
          <a:endParaRPr lang="el-GR" sz="1600"/>
        </a:p>
      </dgm:t>
    </dgm:pt>
    <dgm:pt modelId="{65EA9CB0-8D32-4369-8B6D-09C6510D686F}">
      <dgm:prSet custT="1"/>
      <dgm:spPr/>
      <dgm:t>
        <a:bodyPr/>
        <a:lstStyle/>
        <a:p>
          <a:r>
            <a:rPr lang="en-US" sz="1600" dirty="0" err="1"/>
            <a:t>RetrieveLineByLine</a:t>
          </a:r>
          <a:r>
            <a:rPr lang="en-US" sz="1600" dirty="0"/>
            <a:t>()</a:t>
          </a:r>
          <a:endParaRPr lang="el-GR" sz="1600" dirty="0"/>
        </a:p>
      </dgm:t>
    </dgm:pt>
    <dgm:pt modelId="{A63A1A72-EAA5-42B9-8265-3871FC5AF700}" type="parTrans" cxnId="{936A8D92-CB04-4C27-AE59-103EE365877B}">
      <dgm:prSet/>
      <dgm:spPr>
        <a:ln>
          <a:solidFill>
            <a:srgbClr val="4F81BD"/>
          </a:solidFill>
          <a:tailEnd type="triangle"/>
        </a:ln>
      </dgm:spPr>
      <dgm:t>
        <a:bodyPr/>
        <a:lstStyle/>
        <a:p>
          <a:endParaRPr lang="el-GR" sz="1600"/>
        </a:p>
      </dgm:t>
    </dgm:pt>
    <dgm:pt modelId="{FA883F0F-4DDF-4B42-A6AF-DA78C4EE9671}" type="sibTrans" cxnId="{936A8D92-CB04-4C27-AE59-103EE365877B}">
      <dgm:prSet/>
      <dgm:spPr/>
      <dgm:t>
        <a:bodyPr/>
        <a:lstStyle/>
        <a:p>
          <a:endParaRPr lang="el-GR" sz="1600"/>
        </a:p>
      </dgm:t>
    </dgm:pt>
    <dgm:pt modelId="{69E04B43-705B-458D-9862-4AAC06FE7B43}">
      <dgm:prSet custT="1"/>
      <dgm:spPr/>
      <dgm:t>
        <a:bodyPr/>
        <a:lstStyle/>
        <a:p>
          <a:r>
            <a:rPr lang="en-US" sz="1600" dirty="0" err="1"/>
            <a:t>ProcessLineNStoreInList</a:t>
          </a:r>
          <a:endParaRPr lang="el-GR" sz="1600" dirty="0"/>
        </a:p>
      </dgm:t>
    </dgm:pt>
    <dgm:pt modelId="{3F4C2604-4250-475A-AFCD-84B135637832}" type="parTrans" cxnId="{CB86B9B3-2CAE-49D4-8763-A1B82250C23D}">
      <dgm:prSet/>
      <dgm:spPr>
        <a:ln>
          <a:solidFill>
            <a:srgbClr val="4F81BD"/>
          </a:solidFill>
          <a:tailEnd type="triangle"/>
        </a:ln>
      </dgm:spPr>
      <dgm:t>
        <a:bodyPr/>
        <a:lstStyle/>
        <a:p>
          <a:endParaRPr lang="el-GR" sz="1600"/>
        </a:p>
      </dgm:t>
    </dgm:pt>
    <dgm:pt modelId="{04CA257E-3E45-46C2-90FA-F95428D0BBAE}" type="sibTrans" cxnId="{CB86B9B3-2CAE-49D4-8763-A1B82250C23D}">
      <dgm:prSet/>
      <dgm:spPr/>
      <dgm:t>
        <a:bodyPr/>
        <a:lstStyle/>
        <a:p>
          <a:endParaRPr lang="el-GR" sz="1600"/>
        </a:p>
      </dgm:t>
    </dgm:pt>
    <dgm:pt modelId="{4EEDDBC9-3538-423D-AA5E-66B8680A30BA}">
      <dgm:prSet custT="1"/>
      <dgm:spPr/>
      <dgm:t>
        <a:bodyPr/>
        <a:lstStyle/>
        <a:p>
          <a:r>
            <a:rPr lang="en-US" sz="1600" dirty="0" err="1"/>
            <a:t>CloseFile</a:t>
          </a:r>
          <a:r>
            <a:rPr lang="en-US" sz="1600" dirty="0"/>
            <a:t>()</a:t>
          </a:r>
          <a:endParaRPr lang="el-GR" sz="1600" dirty="0"/>
        </a:p>
      </dgm:t>
    </dgm:pt>
    <dgm:pt modelId="{9443FA0C-D928-4381-A933-F6E49B1CD142}" type="parTrans" cxnId="{17670829-CB73-4DDA-8D58-A17134B932B6}">
      <dgm:prSet/>
      <dgm:spPr>
        <a:ln>
          <a:solidFill>
            <a:srgbClr val="4F81BD"/>
          </a:solidFill>
          <a:tailEnd type="triangle"/>
        </a:ln>
      </dgm:spPr>
      <dgm:t>
        <a:bodyPr/>
        <a:lstStyle/>
        <a:p>
          <a:endParaRPr lang="el-GR" sz="1600"/>
        </a:p>
      </dgm:t>
    </dgm:pt>
    <dgm:pt modelId="{562CF98C-65B7-4C28-A851-7A01DD591774}" type="sibTrans" cxnId="{17670829-CB73-4DDA-8D58-A17134B932B6}">
      <dgm:prSet/>
      <dgm:spPr/>
      <dgm:t>
        <a:bodyPr/>
        <a:lstStyle/>
        <a:p>
          <a:endParaRPr lang="el-GR" sz="1600"/>
        </a:p>
      </dgm:t>
    </dgm:pt>
    <dgm:pt modelId="{379916C7-5345-41A4-9C82-FFFAD7313E65}">
      <dgm:prSet custT="1"/>
      <dgm:spPr/>
      <dgm:t>
        <a:bodyPr/>
        <a:lstStyle/>
        <a:p>
          <a:r>
            <a:rPr lang="en-US" sz="1600" dirty="0" err="1"/>
            <a:t>GetNextPoint</a:t>
          </a:r>
          <a:r>
            <a:rPr lang="en-US" sz="1600" dirty="0"/>
            <a:t>()</a:t>
          </a:r>
          <a:endParaRPr lang="el-GR" sz="1600" dirty="0"/>
        </a:p>
      </dgm:t>
    </dgm:pt>
    <dgm:pt modelId="{B6D434D6-E0B6-40B2-8F8B-AAE99105BB6C}" type="parTrans" cxnId="{9C3B512F-B71A-4031-96D7-BC1F44A16A14}">
      <dgm:prSet/>
      <dgm:spPr>
        <a:ln>
          <a:solidFill>
            <a:srgbClr val="4F81BD"/>
          </a:solidFill>
          <a:tailEnd type="triangle"/>
        </a:ln>
      </dgm:spPr>
      <dgm:t>
        <a:bodyPr/>
        <a:lstStyle/>
        <a:p>
          <a:endParaRPr lang="el-GR" sz="1600"/>
        </a:p>
      </dgm:t>
    </dgm:pt>
    <dgm:pt modelId="{60884EEE-4ABA-4659-9A41-845540B82808}" type="sibTrans" cxnId="{9C3B512F-B71A-4031-96D7-BC1F44A16A14}">
      <dgm:prSet/>
      <dgm:spPr/>
      <dgm:t>
        <a:bodyPr/>
        <a:lstStyle/>
        <a:p>
          <a:endParaRPr lang="el-GR" sz="1600"/>
        </a:p>
      </dgm:t>
    </dgm:pt>
    <dgm:pt modelId="{3106FE4B-330A-41AF-B276-431BF0E5B931}">
      <dgm:prSet custT="1"/>
      <dgm:spPr/>
      <dgm:t>
        <a:bodyPr/>
        <a:lstStyle/>
        <a:p>
          <a:r>
            <a:rPr lang="en-US" sz="1600" dirty="0" err="1"/>
            <a:t>ComparePointWithPrevious</a:t>
          </a:r>
          <a:r>
            <a:rPr lang="en-US" sz="1600" dirty="0"/>
            <a:t>()</a:t>
          </a:r>
          <a:endParaRPr lang="el-GR" sz="1600" dirty="0"/>
        </a:p>
      </dgm:t>
    </dgm:pt>
    <dgm:pt modelId="{5CCD9C1A-818C-4208-88FA-BCF2A22CF56F}" type="parTrans" cxnId="{27967C42-1CBD-496D-95BE-34735393767A}">
      <dgm:prSet/>
      <dgm:spPr>
        <a:ln>
          <a:solidFill>
            <a:srgbClr val="4F81BD"/>
          </a:solidFill>
          <a:tailEnd type="triangle"/>
        </a:ln>
      </dgm:spPr>
      <dgm:t>
        <a:bodyPr/>
        <a:lstStyle/>
        <a:p>
          <a:endParaRPr lang="el-GR" sz="1600"/>
        </a:p>
      </dgm:t>
    </dgm:pt>
    <dgm:pt modelId="{C1DAD847-BD3C-4486-B6C1-BBD0648FD424}" type="sibTrans" cxnId="{27967C42-1CBD-496D-95BE-34735393767A}">
      <dgm:prSet/>
      <dgm:spPr/>
      <dgm:t>
        <a:bodyPr/>
        <a:lstStyle/>
        <a:p>
          <a:endParaRPr lang="el-GR" sz="1600"/>
        </a:p>
      </dgm:t>
    </dgm:pt>
    <dgm:pt modelId="{FD852D7A-0A0A-4972-A072-C1A95C481813}">
      <dgm:prSet custT="1"/>
      <dgm:spPr/>
      <dgm:t>
        <a:bodyPr/>
        <a:lstStyle/>
        <a:p>
          <a:r>
            <a:rPr lang="en-US" sz="1600" dirty="0" err="1"/>
            <a:t>AddNewPhaseToList</a:t>
          </a:r>
          <a:r>
            <a:rPr lang="en-US" sz="1600" dirty="0"/>
            <a:t>()</a:t>
          </a:r>
          <a:endParaRPr lang="el-GR" sz="1600" dirty="0"/>
        </a:p>
      </dgm:t>
    </dgm:pt>
    <dgm:pt modelId="{DB065A21-9977-43A3-A474-FB6C423A9C17}" type="parTrans" cxnId="{BD4BD548-8437-48DA-BE44-E6E4F97D948F}">
      <dgm:prSet/>
      <dgm:spPr>
        <a:ln>
          <a:solidFill>
            <a:srgbClr val="4F81BD"/>
          </a:solidFill>
          <a:tailEnd type="triangle"/>
        </a:ln>
      </dgm:spPr>
      <dgm:t>
        <a:bodyPr/>
        <a:lstStyle/>
        <a:p>
          <a:endParaRPr lang="el-GR" sz="1600"/>
        </a:p>
      </dgm:t>
    </dgm:pt>
    <dgm:pt modelId="{FA04C09C-4875-4443-965B-838A1EE8481A}" type="sibTrans" cxnId="{BD4BD548-8437-48DA-BE44-E6E4F97D948F}">
      <dgm:prSet/>
      <dgm:spPr/>
      <dgm:t>
        <a:bodyPr/>
        <a:lstStyle/>
        <a:p>
          <a:endParaRPr lang="el-GR" sz="1600"/>
        </a:p>
      </dgm:t>
    </dgm:pt>
    <dgm:pt modelId="{76F75C32-D8F7-4008-B966-3A54644F1DC3}">
      <dgm:prSet custT="1"/>
      <dgm:spPr/>
      <dgm:t>
        <a:bodyPr/>
        <a:lstStyle/>
        <a:p>
          <a:r>
            <a:rPr lang="en-US" sz="1600" dirty="0" err="1"/>
            <a:t>ShowNextIPoint</a:t>
          </a:r>
          <a:r>
            <a:rPr lang="en-US" sz="1600" dirty="0"/>
            <a:t>()</a:t>
          </a:r>
          <a:endParaRPr lang="el-GR" sz="1600" dirty="0"/>
        </a:p>
      </dgm:t>
    </dgm:pt>
    <dgm:pt modelId="{BB0962C6-23B8-403F-AE6C-65878A4D92F1}" type="parTrans" cxnId="{E5EBE02D-31BB-4BC6-964D-F5E9EA0B4F2F}">
      <dgm:prSet/>
      <dgm:spPr>
        <a:ln>
          <a:solidFill>
            <a:srgbClr val="4F81BD"/>
          </a:solidFill>
          <a:tailEnd type="triangle"/>
        </a:ln>
      </dgm:spPr>
      <dgm:t>
        <a:bodyPr/>
        <a:lstStyle/>
        <a:p>
          <a:endParaRPr lang="el-GR" sz="1600"/>
        </a:p>
      </dgm:t>
    </dgm:pt>
    <dgm:pt modelId="{F2B4488D-E10F-42A1-8D2E-ABD49DB19942}" type="sibTrans" cxnId="{E5EBE02D-31BB-4BC6-964D-F5E9EA0B4F2F}">
      <dgm:prSet/>
      <dgm:spPr/>
      <dgm:t>
        <a:bodyPr/>
        <a:lstStyle/>
        <a:p>
          <a:endParaRPr lang="el-GR" sz="1600"/>
        </a:p>
      </dgm:t>
    </dgm:pt>
    <dgm:pt modelId="{15B5D249-D594-4B2F-A6FF-78358664594E}">
      <dgm:prSet custT="1"/>
      <dgm:spPr/>
      <dgm:t>
        <a:bodyPr/>
        <a:lstStyle/>
        <a:p>
          <a:r>
            <a:rPr lang="en-US" sz="1600" dirty="0" err="1"/>
            <a:t>ShowNextPhase</a:t>
          </a:r>
          <a:r>
            <a:rPr lang="en-US" sz="1600" dirty="0"/>
            <a:t>()</a:t>
          </a:r>
          <a:endParaRPr lang="el-GR" sz="1600" dirty="0"/>
        </a:p>
      </dgm:t>
    </dgm:pt>
    <dgm:pt modelId="{0696AC55-54AC-4366-A00B-EA9583116B1E}" type="parTrans" cxnId="{C7D3D9EF-E1A4-41F4-9BD2-E28C7A75AA3B}">
      <dgm:prSet/>
      <dgm:spPr>
        <a:ln>
          <a:solidFill>
            <a:srgbClr val="4F81BD"/>
          </a:solidFill>
          <a:tailEnd type="triangle"/>
        </a:ln>
      </dgm:spPr>
      <dgm:t>
        <a:bodyPr/>
        <a:lstStyle/>
        <a:p>
          <a:endParaRPr lang="el-GR" sz="1600"/>
        </a:p>
      </dgm:t>
    </dgm:pt>
    <dgm:pt modelId="{E288C4DB-7383-4B6D-AB24-1A3420CCB10E}" type="sibTrans" cxnId="{C7D3D9EF-E1A4-41F4-9BD2-E28C7A75AA3B}">
      <dgm:prSet/>
      <dgm:spPr/>
      <dgm:t>
        <a:bodyPr/>
        <a:lstStyle/>
        <a:p>
          <a:endParaRPr lang="el-GR" sz="1600"/>
        </a:p>
      </dgm:t>
    </dgm:pt>
    <dgm:pt modelId="{43C7FFC1-9430-4C6A-B74F-4B27F64792A9}" type="pres">
      <dgm:prSet presAssocID="{E8DE2FA6-F97D-49A7-8625-4FBA0919DCF7}" presName="hierChild1" presStyleCnt="0">
        <dgm:presLayoutVars>
          <dgm:orgChart val="1"/>
          <dgm:chPref val="1"/>
          <dgm:dir/>
          <dgm:animOne val="branch"/>
          <dgm:animLvl val="lvl"/>
          <dgm:resizeHandles/>
        </dgm:presLayoutVars>
      </dgm:prSet>
      <dgm:spPr/>
    </dgm:pt>
    <dgm:pt modelId="{7DA95F52-143C-4F3B-B47B-9C19009463F3}" type="pres">
      <dgm:prSet presAssocID="{3492A9CE-36C9-4F48-9704-60B3C87C0F1A}" presName="hierRoot1" presStyleCnt="0">
        <dgm:presLayoutVars>
          <dgm:hierBranch val="init"/>
        </dgm:presLayoutVars>
      </dgm:prSet>
      <dgm:spPr/>
    </dgm:pt>
    <dgm:pt modelId="{63A996DA-37AB-45D0-91EF-A7D3A3305366}" type="pres">
      <dgm:prSet presAssocID="{3492A9CE-36C9-4F48-9704-60B3C87C0F1A}" presName="rootComposite1" presStyleCnt="0"/>
      <dgm:spPr/>
    </dgm:pt>
    <dgm:pt modelId="{1A9407E3-64B3-48F9-8D3A-16A68E5BE415}" type="pres">
      <dgm:prSet presAssocID="{3492A9CE-36C9-4F48-9704-60B3C87C0F1A}" presName="rootText1" presStyleLbl="node0" presStyleIdx="0" presStyleCnt="1" custScaleX="279074">
        <dgm:presLayoutVars>
          <dgm:chPref val="3"/>
        </dgm:presLayoutVars>
      </dgm:prSet>
      <dgm:spPr/>
    </dgm:pt>
    <dgm:pt modelId="{AE94FB8D-20A5-4EBE-A567-76B1D1230D3A}" type="pres">
      <dgm:prSet presAssocID="{3492A9CE-36C9-4F48-9704-60B3C87C0F1A}" presName="rootConnector1" presStyleLbl="node1" presStyleIdx="0" presStyleCnt="0"/>
      <dgm:spPr/>
    </dgm:pt>
    <dgm:pt modelId="{E8325590-DDF8-44A2-A7A9-1F136F21DBEA}" type="pres">
      <dgm:prSet presAssocID="{3492A9CE-36C9-4F48-9704-60B3C87C0F1A}" presName="hierChild2" presStyleCnt="0"/>
      <dgm:spPr/>
    </dgm:pt>
    <dgm:pt modelId="{C2C2712A-E821-42C0-8297-5620335AF7D1}" type="pres">
      <dgm:prSet presAssocID="{E53751D0-8564-4416-9C38-C523EB198F69}" presName="Name37" presStyleLbl="parChTrans1D2" presStyleIdx="0" presStyleCnt="3"/>
      <dgm:spPr/>
    </dgm:pt>
    <dgm:pt modelId="{C647294E-8F37-4AA7-A185-050BE8159E99}" type="pres">
      <dgm:prSet presAssocID="{8ACE36DB-727B-4146-8DC7-3FED324B4846}" presName="hierRoot2" presStyleCnt="0">
        <dgm:presLayoutVars>
          <dgm:hierBranch val="init"/>
        </dgm:presLayoutVars>
      </dgm:prSet>
      <dgm:spPr/>
    </dgm:pt>
    <dgm:pt modelId="{C347A7AE-393F-4388-A797-AA73EC5FD49E}" type="pres">
      <dgm:prSet presAssocID="{8ACE36DB-727B-4146-8DC7-3FED324B4846}" presName="rootComposite" presStyleCnt="0"/>
      <dgm:spPr/>
    </dgm:pt>
    <dgm:pt modelId="{0CD84110-B5B4-4F83-BBB1-6EEFA297987B}" type="pres">
      <dgm:prSet presAssocID="{8ACE36DB-727B-4146-8DC7-3FED324B4846}" presName="rootText" presStyleLbl="node2" presStyleIdx="0" presStyleCnt="3" custLinFactNeighborX="-59226" custLinFactNeighborY="-3732">
        <dgm:presLayoutVars>
          <dgm:chPref val="3"/>
        </dgm:presLayoutVars>
      </dgm:prSet>
      <dgm:spPr/>
    </dgm:pt>
    <dgm:pt modelId="{6D4E16BD-BA68-4885-8A83-43849F438F0C}" type="pres">
      <dgm:prSet presAssocID="{8ACE36DB-727B-4146-8DC7-3FED324B4846}" presName="rootConnector" presStyleLbl="node2" presStyleIdx="0" presStyleCnt="3"/>
      <dgm:spPr/>
    </dgm:pt>
    <dgm:pt modelId="{D9F998C7-ABD7-4DF1-BBD2-6AA78EF9815A}" type="pres">
      <dgm:prSet presAssocID="{8ACE36DB-727B-4146-8DC7-3FED324B4846}" presName="hierChild4" presStyleCnt="0"/>
      <dgm:spPr/>
    </dgm:pt>
    <dgm:pt modelId="{AACE0D81-2957-4FC6-9A7E-2D165C96F96F}" type="pres">
      <dgm:prSet presAssocID="{72E03827-735A-411F-8D05-AA4E6D2D7AD0}" presName="Name37" presStyleLbl="parChTrans1D3" presStyleIdx="0" presStyleCnt="9"/>
      <dgm:spPr/>
    </dgm:pt>
    <dgm:pt modelId="{A9BA4F64-1A27-4F6A-AC00-66EDB41C7037}" type="pres">
      <dgm:prSet presAssocID="{DB5A24A7-1CC7-4C04-B2B0-AE8FD681AEC4}" presName="hierRoot2" presStyleCnt="0">
        <dgm:presLayoutVars>
          <dgm:hierBranch val="init"/>
        </dgm:presLayoutVars>
      </dgm:prSet>
      <dgm:spPr/>
    </dgm:pt>
    <dgm:pt modelId="{0D7DDFC7-ED5C-4C5A-AA95-BCA7F97279A1}" type="pres">
      <dgm:prSet presAssocID="{DB5A24A7-1CC7-4C04-B2B0-AE8FD681AEC4}" presName="rootComposite" presStyleCnt="0"/>
      <dgm:spPr/>
    </dgm:pt>
    <dgm:pt modelId="{F1E7B741-94EB-45BF-BDCD-8AE608107526}" type="pres">
      <dgm:prSet presAssocID="{DB5A24A7-1CC7-4C04-B2B0-AE8FD681AEC4}" presName="rootText" presStyleLbl="node3" presStyleIdx="0" presStyleCnt="9" custScaleX="97480" custLinFactNeighborX="-41549" custLinFactNeighborY="3638">
        <dgm:presLayoutVars>
          <dgm:chPref val="3"/>
        </dgm:presLayoutVars>
      </dgm:prSet>
      <dgm:spPr/>
    </dgm:pt>
    <dgm:pt modelId="{080679D4-CF19-45F6-B904-8AA6BEAE8813}" type="pres">
      <dgm:prSet presAssocID="{DB5A24A7-1CC7-4C04-B2B0-AE8FD681AEC4}" presName="rootConnector" presStyleLbl="node3" presStyleIdx="0" presStyleCnt="9"/>
      <dgm:spPr/>
    </dgm:pt>
    <dgm:pt modelId="{7A16C5E3-4DB0-401A-BA7E-1DEBBE8C14B3}" type="pres">
      <dgm:prSet presAssocID="{DB5A24A7-1CC7-4C04-B2B0-AE8FD681AEC4}" presName="hierChild4" presStyleCnt="0"/>
      <dgm:spPr/>
    </dgm:pt>
    <dgm:pt modelId="{F6FA69C9-8D3D-4450-9A0E-42C2F49F98F4}" type="pres">
      <dgm:prSet presAssocID="{DB5A24A7-1CC7-4C04-B2B0-AE8FD681AEC4}" presName="hierChild5" presStyleCnt="0"/>
      <dgm:spPr/>
    </dgm:pt>
    <dgm:pt modelId="{A0444DDE-CEF6-49A9-889D-8B1C211CDC59}" type="pres">
      <dgm:prSet presAssocID="{A63A1A72-EAA5-42B9-8265-3871FC5AF700}" presName="Name37" presStyleLbl="parChTrans1D3" presStyleIdx="1" presStyleCnt="9"/>
      <dgm:spPr/>
    </dgm:pt>
    <dgm:pt modelId="{D056EFFD-6CBC-4A41-9521-180D851B2FFC}" type="pres">
      <dgm:prSet presAssocID="{65EA9CB0-8D32-4369-8B6D-09C6510D686F}" presName="hierRoot2" presStyleCnt="0">
        <dgm:presLayoutVars>
          <dgm:hierBranch val="init"/>
        </dgm:presLayoutVars>
      </dgm:prSet>
      <dgm:spPr/>
    </dgm:pt>
    <dgm:pt modelId="{CE010DC2-8C1C-42C5-9CDF-3342B5102096}" type="pres">
      <dgm:prSet presAssocID="{65EA9CB0-8D32-4369-8B6D-09C6510D686F}" presName="rootComposite" presStyleCnt="0"/>
      <dgm:spPr/>
    </dgm:pt>
    <dgm:pt modelId="{B2362236-4F8F-4510-B2EC-03C08CB5414E}" type="pres">
      <dgm:prSet presAssocID="{65EA9CB0-8D32-4369-8B6D-09C6510D686F}" presName="rootText" presStyleLbl="node3" presStyleIdx="1" presStyleCnt="9" custScaleX="97480" custLinFactNeighborX="-41549" custLinFactNeighborY="339">
        <dgm:presLayoutVars>
          <dgm:chPref val="3"/>
        </dgm:presLayoutVars>
      </dgm:prSet>
      <dgm:spPr/>
    </dgm:pt>
    <dgm:pt modelId="{226F2559-488B-4531-986A-EB02D8C63B51}" type="pres">
      <dgm:prSet presAssocID="{65EA9CB0-8D32-4369-8B6D-09C6510D686F}" presName="rootConnector" presStyleLbl="node3" presStyleIdx="1" presStyleCnt="9"/>
      <dgm:spPr/>
    </dgm:pt>
    <dgm:pt modelId="{DE82EBE5-1153-4FD7-8D17-24ED5C31324A}" type="pres">
      <dgm:prSet presAssocID="{65EA9CB0-8D32-4369-8B6D-09C6510D686F}" presName="hierChild4" presStyleCnt="0"/>
      <dgm:spPr/>
    </dgm:pt>
    <dgm:pt modelId="{8587939A-5BD5-4DD9-AD03-AF2F6D7DB975}" type="pres">
      <dgm:prSet presAssocID="{65EA9CB0-8D32-4369-8B6D-09C6510D686F}" presName="hierChild5" presStyleCnt="0"/>
      <dgm:spPr/>
    </dgm:pt>
    <dgm:pt modelId="{C14B05E2-F55B-474B-8686-DDCC97F10132}" type="pres">
      <dgm:prSet presAssocID="{3F4C2604-4250-475A-AFCD-84B135637832}" presName="Name37" presStyleLbl="parChTrans1D3" presStyleIdx="2" presStyleCnt="9"/>
      <dgm:spPr/>
    </dgm:pt>
    <dgm:pt modelId="{593C5695-2020-4310-9397-12BCA235C7B4}" type="pres">
      <dgm:prSet presAssocID="{69E04B43-705B-458D-9862-4AAC06FE7B43}" presName="hierRoot2" presStyleCnt="0">
        <dgm:presLayoutVars>
          <dgm:hierBranch val="init"/>
        </dgm:presLayoutVars>
      </dgm:prSet>
      <dgm:spPr/>
    </dgm:pt>
    <dgm:pt modelId="{C47161E8-F9DE-498D-A7B2-2EA5DF6E2C57}" type="pres">
      <dgm:prSet presAssocID="{69E04B43-705B-458D-9862-4AAC06FE7B43}" presName="rootComposite" presStyleCnt="0"/>
      <dgm:spPr/>
    </dgm:pt>
    <dgm:pt modelId="{168C41E9-5ACD-4E24-8D19-683D692CB1C8}" type="pres">
      <dgm:prSet presAssocID="{69E04B43-705B-458D-9862-4AAC06FE7B43}" presName="rootText" presStyleLbl="node3" presStyleIdx="2" presStyleCnt="9" custScaleX="97480" custLinFactNeighborX="-41549" custLinFactNeighborY="-2961">
        <dgm:presLayoutVars>
          <dgm:chPref val="3"/>
        </dgm:presLayoutVars>
      </dgm:prSet>
      <dgm:spPr/>
    </dgm:pt>
    <dgm:pt modelId="{7F8621B9-5FB9-4235-B193-D38B4C589C3E}" type="pres">
      <dgm:prSet presAssocID="{69E04B43-705B-458D-9862-4AAC06FE7B43}" presName="rootConnector" presStyleLbl="node3" presStyleIdx="2" presStyleCnt="9"/>
      <dgm:spPr/>
    </dgm:pt>
    <dgm:pt modelId="{53451270-9427-4D68-ACFF-9C12B5E3285A}" type="pres">
      <dgm:prSet presAssocID="{69E04B43-705B-458D-9862-4AAC06FE7B43}" presName="hierChild4" presStyleCnt="0"/>
      <dgm:spPr/>
    </dgm:pt>
    <dgm:pt modelId="{714CA07F-DA82-4FC1-B9C6-DE6F81845B38}" type="pres">
      <dgm:prSet presAssocID="{69E04B43-705B-458D-9862-4AAC06FE7B43}" presName="hierChild5" presStyleCnt="0"/>
      <dgm:spPr/>
    </dgm:pt>
    <dgm:pt modelId="{18FB848B-E36D-4937-B298-5CBC8B5FE476}" type="pres">
      <dgm:prSet presAssocID="{9443FA0C-D928-4381-A933-F6E49B1CD142}" presName="Name37" presStyleLbl="parChTrans1D3" presStyleIdx="3" presStyleCnt="9"/>
      <dgm:spPr/>
    </dgm:pt>
    <dgm:pt modelId="{63CCF6E5-46C4-459B-82BA-4CB7C4FCEC80}" type="pres">
      <dgm:prSet presAssocID="{4EEDDBC9-3538-423D-AA5E-66B8680A30BA}" presName="hierRoot2" presStyleCnt="0">
        <dgm:presLayoutVars>
          <dgm:hierBranch val="init"/>
        </dgm:presLayoutVars>
      </dgm:prSet>
      <dgm:spPr/>
    </dgm:pt>
    <dgm:pt modelId="{2C9B1072-67CB-4967-A21F-844B55CC05C0}" type="pres">
      <dgm:prSet presAssocID="{4EEDDBC9-3538-423D-AA5E-66B8680A30BA}" presName="rootComposite" presStyleCnt="0"/>
      <dgm:spPr/>
    </dgm:pt>
    <dgm:pt modelId="{551D9EAE-3C93-43A0-9922-B52BC597AA66}" type="pres">
      <dgm:prSet presAssocID="{4EEDDBC9-3538-423D-AA5E-66B8680A30BA}" presName="rootText" presStyleLbl="node3" presStyleIdx="3" presStyleCnt="9" custScaleX="97480" custLinFactNeighborX="-44167" custLinFactNeighborY="-6260">
        <dgm:presLayoutVars>
          <dgm:chPref val="3"/>
        </dgm:presLayoutVars>
      </dgm:prSet>
      <dgm:spPr/>
    </dgm:pt>
    <dgm:pt modelId="{C3AF22AF-DD8A-408E-AF98-D51781F38E47}" type="pres">
      <dgm:prSet presAssocID="{4EEDDBC9-3538-423D-AA5E-66B8680A30BA}" presName="rootConnector" presStyleLbl="node3" presStyleIdx="3" presStyleCnt="9"/>
      <dgm:spPr/>
    </dgm:pt>
    <dgm:pt modelId="{9D00983A-BE1E-42C8-8F8E-674F7E3D336F}" type="pres">
      <dgm:prSet presAssocID="{4EEDDBC9-3538-423D-AA5E-66B8680A30BA}" presName="hierChild4" presStyleCnt="0"/>
      <dgm:spPr/>
    </dgm:pt>
    <dgm:pt modelId="{827EF57C-50BC-4E01-B6E2-B3F2A9CFD3C0}" type="pres">
      <dgm:prSet presAssocID="{4EEDDBC9-3538-423D-AA5E-66B8680A30BA}" presName="hierChild5" presStyleCnt="0"/>
      <dgm:spPr/>
    </dgm:pt>
    <dgm:pt modelId="{F72875E2-2905-45F2-A6FF-C9A50113EA10}" type="pres">
      <dgm:prSet presAssocID="{8ACE36DB-727B-4146-8DC7-3FED324B4846}" presName="hierChild5" presStyleCnt="0"/>
      <dgm:spPr/>
    </dgm:pt>
    <dgm:pt modelId="{A3BED421-C70A-4265-8F15-54F8EEA35BC6}" type="pres">
      <dgm:prSet presAssocID="{4611D562-B855-462B-92B7-07893723089A}" presName="Name37" presStyleLbl="parChTrans1D2" presStyleIdx="1" presStyleCnt="3"/>
      <dgm:spPr/>
    </dgm:pt>
    <dgm:pt modelId="{69F171E3-CD9D-4DE4-A73E-0E46BB5ED015}" type="pres">
      <dgm:prSet presAssocID="{CACA41C3-423C-46FA-B76F-8D1A387EC886}" presName="hierRoot2" presStyleCnt="0">
        <dgm:presLayoutVars>
          <dgm:hierBranch val="init"/>
        </dgm:presLayoutVars>
      </dgm:prSet>
      <dgm:spPr/>
    </dgm:pt>
    <dgm:pt modelId="{7A6ABAAD-9DD6-43C1-AA89-BC181046BEB1}" type="pres">
      <dgm:prSet presAssocID="{CACA41C3-423C-46FA-B76F-8D1A387EC886}" presName="rootComposite" presStyleCnt="0"/>
      <dgm:spPr/>
    </dgm:pt>
    <dgm:pt modelId="{C82DAB82-1604-4CC5-A8EC-ABA8D10AFA7C}" type="pres">
      <dgm:prSet presAssocID="{CACA41C3-423C-46FA-B76F-8D1A387EC886}" presName="rootText" presStyleLbl="node2" presStyleIdx="1" presStyleCnt="3">
        <dgm:presLayoutVars>
          <dgm:chPref val="3"/>
        </dgm:presLayoutVars>
      </dgm:prSet>
      <dgm:spPr/>
    </dgm:pt>
    <dgm:pt modelId="{F5603F7F-444B-485A-9692-CBDB4A079742}" type="pres">
      <dgm:prSet presAssocID="{CACA41C3-423C-46FA-B76F-8D1A387EC886}" presName="rootConnector" presStyleLbl="node2" presStyleIdx="1" presStyleCnt="3"/>
      <dgm:spPr/>
    </dgm:pt>
    <dgm:pt modelId="{C95089D9-08DB-4FC3-B8E9-4CD3BC2B789A}" type="pres">
      <dgm:prSet presAssocID="{CACA41C3-423C-46FA-B76F-8D1A387EC886}" presName="hierChild4" presStyleCnt="0"/>
      <dgm:spPr/>
    </dgm:pt>
    <dgm:pt modelId="{E82D8962-A094-43E5-AA65-0CEA4DA4E50F}" type="pres">
      <dgm:prSet presAssocID="{B6D434D6-E0B6-40B2-8F8B-AAE99105BB6C}" presName="Name37" presStyleLbl="parChTrans1D3" presStyleIdx="4" presStyleCnt="9"/>
      <dgm:spPr/>
    </dgm:pt>
    <dgm:pt modelId="{65D27933-983B-408C-B100-EAC61C2BB943}" type="pres">
      <dgm:prSet presAssocID="{379916C7-5345-41A4-9C82-FFFAD7313E65}" presName="hierRoot2" presStyleCnt="0">
        <dgm:presLayoutVars>
          <dgm:hierBranch val="init"/>
        </dgm:presLayoutVars>
      </dgm:prSet>
      <dgm:spPr/>
    </dgm:pt>
    <dgm:pt modelId="{56F6B63A-AEC3-4432-8B2F-6895C258951C}" type="pres">
      <dgm:prSet presAssocID="{379916C7-5345-41A4-9C82-FFFAD7313E65}" presName="rootComposite" presStyleCnt="0"/>
      <dgm:spPr/>
    </dgm:pt>
    <dgm:pt modelId="{548988A3-5C2F-430D-8D5E-1D9AD01EDF57}" type="pres">
      <dgm:prSet presAssocID="{379916C7-5345-41A4-9C82-FFFAD7313E65}" presName="rootText" presStyleLbl="node3" presStyleIdx="4" presStyleCnt="9">
        <dgm:presLayoutVars>
          <dgm:chPref val="3"/>
        </dgm:presLayoutVars>
      </dgm:prSet>
      <dgm:spPr/>
    </dgm:pt>
    <dgm:pt modelId="{F872A84D-94D8-4C54-9B81-FA7F849A2AA1}" type="pres">
      <dgm:prSet presAssocID="{379916C7-5345-41A4-9C82-FFFAD7313E65}" presName="rootConnector" presStyleLbl="node3" presStyleIdx="4" presStyleCnt="9"/>
      <dgm:spPr/>
    </dgm:pt>
    <dgm:pt modelId="{5FD297E4-71CE-4344-9ABA-5A85905B6581}" type="pres">
      <dgm:prSet presAssocID="{379916C7-5345-41A4-9C82-FFFAD7313E65}" presName="hierChild4" presStyleCnt="0"/>
      <dgm:spPr/>
    </dgm:pt>
    <dgm:pt modelId="{22997D55-99A2-4DB2-A4DA-3ACE11E0A649}" type="pres">
      <dgm:prSet presAssocID="{379916C7-5345-41A4-9C82-FFFAD7313E65}" presName="hierChild5" presStyleCnt="0"/>
      <dgm:spPr/>
    </dgm:pt>
    <dgm:pt modelId="{CA132A22-948B-4343-A3EC-9CDA978B81E3}" type="pres">
      <dgm:prSet presAssocID="{5CCD9C1A-818C-4208-88FA-BCF2A22CF56F}" presName="Name37" presStyleLbl="parChTrans1D3" presStyleIdx="5" presStyleCnt="9"/>
      <dgm:spPr/>
    </dgm:pt>
    <dgm:pt modelId="{3FC5EE61-E7B5-4A5D-83CD-396520FE400F}" type="pres">
      <dgm:prSet presAssocID="{3106FE4B-330A-41AF-B276-431BF0E5B931}" presName="hierRoot2" presStyleCnt="0">
        <dgm:presLayoutVars>
          <dgm:hierBranch val="init"/>
        </dgm:presLayoutVars>
      </dgm:prSet>
      <dgm:spPr/>
    </dgm:pt>
    <dgm:pt modelId="{D71FD000-3DB3-4B46-81A5-628FF565E437}" type="pres">
      <dgm:prSet presAssocID="{3106FE4B-330A-41AF-B276-431BF0E5B931}" presName="rootComposite" presStyleCnt="0"/>
      <dgm:spPr/>
    </dgm:pt>
    <dgm:pt modelId="{E514306F-C661-420B-8409-51352DF47E8C}" type="pres">
      <dgm:prSet presAssocID="{3106FE4B-330A-41AF-B276-431BF0E5B931}" presName="rootText" presStyleLbl="node3" presStyleIdx="5" presStyleCnt="9">
        <dgm:presLayoutVars>
          <dgm:chPref val="3"/>
        </dgm:presLayoutVars>
      </dgm:prSet>
      <dgm:spPr/>
    </dgm:pt>
    <dgm:pt modelId="{DBF639F9-D7C9-43B4-AA75-6055430274CC}" type="pres">
      <dgm:prSet presAssocID="{3106FE4B-330A-41AF-B276-431BF0E5B931}" presName="rootConnector" presStyleLbl="node3" presStyleIdx="5" presStyleCnt="9"/>
      <dgm:spPr/>
    </dgm:pt>
    <dgm:pt modelId="{19AB214C-7F27-4431-881F-5BB699296C01}" type="pres">
      <dgm:prSet presAssocID="{3106FE4B-330A-41AF-B276-431BF0E5B931}" presName="hierChild4" presStyleCnt="0"/>
      <dgm:spPr/>
    </dgm:pt>
    <dgm:pt modelId="{80D98767-4115-45B9-83B3-9C7CD5E98348}" type="pres">
      <dgm:prSet presAssocID="{3106FE4B-330A-41AF-B276-431BF0E5B931}" presName="hierChild5" presStyleCnt="0"/>
      <dgm:spPr/>
    </dgm:pt>
    <dgm:pt modelId="{DB85C94B-B4BD-4741-B8F8-68DE8BBB6246}" type="pres">
      <dgm:prSet presAssocID="{DB065A21-9977-43A3-A474-FB6C423A9C17}" presName="Name37" presStyleLbl="parChTrans1D3" presStyleIdx="6" presStyleCnt="9"/>
      <dgm:spPr/>
    </dgm:pt>
    <dgm:pt modelId="{D9013791-29DD-4A5A-BF8E-AFE2214CCFF6}" type="pres">
      <dgm:prSet presAssocID="{FD852D7A-0A0A-4972-A072-C1A95C481813}" presName="hierRoot2" presStyleCnt="0">
        <dgm:presLayoutVars>
          <dgm:hierBranch val="init"/>
        </dgm:presLayoutVars>
      </dgm:prSet>
      <dgm:spPr/>
    </dgm:pt>
    <dgm:pt modelId="{B9D106AA-9C4A-4D4C-8C3B-174B85183385}" type="pres">
      <dgm:prSet presAssocID="{FD852D7A-0A0A-4972-A072-C1A95C481813}" presName="rootComposite" presStyleCnt="0"/>
      <dgm:spPr/>
    </dgm:pt>
    <dgm:pt modelId="{179A2D90-F3B5-4AB7-9668-6D2BAC8A9070}" type="pres">
      <dgm:prSet presAssocID="{FD852D7A-0A0A-4972-A072-C1A95C481813}" presName="rootText" presStyleLbl="node3" presStyleIdx="6" presStyleCnt="9" custScaleX="103128">
        <dgm:presLayoutVars>
          <dgm:chPref val="3"/>
        </dgm:presLayoutVars>
      </dgm:prSet>
      <dgm:spPr/>
    </dgm:pt>
    <dgm:pt modelId="{AC9600F3-4A7A-4BC4-B2DF-37EB6006990D}" type="pres">
      <dgm:prSet presAssocID="{FD852D7A-0A0A-4972-A072-C1A95C481813}" presName="rootConnector" presStyleLbl="node3" presStyleIdx="6" presStyleCnt="9"/>
      <dgm:spPr/>
    </dgm:pt>
    <dgm:pt modelId="{140DA639-D3A7-4AE4-B097-3DC2A776F3CC}" type="pres">
      <dgm:prSet presAssocID="{FD852D7A-0A0A-4972-A072-C1A95C481813}" presName="hierChild4" presStyleCnt="0"/>
      <dgm:spPr/>
    </dgm:pt>
    <dgm:pt modelId="{3D33AE6E-9ECA-41E8-A739-222C5BDF454F}" type="pres">
      <dgm:prSet presAssocID="{FD852D7A-0A0A-4972-A072-C1A95C481813}" presName="hierChild5" presStyleCnt="0"/>
      <dgm:spPr/>
    </dgm:pt>
    <dgm:pt modelId="{717305B9-C406-4FEF-B9C0-8275CDB3585C}" type="pres">
      <dgm:prSet presAssocID="{CACA41C3-423C-46FA-B76F-8D1A387EC886}" presName="hierChild5" presStyleCnt="0"/>
      <dgm:spPr/>
    </dgm:pt>
    <dgm:pt modelId="{719D3CA3-FC5E-498B-9550-B53902E9970D}" type="pres">
      <dgm:prSet presAssocID="{BB18A913-E49B-4D4E-A841-EFC6AC513B46}" presName="Name37" presStyleLbl="parChTrans1D2" presStyleIdx="2" presStyleCnt="3"/>
      <dgm:spPr/>
    </dgm:pt>
    <dgm:pt modelId="{4D03EAEF-7D29-4B94-BFCF-4FF0E0F91E9E}" type="pres">
      <dgm:prSet presAssocID="{5CD7E2AA-351B-4272-8A70-D73F781A293F}" presName="hierRoot2" presStyleCnt="0">
        <dgm:presLayoutVars>
          <dgm:hierBranch val="init"/>
        </dgm:presLayoutVars>
      </dgm:prSet>
      <dgm:spPr/>
    </dgm:pt>
    <dgm:pt modelId="{FDBCF21B-90A3-49E9-9B12-38E1B7DE1C07}" type="pres">
      <dgm:prSet presAssocID="{5CD7E2AA-351B-4272-8A70-D73F781A293F}" presName="rootComposite" presStyleCnt="0"/>
      <dgm:spPr/>
    </dgm:pt>
    <dgm:pt modelId="{9F0FE55C-E5EF-4B73-9636-CA63672F8C99}" type="pres">
      <dgm:prSet presAssocID="{5CD7E2AA-351B-4272-8A70-D73F781A293F}" presName="rootText" presStyleLbl="node2" presStyleIdx="2" presStyleCnt="3" custLinFactNeighborX="77533" custLinFactNeighborY="-3732">
        <dgm:presLayoutVars>
          <dgm:chPref val="3"/>
        </dgm:presLayoutVars>
      </dgm:prSet>
      <dgm:spPr/>
    </dgm:pt>
    <dgm:pt modelId="{D671EA2E-6EA8-4801-9E6A-0F3E9E3997B8}" type="pres">
      <dgm:prSet presAssocID="{5CD7E2AA-351B-4272-8A70-D73F781A293F}" presName="rootConnector" presStyleLbl="node2" presStyleIdx="2" presStyleCnt="3"/>
      <dgm:spPr/>
    </dgm:pt>
    <dgm:pt modelId="{DF370F2A-4A93-4D9D-8CB4-7F7D3010A097}" type="pres">
      <dgm:prSet presAssocID="{5CD7E2AA-351B-4272-8A70-D73F781A293F}" presName="hierChild4" presStyleCnt="0"/>
      <dgm:spPr/>
    </dgm:pt>
    <dgm:pt modelId="{D68491D9-5AE9-4772-8A19-E8B4F4B2D036}" type="pres">
      <dgm:prSet presAssocID="{BB0962C6-23B8-403F-AE6C-65878A4D92F1}" presName="Name37" presStyleLbl="parChTrans1D3" presStyleIdx="7" presStyleCnt="9"/>
      <dgm:spPr/>
    </dgm:pt>
    <dgm:pt modelId="{FD2CA0DA-8DB1-4D1B-BF80-AC081286F23B}" type="pres">
      <dgm:prSet presAssocID="{76F75C32-D8F7-4008-B966-3A54644F1DC3}" presName="hierRoot2" presStyleCnt="0">
        <dgm:presLayoutVars>
          <dgm:hierBranch val="init"/>
        </dgm:presLayoutVars>
      </dgm:prSet>
      <dgm:spPr/>
    </dgm:pt>
    <dgm:pt modelId="{F6406F26-C1F5-4F86-BB13-1BCF6DD5BCDF}" type="pres">
      <dgm:prSet presAssocID="{76F75C32-D8F7-4008-B966-3A54644F1DC3}" presName="rootComposite" presStyleCnt="0"/>
      <dgm:spPr/>
    </dgm:pt>
    <dgm:pt modelId="{64675689-CF6C-4603-A86F-EA11C268491E}" type="pres">
      <dgm:prSet presAssocID="{76F75C32-D8F7-4008-B966-3A54644F1DC3}" presName="rootText" presStyleLbl="node3" presStyleIdx="7" presStyleCnt="9" custScaleX="124055" custLinFactNeighborX="84541" custLinFactNeighborY="-7031">
        <dgm:presLayoutVars>
          <dgm:chPref val="3"/>
        </dgm:presLayoutVars>
      </dgm:prSet>
      <dgm:spPr/>
    </dgm:pt>
    <dgm:pt modelId="{DC0E4F69-47ED-47EB-AE8D-4399A00A09ED}" type="pres">
      <dgm:prSet presAssocID="{76F75C32-D8F7-4008-B966-3A54644F1DC3}" presName="rootConnector" presStyleLbl="node3" presStyleIdx="7" presStyleCnt="9"/>
      <dgm:spPr/>
    </dgm:pt>
    <dgm:pt modelId="{DF3010F1-4DC2-43F5-B3BE-745FFCDABC66}" type="pres">
      <dgm:prSet presAssocID="{76F75C32-D8F7-4008-B966-3A54644F1DC3}" presName="hierChild4" presStyleCnt="0"/>
      <dgm:spPr/>
    </dgm:pt>
    <dgm:pt modelId="{3D37D6FA-33C1-4DAC-AA96-7B64E7C0C510}" type="pres">
      <dgm:prSet presAssocID="{76F75C32-D8F7-4008-B966-3A54644F1DC3}" presName="hierChild5" presStyleCnt="0"/>
      <dgm:spPr/>
    </dgm:pt>
    <dgm:pt modelId="{D979806F-9B2A-464B-B7E1-764A50B793B2}" type="pres">
      <dgm:prSet presAssocID="{0696AC55-54AC-4366-A00B-EA9583116B1E}" presName="Name37" presStyleLbl="parChTrans1D3" presStyleIdx="8" presStyleCnt="9"/>
      <dgm:spPr/>
    </dgm:pt>
    <dgm:pt modelId="{178A86ED-4EB6-42C9-BEEF-B04FFF7FD3E6}" type="pres">
      <dgm:prSet presAssocID="{15B5D249-D594-4B2F-A6FF-78358664594E}" presName="hierRoot2" presStyleCnt="0">
        <dgm:presLayoutVars>
          <dgm:hierBranch val="init"/>
        </dgm:presLayoutVars>
      </dgm:prSet>
      <dgm:spPr/>
    </dgm:pt>
    <dgm:pt modelId="{8F4B8AA7-0C01-44A4-90A6-B333C7495739}" type="pres">
      <dgm:prSet presAssocID="{15B5D249-D594-4B2F-A6FF-78358664594E}" presName="rootComposite" presStyleCnt="0"/>
      <dgm:spPr/>
    </dgm:pt>
    <dgm:pt modelId="{7B5EA93C-1618-41A1-A721-9D9DCE6EFC24}" type="pres">
      <dgm:prSet presAssocID="{15B5D249-D594-4B2F-A6FF-78358664594E}" presName="rootText" presStyleLbl="node3" presStyleIdx="8" presStyleCnt="9" custScaleX="126771" custLinFactNeighborX="84541" custLinFactNeighborY="-10331">
        <dgm:presLayoutVars>
          <dgm:chPref val="3"/>
        </dgm:presLayoutVars>
      </dgm:prSet>
      <dgm:spPr/>
    </dgm:pt>
    <dgm:pt modelId="{C162AACB-4479-4C8E-AD84-E6FA101DAC1A}" type="pres">
      <dgm:prSet presAssocID="{15B5D249-D594-4B2F-A6FF-78358664594E}" presName="rootConnector" presStyleLbl="node3" presStyleIdx="8" presStyleCnt="9"/>
      <dgm:spPr/>
    </dgm:pt>
    <dgm:pt modelId="{FB415A02-8F26-457E-97D9-8594E771A54C}" type="pres">
      <dgm:prSet presAssocID="{15B5D249-D594-4B2F-A6FF-78358664594E}" presName="hierChild4" presStyleCnt="0"/>
      <dgm:spPr/>
    </dgm:pt>
    <dgm:pt modelId="{9C55B9E3-0D42-4438-9800-D404622DB7F0}" type="pres">
      <dgm:prSet presAssocID="{15B5D249-D594-4B2F-A6FF-78358664594E}" presName="hierChild5" presStyleCnt="0"/>
      <dgm:spPr/>
    </dgm:pt>
    <dgm:pt modelId="{1CC5379A-93A4-4703-829B-7EA35DBE874F}" type="pres">
      <dgm:prSet presAssocID="{5CD7E2AA-351B-4272-8A70-D73F781A293F}" presName="hierChild5" presStyleCnt="0"/>
      <dgm:spPr/>
    </dgm:pt>
    <dgm:pt modelId="{47E70464-5FBF-4914-8775-E74ADDDF2E83}" type="pres">
      <dgm:prSet presAssocID="{3492A9CE-36C9-4F48-9704-60B3C87C0F1A}" presName="hierChild3" presStyleCnt="0"/>
      <dgm:spPr/>
    </dgm:pt>
  </dgm:ptLst>
  <dgm:cxnLst>
    <dgm:cxn modelId="{EBF47B08-18B5-4D20-856A-7A6AC6BFB1E5}" type="presOf" srcId="{5CD7E2AA-351B-4272-8A70-D73F781A293F}" destId="{9F0FE55C-E5EF-4B73-9636-CA63672F8C99}" srcOrd="0" destOrd="0" presId="urn:microsoft.com/office/officeart/2005/8/layout/orgChart1"/>
    <dgm:cxn modelId="{7FA5BB08-CEDD-48A5-B7C0-82027A2EA594}" type="presOf" srcId="{DB5A24A7-1CC7-4C04-B2B0-AE8FD681AEC4}" destId="{F1E7B741-94EB-45BF-BDCD-8AE608107526}" srcOrd="0" destOrd="0" presId="urn:microsoft.com/office/officeart/2005/8/layout/orgChart1"/>
    <dgm:cxn modelId="{F3644814-85A6-453A-9608-08464FCE6F7F}" type="presOf" srcId="{BB0962C6-23B8-403F-AE6C-65878A4D92F1}" destId="{D68491D9-5AE9-4772-8A19-E8B4F4B2D036}" srcOrd="0" destOrd="0" presId="urn:microsoft.com/office/officeart/2005/8/layout/orgChart1"/>
    <dgm:cxn modelId="{A95DBA18-58EC-4057-A8DC-85AFF9B4432F}" type="presOf" srcId="{379916C7-5345-41A4-9C82-FFFAD7313E65}" destId="{F872A84D-94D8-4C54-9B81-FA7F849A2AA1}" srcOrd="1" destOrd="0" presId="urn:microsoft.com/office/officeart/2005/8/layout/orgChart1"/>
    <dgm:cxn modelId="{17670829-CB73-4DDA-8D58-A17134B932B6}" srcId="{8ACE36DB-727B-4146-8DC7-3FED324B4846}" destId="{4EEDDBC9-3538-423D-AA5E-66B8680A30BA}" srcOrd="3" destOrd="0" parTransId="{9443FA0C-D928-4381-A933-F6E49B1CD142}" sibTransId="{562CF98C-65B7-4C28-A851-7A01DD591774}"/>
    <dgm:cxn modelId="{1469DA2D-8E15-44AF-8FB4-380A1632B1C6}" type="presOf" srcId="{FD852D7A-0A0A-4972-A072-C1A95C481813}" destId="{AC9600F3-4A7A-4BC4-B2DF-37EB6006990D}" srcOrd="1" destOrd="0" presId="urn:microsoft.com/office/officeart/2005/8/layout/orgChart1"/>
    <dgm:cxn modelId="{E5EBE02D-31BB-4BC6-964D-F5E9EA0B4F2F}" srcId="{5CD7E2AA-351B-4272-8A70-D73F781A293F}" destId="{76F75C32-D8F7-4008-B966-3A54644F1DC3}" srcOrd="0" destOrd="0" parTransId="{BB0962C6-23B8-403F-AE6C-65878A4D92F1}" sibTransId="{F2B4488D-E10F-42A1-8D2E-ABD49DB19942}"/>
    <dgm:cxn modelId="{BEB30C2F-DA44-445E-B12A-7548F4B9AE54}" type="presOf" srcId="{B6D434D6-E0B6-40B2-8F8B-AAE99105BB6C}" destId="{E82D8962-A094-43E5-AA65-0CEA4DA4E50F}" srcOrd="0" destOrd="0" presId="urn:microsoft.com/office/officeart/2005/8/layout/orgChart1"/>
    <dgm:cxn modelId="{9C3B512F-B71A-4031-96D7-BC1F44A16A14}" srcId="{CACA41C3-423C-46FA-B76F-8D1A387EC886}" destId="{379916C7-5345-41A4-9C82-FFFAD7313E65}" srcOrd="0" destOrd="0" parTransId="{B6D434D6-E0B6-40B2-8F8B-AAE99105BB6C}" sibTransId="{60884EEE-4ABA-4659-9A41-845540B82808}"/>
    <dgm:cxn modelId="{6D599F2F-E91B-45CC-AD12-EE32CAE54DAA}" type="presOf" srcId="{A63A1A72-EAA5-42B9-8265-3871FC5AF700}" destId="{A0444DDE-CEF6-49A9-889D-8B1C211CDC59}" srcOrd="0" destOrd="0" presId="urn:microsoft.com/office/officeart/2005/8/layout/orgChart1"/>
    <dgm:cxn modelId="{EAF97B31-F774-476E-9CED-340C376E0845}" type="presOf" srcId="{76F75C32-D8F7-4008-B966-3A54644F1DC3}" destId="{64675689-CF6C-4603-A86F-EA11C268491E}" srcOrd="0" destOrd="0" presId="urn:microsoft.com/office/officeart/2005/8/layout/orgChart1"/>
    <dgm:cxn modelId="{9094F236-DF2E-45E8-8BB8-27ABD0A48E96}" type="presOf" srcId="{3106FE4B-330A-41AF-B276-431BF0E5B931}" destId="{E514306F-C661-420B-8409-51352DF47E8C}" srcOrd="0" destOrd="0" presId="urn:microsoft.com/office/officeart/2005/8/layout/orgChart1"/>
    <dgm:cxn modelId="{C250AD37-7AF1-423F-AAC6-8C1CF1977DAA}" type="presOf" srcId="{3106FE4B-330A-41AF-B276-431BF0E5B931}" destId="{DBF639F9-D7C9-43B4-AA75-6055430274CC}" srcOrd="1" destOrd="0" presId="urn:microsoft.com/office/officeart/2005/8/layout/orgChart1"/>
    <dgm:cxn modelId="{144DBA37-828A-4D59-9C0A-129CF5249E22}" srcId="{3492A9CE-36C9-4F48-9704-60B3C87C0F1A}" destId="{5CD7E2AA-351B-4272-8A70-D73F781A293F}" srcOrd="2" destOrd="0" parTransId="{BB18A913-E49B-4D4E-A841-EFC6AC513B46}" sibTransId="{33411321-67D6-4EEB-8FC7-1E9ED307481F}"/>
    <dgm:cxn modelId="{2BD1A73A-D86E-40F4-B7A4-29CC04DFC894}" type="presOf" srcId="{4EEDDBC9-3538-423D-AA5E-66B8680A30BA}" destId="{551D9EAE-3C93-43A0-9922-B52BC597AA66}" srcOrd="0" destOrd="0" presId="urn:microsoft.com/office/officeart/2005/8/layout/orgChart1"/>
    <dgm:cxn modelId="{EBBC355F-8D75-4F5A-B2C4-D0DE600915D4}" srcId="{3492A9CE-36C9-4F48-9704-60B3C87C0F1A}" destId="{CACA41C3-423C-46FA-B76F-8D1A387EC886}" srcOrd="1" destOrd="0" parTransId="{4611D562-B855-462B-92B7-07893723089A}" sibTransId="{5347A2B7-AF72-473F-9F3B-CEFC700AA90F}"/>
    <dgm:cxn modelId="{27967C42-1CBD-496D-95BE-34735393767A}" srcId="{CACA41C3-423C-46FA-B76F-8D1A387EC886}" destId="{3106FE4B-330A-41AF-B276-431BF0E5B931}" srcOrd="1" destOrd="0" parTransId="{5CCD9C1A-818C-4208-88FA-BCF2A22CF56F}" sibTransId="{C1DAD847-BD3C-4486-B6C1-BBD0648FD424}"/>
    <dgm:cxn modelId="{73C6C442-56A1-48E4-AE3D-147BE10760FB}" type="presOf" srcId="{DB5A24A7-1CC7-4C04-B2B0-AE8FD681AEC4}" destId="{080679D4-CF19-45F6-B904-8AA6BEAE8813}" srcOrd="1" destOrd="0" presId="urn:microsoft.com/office/officeart/2005/8/layout/orgChart1"/>
    <dgm:cxn modelId="{BD4BD548-8437-48DA-BE44-E6E4F97D948F}" srcId="{CACA41C3-423C-46FA-B76F-8D1A387EC886}" destId="{FD852D7A-0A0A-4972-A072-C1A95C481813}" srcOrd="2" destOrd="0" parTransId="{DB065A21-9977-43A3-A474-FB6C423A9C17}" sibTransId="{FA04C09C-4875-4443-965B-838A1EE8481A}"/>
    <dgm:cxn modelId="{978DD568-81B4-44D8-B3BD-FF56FD3E5CAA}" type="presOf" srcId="{5CD7E2AA-351B-4272-8A70-D73F781A293F}" destId="{D671EA2E-6EA8-4801-9E6A-0F3E9E3997B8}" srcOrd="1" destOrd="0" presId="urn:microsoft.com/office/officeart/2005/8/layout/orgChart1"/>
    <dgm:cxn modelId="{1A2E3C4B-C1B2-4CE2-9499-72EBAACEED48}" type="presOf" srcId="{4611D562-B855-462B-92B7-07893723089A}" destId="{A3BED421-C70A-4265-8F15-54F8EEA35BC6}" srcOrd="0" destOrd="0" presId="urn:microsoft.com/office/officeart/2005/8/layout/orgChart1"/>
    <dgm:cxn modelId="{98809A4B-C424-403D-8621-145274DFB37C}" type="presOf" srcId="{65EA9CB0-8D32-4369-8B6D-09C6510D686F}" destId="{226F2559-488B-4531-986A-EB02D8C63B51}" srcOrd="1" destOrd="0" presId="urn:microsoft.com/office/officeart/2005/8/layout/orgChart1"/>
    <dgm:cxn modelId="{D6F42B55-1A8C-4746-8B17-5C950D0944F4}" type="presOf" srcId="{3492A9CE-36C9-4F48-9704-60B3C87C0F1A}" destId="{AE94FB8D-20A5-4EBE-A567-76B1D1230D3A}" srcOrd="1" destOrd="0" presId="urn:microsoft.com/office/officeart/2005/8/layout/orgChart1"/>
    <dgm:cxn modelId="{72DED359-341D-46F0-9E6F-5A64F04A17DD}" type="presOf" srcId="{3F4C2604-4250-475A-AFCD-84B135637832}" destId="{C14B05E2-F55B-474B-8686-DDCC97F10132}" srcOrd="0" destOrd="0" presId="urn:microsoft.com/office/officeart/2005/8/layout/orgChart1"/>
    <dgm:cxn modelId="{D156575A-F39C-4945-B225-FD1271E50DCF}" type="presOf" srcId="{72E03827-735A-411F-8D05-AA4E6D2D7AD0}" destId="{AACE0D81-2957-4FC6-9A7E-2D165C96F96F}" srcOrd="0" destOrd="0" presId="urn:microsoft.com/office/officeart/2005/8/layout/orgChart1"/>
    <dgm:cxn modelId="{DE957A5A-A237-4AE9-B119-37D4F705D300}" type="presOf" srcId="{69E04B43-705B-458D-9862-4AAC06FE7B43}" destId="{168C41E9-5ACD-4E24-8D19-683D692CB1C8}" srcOrd="0" destOrd="0" presId="urn:microsoft.com/office/officeart/2005/8/layout/orgChart1"/>
    <dgm:cxn modelId="{BE40E181-ABA0-412D-93F5-4EFAACB247CD}" type="presOf" srcId="{0696AC55-54AC-4366-A00B-EA9583116B1E}" destId="{D979806F-9B2A-464B-B7E1-764A50B793B2}" srcOrd="0" destOrd="0" presId="urn:microsoft.com/office/officeart/2005/8/layout/orgChart1"/>
    <dgm:cxn modelId="{59666E84-28DD-440E-8141-3B867C551916}" type="presOf" srcId="{5CCD9C1A-818C-4208-88FA-BCF2A22CF56F}" destId="{CA132A22-948B-4343-A3EC-9CDA978B81E3}" srcOrd="0" destOrd="0" presId="urn:microsoft.com/office/officeart/2005/8/layout/orgChart1"/>
    <dgm:cxn modelId="{4DDEFC84-F8C4-444D-B306-3DB11C84B461}" type="presOf" srcId="{4EEDDBC9-3538-423D-AA5E-66B8680A30BA}" destId="{C3AF22AF-DD8A-408E-AF98-D51781F38E47}" srcOrd="1" destOrd="0" presId="urn:microsoft.com/office/officeart/2005/8/layout/orgChart1"/>
    <dgm:cxn modelId="{12494885-4BB2-4E0C-A01A-ACE7F8E154DD}" type="presOf" srcId="{FD852D7A-0A0A-4972-A072-C1A95C481813}" destId="{179A2D90-F3B5-4AB7-9668-6D2BAC8A9070}" srcOrd="0" destOrd="0" presId="urn:microsoft.com/office/officeart/2005/8/layout/orgChart1"/>
    <dgm:cxn modelId="{B355F08B-2A39-4A1C-BB17-DAE45D950717}" type="presOf" srcId="{9443FA0C-D928-4381-A933-F6E49B1CD142}" destId="{18FB848B-E36D-4937-B298-5CBC8B5FE476}" srcOrd="0" destOrd="0" presId="urn:microsoft.com/office/officeart/2005/8/layout/orgChart1"/>
    <dgm:cxn modelId="{936A8D92-CB04-4C27-AE59-103EE365877B}" srcId="{8ACE36DB-727B-4146-8DC7-3FED324B4846}" destId="{65EA9CB0-8D32-4369-8B6D-09C6510D686F}" srcOrd="1" destOrd="0" parTransId="{A63A1A72-EAA5-42B9-8265-3871FC5AF700}" sibTransId="{FA883F0F-4DDF-4B42-A6AF-DA78C4EE9671}"/>
    <dgm:cxn modelId="{9A37BB93-9E55-47D2-9643-ECE97419CF4A}" srcId="{E8DE2FA6-F97D-49A7-8625-4FBA0919DCF7}" destId="{3492A9CE-36C9-4F48-9704-60B3C87C0F1A}" srcOrd="0" destOrd="0" parTransId="{59F6D7F1-4D8E-4E3C-95DD-180D5C72FF74}" sibTransId="{D37F0F7A-B8D0-446C-8C85-FA371643DB74}"/>
    <dgm:cxn modelId="{6FCA5298-3A83-44A6-A472-029B4E38EF3A}" type="presOf" srcId="{15B5D249-D594-4B2F-A6FF-78358664594E}" destId="{7B5EA93C-1618-41A1-A721-9D9DCE6EFC24}" srcOrd="0" destOrd="0" presId="urn:microsoft.com/office/officeart/2005/8/layout/orgChart1"/>
    <dgm:cxn modelId="{6A7EFA9A-8C1A-46CB-A65F-55C41CCE6300}" type="presOf" srcId="{CACA41C3-423C-46FA-B76F-8D1A387EC886}" destId="{C82DAB82-1604-4CC5-A8EC-ABA8D10AFA7C}" srcOrd="0" destOrd="0" presId="urn:microsoft.com/office/officeart/2005/8/layout/orgChart1"/>
    <dgm:cxn modelId="{22DC259B-661F-4343-99BA-CA677EFBDC96}" type="presOf" srcId="{DB065A21-9977-43A3-A474-FB6C423A9C17}" destId="{DB85C94B-B4BD-4741-B8F8-68DE8BBB6246}" srcOrd="0" destOrd="0" presId="urn:microsoft.com/office/officeart/2005/8/layout/orgChart1"/>
    <dgm:cxn modelId="{CEE68AA7-E28A-486E-B758-CBCC9EDB7A6A}" type="presOf" srcId="{379916C7-5345-41A4-9C82-FFFAD7313E65}" destId="{548988A3-5C2F-430D-8D5E-1D9AD01EDF57}" srcOrd="0" destOrd="0" presId="urn:microsoft.com/office/officeart/2005/8/layout/orgChart1"/>
    <dgm:cxn modelId="{078AACAD-0F8F-461F-A4CF-5708B1516943}" type="presOf" srcId="{E8DE2FA6-F97D-49A7-8625-4FBA0919DCF7}" destId="{43C7FFC1-9430-4C6A-B74F-4B27F64792A9}" srcOrd="0" destOrd="0" presId="urn:microsoft.com/office/officeart/2005/8/layout/orgChart1"/>
    <dgm:cxn modelId="{005E62B2-6342-486B-88A7-6A19990D3990}" type="presOf" srcId="{8ACE36DB-727B-4146-8DC7-3FED324B4846}" destId="{0CD84110-B5B4-4F83-BBB1-6EEFA297987B}" srcOrd="0" destOrd="0" presId="urn:microsoft.com/office/officeart/2005/8/layout/orgChart1"/>
    <dgm:cxn modelId="{2AB477B2-8B67-423A-89FD-DB7E0DAD6A41}" type="presOf" srcId="{BB18A913-E49B-4D4E-A841-EFC6AC513B46}" destId="{719D3CA3-FC5E-498B-9550-B53902E9970D}" srcOrd="0" destOrd="0" presId="urn:microsoft.com/office/officeart/2005/8/layout/orgChart1"/>
    <dgm:cxn modelId="{CB86B9B3-2CAE-49D4-8763-A1B82250C23D}" srcId="{8ACE36DB-727B-4146-8DC7-3FED324B4846}" destId="{69E04B43-705B-458D-9862-4AAC06FE7B43}" srcOrd="2" destOrd="0" parTransId="{3F4C2604-4250-475A-AFCD-84B135637832}" sibTransId="{04CA257E-3E45-46C2-90FA-F95428D0BBAE}"/>
    <dgm:cxn modelId="{732E9ABC-1E31-45A5-9C18-11ADE8B6C3DE}" srcId="{8ACE36DB-727B-4146-8DC7-3FED324B4846}" destId="{DB5A24A7-1CC7-4C04-B2B0-AE8FD681AEC4}" srcOrd="0" destOrd="0" parTransId="{72E03827-735A-411F-8D05-AA4E6D2D7AD0}" sibTransId="{0599BC0F-FE10-4FF3-9849-CFD8F30C9063}"/>
    <dgm:cxn modelId="{350529BD-271E-40AB-AE07-3DE569F41E80}" type="presOf" srcId="{CACA41C3-423C-46FA-B76F-8D1A387EC886}" destId="{F5603F7F-444B-485A-9692-CBDB4A079742}" srcOrd="1" destOrd="0" presId="urn:microsoft.com/office/officeart/2005/8/layout/orgChart1"/>
    <dgm:cxn modelId="{015119C2-B84A-4F80-821B-89F28B5E5AAE}" type="presOf" srcId="{8ACE36DB-727B-4146-8DC7-3FED324B4846}" destId="{6D4E16BD-BA68-4885-8A83-43849F438F0C}" srcOrd="1" destOrd="0" presId="urn:microsoft.com/office/officeart/2005/8/layout/orgChart1"/>
    <dgm:cxn modelId="{7A3E02C8-1827-42AA-9449-38EB6BF45F5E}" srcId="{3492A9CE-36C9-4F48-9704-60B3C87C0F1A}" destId="{8ACE36DB-727B-4146-8DC7-3FED324B4846}" srcOrd="0" destOrd="0" parTransId="{E53751D0-8564-4416-9C38-C523EB198F69}" sibTransId="{29AC6B8C-5E59-49E2-9E0F-DA5F73063ED3}"/>
    <dgm:cxn modelId="{4B8590D2-C2ED-436F-B708-BFDA4435BA6F}" type="presOf" srcId="{15B5D249-D594-4B2F-A6FF-78358664594E}" destId="{C162AACB-4479-4C8E-AD84-E6FA101DAC1A}" srcOrd="1" destOrd="0" presId="urn:microsoft.com/office/officeart/2005/8/layout/orgChart1"/>
    <dgm:cxn modelId="{62B7ACD3-15C9-4975-9089-7CC70EE31599}" type="presOf" srcId="{69E04B43-705B-458D-9862-4AAC06FE7B43}" destId="{7F8621B9-5FB9-4235-B193-D38B4C589C3E}" srcOrd="1" destOrd="0" presId="urn:microsoft.com/office/officeart/2005/8/layout/orgChart1"/>
    <dgm:cxn modelId="{89A19ADA-D420-4A0D-98D3-CB57E08C9ADB}" type="presOf" srcId="{76F75C32-D8F7-4008-B966-3A54644F1DC3}" destId="{DC0E4F69-47ED-47EB-AE8D-4399A00A09ED}" srcOrd="1" destOrd="0" presId="urn:microsoft.com/office/officeart/2005/8/layout/orgChart1"/>
    <dgm:cxn modelId="{E7CEB2E0-77D6-49A2-A06B-681FD031195C}" type="presOf" srcId="{E53751D0-8564-4416-9C38-C523EB198F69}" destId="{C2C2712A-E821-42C0-8297-5620335AF7D1}" srcOrd="0" destOrd="0" presId="urn:microsoft.com/office/officeart/2005/8/layout/orgChart1"/>
    <dgm:cxn modelId="{2083A1EC-F23C-4C78-A17B-5BB9E83629AA}" type="presOf" srcId="{65EA9CB0-8D32-4369-8B6D-09C6510D686F}" destId="{B2362236-4F8F-4510-B2EC-03C08CB5414E}" srcOrd="0" destOrd="0" presId="urn:microsoft.com/office/officeart/2005/8/layout/orgChart1"/>
    <dgm:cxn modelId="{C7D3D9EF-E1A4-41F4-9BD2-E28C7A75AA3B}" srcId="{5CD7E2AA-351B-4272-8A70-D73F781A293F}" destId="{15B5D249-D594-4B2F-A6FF-78358664594E}" srcOrd="1" destOrd="0" parTransId="{0696AC55-54AC-4366-A00B-EA9583116B1E}" sibTransId="{E288C4DB-7383-4B6D-AB24-1A3420CCB10E}"/>
    <dgm:cxn modelId="{74DE3FF5-695A-4EA4-BB7B-1212515C6B72}" type="presOf" srcId="{3492A9CE-36C9-4F48-9704-60B3C87C0F1A}" destId="{1A9407E3-64B3-48F9-8D3A-16A68E5BE415}" srcOrd="0" destOrd="0" presId="urn:microsoft.com/office/officeart/2005/8/layout/orgChart1"/>
    <dgm:cxn modelId="{60710738-1B53-48FC-B0CB-37BDB47A97C5}" type="presParOf" srcId="{43C7FFC1-9430-4C6A-B74F-4B27F64792A9}" destId="{7DA95F52-143C-4F3B-B47B-9C19009463F3}" srcOrd="0" destOrd="0" presId="urn:microsoft.com/office/officeart/2005/8/layout/orgChart1"/>
    <dgm:cxn modelId="{BC200CBA-92D0-466A-8533-504E0B814B30}" type="presParOf" srcId="{7DA95F52-143C-4F3B-B47B-9C19009463F3}" destId="{63A996DA-37AB-45D0-91EF-A7D3A3305366}" srcOrd="0" destOrd="0" presId="urn:microsoft.com/office/officeart/2005/8/layout/orgChart1"/>
    <dgm:cxn modelId="{63CDEDD8-20B7-43DA-8E82-BBF595A36EDF}" type="presParOf" srcId="{63A996DA-37AB-45D0-91EF-A7D3A3305366}" destId="{1A9407E3-64B3-48F9-8D3A-16A68E5BE415}" srcOrd="0" destOrd="0" presId="urn:microsoft.com/office/officeart/2005/8/layout/orgChart1"/>
    <dgm:cxn modelId="{605E51F9-B3D5-4726-BBEA-D9E22E4741A6}" type="presParOf" srcId="{63A996DA-37AB-45D0-91EF-A7D3A3305366}" destId="{AE94FB8D-20A5-4EBE-A567-76B1D1230D3A}" srcOrd="1" destOrd="0" presId="urn:microsoft.com/office/officeart/2005/8/layout/orgChart1"/>
    <dgm:cxn modelId="{6177918A-B0BA-44B3-AADE-D51D8E452A77}" type="presParOf" srcId="{7DA95F52-143C-4F3B-B47B-9C19009463F3}" destId="{E8325590-DDF8-44A2-A7A9-1F136F21DBEA}" srcOrd="1" destOrd="0" presId="urn:microsoft.com/office/officeart/2005/8/layout/orgChart1"/>
    <dgm:cxn modelId="{0350A868-4F96-4D40-B009-363AC39A8302}" type="presParOf" srcId="{E8325590-DDF8-44A2-A7A9-1F136F21DBEA}" destId="{C2C2712A-E821-42C0-8297-5620335AF7D1}" srcOrd="0" destOrd="0" presId="urn:microsoft.com/office/officeart/2005/8/layout/orgChart1"/>
    <dgm:cxn modelId="{D5D3EFD5-2F95-47A4-8E75-E057BFBE314A}" type="presParOf" srcId="{E8325590-DDF8-44A2-A7A9-1F136F21DBEA}" destId="{C647294E-8F37-4AA7-A185-050BE8159E99}" srcOrd="1" destOrd="0" presId="urn:microsoft.com/office/officeart/2005/8/layout/orgChart1"/>
    <dgm:cxn modelId="{646CF4C5-D18E-416E-A49B-92F879DD1633}" type="presParOf" srcId="{C647294E-8F37-4AA7-A185-050BE8159E99}" destId="{C347A7AE-393F-4388-A797-AA73EC5FD49E}" srcOrd="0" destOrd="0" presId="urn:microsoft.com/office/officeart/2005/8/layout/orgChart1"/>
    <dgm:cxn modelId="{084FB27F-659D-431C-9912-8B247365DCEE}" type="presParOf" srcId="{C347A7AE-393F-4388-A797-AA73EC5FD49E}" destId="{0CD84110-B5B4-4F83-BBB1-6EEFA297987B}" srcOrd="0" destOrd="0" presId="urn:microsoft.com/office/officeart/2005/8/layout/orgChart1"/>
    <dgm:cxn modelId="{6CC588EC-9944-4BD6-A64E-724604C45E4D}" type="presParOf" srcId="{C347A7AE-393F-4388-A797-AA73EC5FD49E}" destId="{6D4E16BD-BA68-4885-8A83-43849F438F0C}" srcOrd="1" destOrd="0" presId="urn:microsoft.com/office/officeart/2005/8/layout/orgChart1"/>
    <dgm:cxn modelId="{4312A663-83DD-4EDE-881E-D1576F09DEFD}" type="presParOf" srcId="{C647294E-8F37-4AA7-A185-050BE8159E99}" destId="{D9F998C7-ABD7-4DF1-BBD2-6AA78EF9815A}" srcOrd="1" destOrd="0" presId="urn:microsoft.com/office/officeart/2005/8/layout/orgChart1"/>
    <dgm:cxn modelId="{58AA3526-4461-4A0E-A126-9C0AAA32586B}" type="presParOf" srcId="{D9F998C7-ABD7-4DF1-BBD2-6AA78EF9815A}" destId="{AACE0D81-2957-4FC6-9A7E-2D165C96F96F}" srcOrd="0" destOrd="0" presId="urn:microsoft.com/office/officeart/2005/8/layout/orgChart1"/>
    <dgm:cxn modelId="{6664A5E8-55BA-4077-A4C4-75CA3023C33E}" type="presParOf" srcId="{D9F998C7-ABD7-4DF1-BBD2-6AA78EF9815A}" destId="{A9BA4F64-1A27-4F6A-AC00-66EDB41C7037}" srcOrd="1" destOrd="0" presId="urn:microsoft.com/office/officeart/2005/8/layout/orgChart1"/>
    <dgm:cxn modelId="{7A85EFC6-FCC4-4479-85B1-B9872ECF3F4E}" type="presParOf" srcId="{A9BA4F64-1A27-4F6A-AC00-66EDB41C7037}" destId="{0D7DDFC7-ED5C-4C5A-AA95-BCA7F97279A1}" srcOrd="0" destOrd="0" presId="urn:microsoft.com/office/officeart/2005/8/layout/orgChart1"/>
    <dgm:cxn modelId="{05583822-D86C-44BA-882C-CCAFFF6DD0D2}" type="presParOf" srcId="{0D7DDFC7-ED5C-4C5A-AA95-BCA7F97279A1}" destId="{F1E7B741-94EB-45BF-BDCD-8AE608107526}" srcOrd="0" destOrd="0" presId="urn:microsoft.com/office/officeart/2005/8/layout/orgChart1"/>
    <dgm:cxn modelId="{9A7F8AD2-3EA6-4E9A-AF37-81603C1AF56A}" type="presParOf" srcId="{0D7DDFC7-ED5C-4C5A-AA95-BCA7F97279A1}" destId="{080679D4-CF19-45F6-B904-8AA6BEAE8813}" srcOrd="1" destOrd="0" presId="urn:microsoft.com/office/officeart/2005/8/layout/orgChart1"/>
    <dgm:cxn modelId="{55B0C923-66EB-4AA7-82F0-A21B733FC853}" type="presParOf" srcId="{A9BA4F64-1A27-4F6A-AC00-66EDB41C7037}" destId="{7A16C5E3-4DB0-401A-BA7E-1DEBBE8C14B3}" srcOrd="1" destOrd="0" presId="urn:microsoft.com/office/officeart/2005/8/layout/orgChart1"/>
    <dgm:cxn modelId="{14DAE2E2-8D16-47B1-86D5-FE3A04CCCFFA}" type="presParOf" srcId="{A9BA4F64-1A27-4F6A-AC00-66EDB41C7037}" destId="{F6FA69C9-8D3D-4450-9A0E-42C2F49F98F4}" srcOrd="2" destOrd="0" presId="urn:microsoft.com/office/officeart/2005/8/layout/orgChart1"/>
    <dgm:cxn modelId="{163B34C1-672E-4826-B13F-89F6ACAA97A6}" type="presParOf" srcId="{D9F998C7-ABD7-4DF1-BBD2-6AA78EF9815A}" destId="{A0444DDE-CEF6-49A9-889D-8B1C211CDC59}" srcOrd="2" destOrd="0" presId="urn:microsoft.com/office/officeart/2005/8/layout/orgChart1"/>
    <dgm:cxn modelId="{E9F11EA0-82C9-4FBE-8D6E-92DA33F5D772}" type="presParOf" srcId="{D9F998C7-ABD7-4DF1-BBD2-6AA78EF9815A}" destId="{D056EFFD-6CBC-4A41-9521-180D851B2FFC}" srcOrd="3" destOrd="0" presId="urn:microsoft.com/office/officeart/2005/8/layout/orgChart1"/>
    <dgm:cxn modelId="{E69A718E-A518-40E2-AF9B-DB2A6072022C}" type="presParOf" srcId="{D056EFFD-6CBC-4A41-9521-180D851B2FFC}" destId="{CE010DC2-8C1C-42C5-9CDF-3342B5102096}" srcOrd="0" destOrd="0" presId="urn:microsoft.com/office/officeart/2005/8/layout/orgChart1"/>
    <dgm:cxn modelId="{05222728-DDB0-4C4D-939E-B5358CD02A33}" type="presParOf" srcId="{CE010DC2-8C1C-42C5-9CDF-3342B5102096}" destId="{B2362236-4F8F-4510-B2EC-03C08CB5414E}" srcOrd="0" destOrd="0" presId="urn:microsoft.com/office/officeart/2005/8/layout/orgChart1"/>
    <dgm:cxn modelId="{6942FE81-C6E5-4FAD-96AD-200E2F15D588}" type="presParOf" srcId="{CE010DC2-8C1C-42C5-9CDF-3342B5102096}" destId="{226F2559-488B-4531-986A-EB02D8C63B51}" srcOrd="1" destOrd="0" presId="urn:microsoft.com/office/officeart/2005/8/layout/orgChart1"/>
    <dgm:cxn modelId="{1621145A-4073-48DC-8B4D-0BDD94FA9B1C}" type="presParOf" srcId="{D056EFFD-6CBC-4A41-9521-180D851B2FFC}" destId="{DE82EBE5-1153-4FD7-8D17-24ED5C31324A}" srcOrd="1" destOrd="0" presId="urn:microsoft.com/office/officeart/2005/8/layout/orgChart1"/>
    <dgm:cxn modelId="{AC423468-4019-4727-A4CC-2C8DA231A453}" type="presParOf" srcId="{D056EFFD-6CBC-4A41-9521-180D851B2FFC}" destId="{8587939A-5BD5-4DD9-AD03-AF2F6D7DB975}" srcOrd="2" destOrd="0" presId="urn:microsoft.com/office/officeart/2005/8/layout/orgChart1"/>
    <dgm:cxn modelId="{5FDE46D2-AFBF-4786-9085-93FA61D2186E}" type="presParOf" srcId="{D9F998C7-ABD7-4DF1-BBD2-6AA78EF9815A}" destId="{C14B05E2-F55B-474B-8686-DDCC97F10132}" srcOrd="4" destOrd="0" presId="urn:microsoft.com/office/officeart/2005/8/layout/orgChart1"/>
    <dgm:cxn modelId="{9FE3DFB7-CD17-4BB3-AC7D-07590FC942F7}" type="presParOf" srcId="{D9F998C7-ABD7-4DF1-BBD2-6AA78EF9815A}" destId="{593C5695-2020-4310-9397-12BCA235C7B4}" srcOrd="5" destOrd="0" presId="urn:microsoft.com/office/officeart/2005/8/layout/orgChart1"/>
    <dgm:cxn modelId="{B22F6511-BD3E-41F2-BAFB-5F6AA400DF25}" type="presParOf" srcId="{593C5695-2020-4310-9397-12BCA235C7B4}" destId="{C47161E8-F9DE-498D-A7B2-2EA5DF6E2C57}" srcOrd="0" destOrd="0" presId="urn:microsoft.com/office/officeart/2005/8/layout/orgChart1"/>
    <dgm:cxn modelId="{44B34998-FB7D-4133-BF68-3C20E043E565}" type="presParOf" srcId="{C47161E8-F9DE-498D-A7B2-2EA5DF6E2C57}" destId="{168C41E9-5ACD-4E24-8D19-683D692CB1C8}" srcOrd="0" destOrd="0" presId="urn:microsoft.com/office/officeart/2005/8/layout/orgChart1"/>
    <dgm:cxn modelId="{7B090931-7012-491E-AFEC-7AFEAAFA6DEE}" type="presParOf" srcId="{C47161E8-F9DE-498D-A7B2-2EA5DF6E2C57}" destId="{7F8621B9-5FB9-4235-B193-D38B4C589C3E}" srcOrd="1" destOrd="0" presId="urn:microsoft.com/office/officeart/2005/8/layout/orgChart1"/>
    <dgm:cxn modelId="{1E2730AE-F435-4150-8282-CC476C255E02}" type="presParOf" srcId="{593C5695-2020-4310-9397-12BCA235C7B4}" destId="{53451270-9427-4D68-ACFF-9C12B5E3285A}" srcOrd="1" destOrd="0" presId="urn:microsoft.com/office/officeart/2005/8/layout/orgChart1"/>
    <dgm:cxn modelId="{20874233-E3EC-49BE-A5B0-273BC482F9EF}" type="presParOf" srcId="{593C5695-2020-4310-9397-12BCA235C7B4}" destId="{714CA07F-DA82-4FC1-B9C6-DE6F81845B38}" srcOrd="2" destOrd="0" presId="urn:microsoft.com/office/officeart/2005/8/layout/orgChart1"/>
    <dgm:cxn modelId="{5E9A179C-5DCD-4224-A45E-A111C24867E4}" type="presParOf" srcId="{D9F998C7-ABD7-4DF1-BBD2-6AA78EF9815A}" destId="{18FB848B-E36D-4937-B298-5CBC8B5FE476}" srcOrd="6" destOrd="0" presId="urn:microsoft.com/office/officeart/2005/8/layout/orgChart1"/>
    <dgm:cxn modelId="{76783330-38B1-4B2B-BAD5-DE1C6A9338C5}" type="presParOf" srcId="{D9F998C7-ABD7-4DF1-BBD2-6AA78EF9815A}" destId="{63CCF6E5-46C4-459B-82BA-4CB7C4FCEC80}" srcOrd="7" destOrd="0" presId="urn:microsoft.com/office/officeart/2005/8/layout/orgChart1"/>
    <dgm:cxn modelId="{182A128C-5594-47EC-92C7-EB7815A62F6A}" type="presParOf" srcId="{63CCF6E5-46C4-459B-82BA-4CB7C4FCEC80}" destId="{2C9B1072-67CB-4967-A21F-844B55CC05C0}" srcOrd="0" destOrd="0" presId="urn:microsoft.com/office/officeart/2005/8/layout/orgChart1"/>
    <dgm:cxn modelId="{F46F6B73-FE82-439A-BF07-7FC0AB35F394}" type="presParOf" srcId="{2C9B1072-67CB-4967-A21F-844B55CC05C0}" destId="{551D9EAE-3C93-43A0-9922-B52BC597AA66}" srcOrd="0" destOrd="0" presId="urn:microsoft.com/office/officeart/2005/8/layout/orgChart1"/>
    <dgm:cxn modelId="{DD95FE00-A270-46EA-9979-EA039EB3FD59}" type="presParOf" srcId="{2C9B1072-67CB-4967-A21F-844B55CC05C0}" destId="{C3AF22AF-DD8A-408E-AF98-D51781F38E47}" srcOrd="1" destOrd="0" presId="urn:microsoft.com/office/officeart/2005/8/layout/orgChart1"/>
    <dgm:cxn modelId="{C26D0E16-9578-46C6-B3EE-140325040141}" type="presParOf" srcId="{63CCF6E5-46C4-459B-82BA-4CB7C4FCEC80}" destId="{9D00983A-BE1E-42C8-8F8E-674F7E3D336F}" srcOrd="1" destOrd="0" presId="urn:microsoft.com/office/officeart/2005/8/layout/orgChart1"/>
    <dgm:cxn modelId="{7C74B5DC-CE13-440B-93C2-0BF8342A3285}" type="presParOf" srcId="{63CCF6E5-46C4-459B-82BA-4CB7C4FCEC80}" destId="{827EF57C-50BC-4E01-B6E2-B3F2A9CFD3C0}" srcOrd="2" destOrd="0" presId="urn:microsoft.com/office/officeart/2005/8/layout/orgChart1"/>
    <dgm:cxn modelId="{401BC152-54CA-4DC6-9270-16C53814175A}" type="presParOf" srcId="{C647294E-8F37-4AA7-A185-050BE8159E99}" destId="{F72875E2-2905-45F2-A6FF-C9A50113EA10}" srcOrd="2" destOrd="0" presId="urn:microsoft.com/office/officeart/2005/8/layout/orgChart1"/>
    <dgm:cxn modelId="{9608151F-73E1-424A-BB5D-6FDFFCA7BF1A}" type="presParOf" srcId="{E8325590-DDF8-44A2-A7A9-1F136F21DBEA}" destId="{A3BED421-C70A-4265-8F15-54F8EEA35BC6}" srcOrd="2" destOrd="0" presId="urn:microsoft.com/office/officeart/2005/8/layout/orgChart1"/>
    <dgm:cxn modelId="{17A8A452-7442-471B-A1EA-26DB349F874D}" type="presParOf" srcId="{E8325590-DDF8-44A2-A7A9-1F136F21DBEA}" destId="{69F171E3-CD9D-4DE4-A73E-0E46BB5ED015}" srcOrd="3" destOrd="0" presId="urn:microsoft.com/office/officeart/2005/8/layout/orgChart1"/>
    <dgm:cxn modelId="{FD75CF33-14B6-461A-B5C3-2BABA20CE77A}" type="presParOf" srcId="{69F171E3-CD9D-4DE4-A73E-0E46BB5ED015}" destId="{7A6ABAAD-9DD6-43C1-AA89-BC181046BEB1}" srcOrd="0" destOrd="0" presId="urn:microsoft.com/office/officeart/2005/8/layout/orgChart1"/>
    <dgm:cxn modelId="{E724D8AE-1B62-45C2-A4F6-A3861A8C3D76}" type="presParOf" srcId="{7A6ABAAD-9DD6-43C1-AA89-BC181046BEB1}" destId="{C82DAB82-1604-4CC5-A8EC-ABA8D10AFA7C}" srcOrd="0" destOrd="0" presId="urn:microsoft.com/office/officeart/2005/8/layout/orgChart1"/>
    <dgm:cxn modelId="{DC37CAAE-57FB-4520-ADDC-A144FC935B63}" type="presParOf" srcId="{7A6ABAAD-9DD6-43C1-AA89-BC181046BEB1}" destId="{F5603F7F-444B-485A-9692-CBDB4A079742}" srcOrd="1" destOrd="0" presId="urn:microsoft.com/office/officeart/2005/8/layout/orgChart1"/>
    <dgm:cxn modelId="{B36148C6-2A7B-4ED6-814A-C471E1B8D3A0}" type="presParOf" srcId="{69F171E3-CD9D-4DE4-A73E-0E46BB5ED015}" destId="{C95089D9-08DB-4FC3-B8E9-4CD3BC2B789A}" srcOrd="1" destOrd="0" presId="urn:microsoft.com/office/officeart/2005/8/layout/orgChart1"/>
    <dgm:cxn modelId="{8CAE590C-0891-4921-940B-63AB2082C443}" type="presParOf" srcId="{C95089D9-08DB-4FC3-B8E9-4CD3BC2B789A}" destId="{E82D8962-A094-43E5-AA65-0CEA4DA4E50F}" srcOrd="0" destOrd="0" presId="urn:microsoft.com/office/officeart/2005/8/layout/orgChart1"/>
    <dgm:cxn modelId="{13702B60-EC97-45EA-9F2A-E43FE33EF989}" type="presParOf" srcId="{C95089D9-08DB-4FC3-B8E9-4CD3BC2B789A}" destId="{65D27933-983B-408C-B100-EAC61C2BB943}" srcOrd="1" destOrd="0" presId="urn:microsoft.com/office/officeart/2005/8/layout/orgChart1"/>
    <dgm:cxn modelId="{CFD4104C-A158-4655-9775-ACE4F854DB26}" type="presParOf" srcId="{65D27933-983B-408C-B100-EAC61C2BB943}" destId="{56F6B63A-AEC3-4432-8B2F-6895C258951C}" srcOrd="0" destOrd="0" presId="urn:microsoft.com/office/officeart/2005/8/layout/orgChart1"/>
    <dgm:cxn modelId="{D3814D95-75BE-4A1F-AD80-F46122143DAD}" type="presParOf" srcId="{56F6B63A-AEC3-4432-8B2F-6895C258951C}" destId="{548988A3-5C2F-430D-8D5E-1D9AD01EDF57}" srcOrd="0" destOrd="0" presId="urn:microsoft.com/office/officeart/2005/8/layout/orgChart1"/>
    <dgm:cxn modelId="{DA40198D-0851-4E38-9218-A0F1E991563D}" type="presParOf" srcId="{56F6B63A-AEC3-4432-8B2F-6895C258951C}" destId="{F872A84D-94D8-4C54-9B81-FA7F849A2AA1}" srcOrd="1" destOrd="0" presId="urn:microsoft.com/office/officeart/2005/8/layout/orgChart1"/>
    <dgm:cxn modelId="{FF8A3D46-8B37-413B-948E-552289BA8FBC}" type="presParOf" srcId="{65D27933-983B-408C-B100-EAC61C2BB943}" destId="{5FD297E4-71CE-4344-9ABA-5A85905B6581}" srcOrd="1" destOrd="0" presId="urn:microsoft.com/office/officeart/2005/8/layout/orgChart1"/>
    <dgm:cxn modelId="{DB3144E8-934A-43C1-857D-E097C7663592}" type="presParOf" srcId="{65D27933-983B-408C-B100-EAC61C2BB943}" destId="{22997D55-99A2-4DB2-A4DA-3ACE11E0A649}" srcOrd="2" destOrd="0" presId="urn:microsoft.com/office/officeart/2005/8/layout/orgChart1"/>
    <dgm:cxn modelId="{5C52C34B-B0E0-4BFA-9D15-8C28D0775B48}" type="presParOf" srcId="{C95089D9-08DB-4FC3-B8E9-4CD3BC2B789A}" destId="{CA132A22-948B-4343-A3EC-9CDA978B81E3}" srcOrd="2" destOrd="0" presId="urn:microsoft.com/office/officeart/2005/8/layout/orgChart1"/>
    <dgm:cxn modelId="{86513006-4EC2-411A-AA62-0E8F06347324}" type="presParOf" srcId="{C95089D9-08DB-4FC3-B8E9-4CD3BC2B789A}" destId="{3FC5EE61-E7B5-4A5D-83CD-396520FE400F}" srcOrd="3" destOrd="0" presId="urn:microsoft.com/office/officeart/2005/8/layout/orgChart1"/>
    <dgm:cxn modelId="{BC9542D4-1A11-47E9-B0ED-DD8B4D6E4D7D}" type="presParOf" srcId="{3FC5EE61-E7B5-4A5D-83CD-396520FE400F}" destId="{D71FD000-3DB3-4B46-81A5-628FF565E437}" srcOrd="0" destOrd="0" presId="urn:microsoft.com/office/officeart/2005/8/layout/orgChart1"/>
    <dgm:cxn modelId="{FCA9F27F-DB4B-4FE9-A00A-092BFE0DD9C0}" type="presParOf" srcId="{D71FD000-3DB3-4B46-81A5-628FF565E437}" destId="{E514306F-C661-420B-8409-51352DF47E8C}" srcOrd="0" destOrd="0" presId="urn:microsoft.com/office/officeart/2005/8/layout/orgChart1"/>
    <dgm:cxn modelId="{9D49FB9A-A752-4674-B5F8-2237663363E5}" type="presParOf" srcId="{D71FD000-3DB3-4B46-81A5-628FF565E437}" destId="{DBF639F9-D7C9-43B4-AA75-6055430274CC}" srcOrd="1" destOrd="0" presId="urn:microsoft.com/office/officeart/2005/8/layout/orgChart1"/>
    <dgm:cxn modelId="{59979DDD-CB1B-478F-8638-8059E4BCE0E8}" type="presParOf" srcId="{3FC5EE61-E7B5-4A5D-83CD-396520FE400F}" destId="{19AB214C-7F27-4431-881F-5BB699296C01}" srcOrd="1" destOrd="0" presId="urn:microsoft.com/office/officeart/2005/8/layout/orgChart1"/>
    <dgm:cxn modelId="{D0F595E6-AAB7-461B-BF8B-C6C7793E7CFE}" type="presParOf" srcId="{3FC5EE61-E7B5-4A5D-83CD-396520FE400F}" destId="{80D98767-4115-45B9-83B3-9C7CD5E98348}" srcOrd="2" destOrd="0" presId="urn:microsoft.com/office/officeart/2005/8/layout/orgChart1"/>
    <dgm:cxn modelId="{E92F2E83-2228-4AB1-AF30-304BEB7481A9}" type="presParOf" srcId="{C95089D9-08DB-4FC3-B8E9-4CD3BC2B789A}" destId="{DB85C94B-B4BD-4741-B8F8-68DE8BBB6246}" srcOrd="4" destOrd="0" presId="urn:microsoft.com/office/officeart/2005/8/layout/orgChart1"/>
    <dgm:cxn modelId="{6A2A89D9-CD1C-4899-93EB-6AE99C10FD90}" type="presParOf" srcId="{C95089D9-08DB-4FC3-B8E9-4CD3BC2B789A}" destId="{D9013791-29DD-4A5A-BF8E-AFE2214CCFF6}" srcOrd="5" destOrd="0" presId="urn:microsoft.com/office/officeart/2005/8/layout/orgChart1"/>
    <dgm:cxn modelId="{8F6C038F-2192-4503-A0BE-EA210C02805C}" type="presParOf" srcId="{D9013791-29DD-4A5A-BF8E-AFE2214CCFF6}" destId="{B9D106AA-9C4A-4D4C-8C3B-174B85183385}" srcOrd="0" destOrd="0" presId="urn:microsoft.com/office/officeart/2005/8/layout/orgChart1"/>
    <dgm:cxn modelId="{AF083022-2E01-4B26-A46C-09B52E2D5286}" type="presParOf" srcId="{B9D106AA-9C4A-4D4C-8C3B-174B85183385}" destId="{179A2D90-F3B5-4AB7-9668-6D2BAC8A9070}" srcOrd="0" destOrd="0" presId="urn:microsoft.com/office/officeart/2005/8/layout/orgChart1"/>
    <dgm:cxn modelId="{9850A60C-507E-4300-AF24-BDDA7FF03A84}" type="presParOf" srcId="{B9D106AA-9C4A-4D4C-8C3B-174B85183385}" destId="{AC9600F3-4A7A-4BC4-B2DF-37EB6006990D}" srcOrd="1" destOrd="0" presId="urn:microsoft.com/office/officeart/2005/8/layout/orgChart1"/>
    <dgm:cxn modelId="{8EE064AC-2615-43CD-A4B8-875D8D28159D}" type="presParOf" srcId="{D9013791-29DD-4A5A-BF8E-AFE2214CCFF6}" destId="{140DA639-D3A7-4AE4-B097-3DC2A776F3CC}" srcOrd="1" destOrd="0" presId="urn:microsoft.com/office/officeart/2005/8/layout/orgChart1"/>
    <dgm:cxn modelId="{EAE7958C-36BA-40CF-B656-F144547570F7}" type="presParOf" srcId="{D9013791-29DD-4A5A-BF8E-AFE2214CCFF6}" destId="{3D33AE6E-9ECA-41E8-A739-222C5BDF454F}" srcOrd="2" destOrd="0" presId="urn:microsoft.com/office/officeart/2005/8/layout/orgChart1"/>
    <dgm:cxn modelId="{ED9ACFEF-4265-4306-BDC4-8AB50989D099}" type="presParOf" srcId="{69F171E3-CD9D-4DE4-A73E-0E46BB5ED015}" destId="{717305B9-C406-4FEF-B9C0-8275CDB3585C}" srcOrd="2" destOrd="0" presId="urn:microsoft.com/office/officeart/2005/8/layout/orgChart1"/>
    <dgm:cxn modelId="{C62EE2F4-EFED-424B-9B93-6B599990472C}" type="presParOf" srcId="{E8325590-DDF8-44A2-A7A9-1F136F21DBEA}" destId="{719D3CA3-FC5E-498B-9550-B53902E9970D}" srcOrd="4" destOrd="0" presId="urn:microsoft.com/office/officeart/2005/8/layout/orgChart1"/>
    <dgm:cxn modelId="{0CDB1261-D42D-4883-8554-184EB9AB55F2}" type="presParOf" srcId="{E8325590-DDF8-44A2-A7A9-1F136F21DBEA}" destId="{4D03EAEF-7D29-4B94-BFCF-4FF0E0F91E9E}" srcOrd="5" destOrd="0" presId="urn:microsoft.com/office/officeart/2005/8/layout/orgChart1"/>
    <dgm:cxn modelId="{C0ADD5D6-D8A2-45F1-9452-F574183EFD08}" type="presParOf" srcId="{4D03EAEF-7D29-4B94-BFCF-4FF0E0F91E9E}" destId="{FDBCF21B-90A3-49E9-9B12-38E1B7DE1C07}" srcOrd="0" destOrd="0" presId="urn:microsoft.com/office/officeart/2005/8/layout/orgChart1"/>
    <dgm:cxn modelId="{E4F394E4-0DF7-4C08-9345-0400D424958F}" type="presParOf" srcId="{FDBCF21B-90A3-49E9-9B12-38E1B7DE1C07}" destId="{9F0FE55C-E5EF-4B73-9636-CA63672F8C99}" srcOrd="0" destOrd="0" presId="urn:microsoft.com/office/officeart/2005/8/layout/orgChart1"/>
    <dgm:cxn modelId="{85BF3422-BFC0-48C6-968E-20B799DFC76D}" type="presParOf" srcId="{FDBCF21B-90A3-49E9-9B12-38E1B7DE1C07}" destId="{D671EA2E-6EA8-4801-9E6A-0F3E9E3997B8}" srcOrd="1" destOrd="0" presId="urn:microsoft.com/office/officeart/2005/8/layout/orgChart1"/>
    <dgm:cxn modelId="{6C36864F-3FC1-4502-AD4F-E458D687173C}" type="presParOf" srcId="{4D03EAEF-7D29-4B94-BFCF-4FF0E0F91E9E}" destId="{DF370F2A-4A93-4D9D-8CB4-7F7D3010A097}" srcOrd="1" destOrd="0" presId="urn:microsoft.com/office/officeart/2005/8/layout/orgChart1"/>
    <dgm:cxn modelId="{3BE79D2B-EFE7-4C87-A18A-7031E8A6393B}" type="presParOf" srcId="{DF370F2A-4A93-4D9D-8CB4-7F7D3010A097}" destId="{D68491D9-5AE9-4772-8A19-E8B4F4B2D036}" srcOrd="0" destOrd="0" presId="urn:microsoft.com/office/officeart/2005/8/layout/orgChart1"/>
    <dgm:cxn modelId="{54EEF80D-00B6-4900-8E6C-008A461FE62A}" type="presParOf" srcId="{DF370F2A-4A93-4D9D-8CB4-7F7D3010A097}" destId="{FD2CA0DA-8DB1-4D1B-BF80-AC081286F23B}" srcOrd="1" destOrd="0" presId="urn:microsoft.com/office/officeart/2005/8/layout/orgChart1"/>
    <dgm:cxn modelId="{3B5AA3A0-1A2A-402E-82CB-3A6DDAA40993}" type="presParOf" srcId="{FD2CA0DA-8DB1-4D1B-BF80-AC081286F23B}" destId="{F6406F26-C1F5-4F86-BB13-1BCF6DD5BCDF}" srcOrd="0" destOrd="0" presId="urn:microsoft.com/office/officeart/2005/8/layout/orgChart1"/>
    <dgm:cxn modelId="{C065B78D-3A4F-4F19-AF27-E51708EE7A55}" type="presParOf" srcId="{F6406F26-C1F5-4F86-BB13-1BCF6DD5BCDF}" destId="{64675689-CF6C-4603-A86F-EA11C268491E}" srcOrd="0" destOrd="0" presId="urn:microsoft.com/office/officeart/2005/8/layout/orgChart1"/>
    <dgm:cxn modelId="{C423B5DE-04F1-40A7-A394-D09F01943F37}" type="presParOf" srcId="{F6406F26-C1F5-4F86-BB13-1BCF6DD5BCDF}" destId="{DC0E4F69-47ED-47EB-AE8D-4399A00A09ED}" srcOrd="1" destOrd="0" presId="urn:microsoft.com/office/officeart/2005/8/layout/orgChart1"/>
    <dgm:cxn modelId="{14E05759-F9AB-4F1E-BF6B-0A18DA60B14E}" type="presParOf" srcId="{FD2CA0DA-8DB1-4D1B-BF80-AC081286F23B}" destId="{DF3010F1-4DC2-43F5-B3BE-745FFCDABC66}" srcOrd="1" destOrd="0" presId="urn:microsoft.com/office/officeart/2005/8/layout/orgChart1"/>
    <dgm:cxn modelId="{6367CEB8-AD3E-4C4F-8D37-102EE899AAA8}" type="presParOf" srcId="{FD2CA0DA-8DB1-4D1B-BF80-AC081286F23B}" destId="{3D37D6FA-33C1-4DAC-AA96-7B64E7C0C510}" srcOrd="2" destOrd="0" presId="urn:microsoft.com/office/officeart/2005/8/layout/orgChart1"/>
    <dgm:cxn modelId="{57EB2D41-0153-4CF8-8F33-741C390FC0C1}" type="presParOf" srcId="{DF370F2A-4A93-4D9D-8CB4-7F7D3010A097}" destId="{D979806F-9B2A-464B-B7E1-764A50B793B2}" srcOrd="2" destOrd="0" presId="urn:microsoft.com/office/officeart/2005/8/layout/orgChart1"/>
    <dgm:cxn modelId="{7B244465-A4B1-488F-A30C-4472CEA9647B}" type="presParOf" srcId="{DF370F2A-4A93-4D9D-8CB4-7F7D3010A097}" destId="{178A86ED-4EB6-42C9-BEEF-B04FFF7FD3E6}" srcOrd="3" destOrd="0" presId="urn:microsoft.com/office/officeart/2005/8/layout/orgChart1"/>
    <dgm:cxn modelId="{3C99294D-608D-4BD3-86C0-C713B38F97B4}" type="presParOf" srcId="{178A86ED-4EB6-42C9-BEEF-B04FFF7FD3E6}" destId="{8F4B8AA7-0C01-44A4-90A6-B333C7495739}" srcOrd="0" destOrd="0" presId="urn:microsoft.com/office/officeart/2005/8/layout/orgChart1"/>
    <dgm:cxn modelId="{51AD4605-FC02-4FD3-BD21-47C6C430D35D}" type="presParOf" srcId="{8F4B8AA7-0C01-44A4-90A6-B333C7495739}" destId="{7B5EA93C-1618-41A1-A721-9D9DCE6EFC24}" srcOrd="0" destOrd="0" presId="urn:microsoft.com/office/officeart/2005/8/layout/orgChart1"/>
    <dgm:cxn modelId="{67683C49-E9E2-4F4B-A532-BC8B5705B0DD}" type="presParOf" srcId="{8F4B8AA7-0C01-44A4-90A6-B333C7495739}" destId="{C162AACB-4479-4C8E-AD84-E6FA101DAC1A}" srcOrd="1" destOrd="0" presId="urn:microsoft.com/office/officeart/2005/8/layout/orgChart1"/>
    <dgm:cxn modelId="{2767191C-F30E-4D2C-86B9-77038FA518FB}" type="presParOf" srcId="{178A86ED-4EB6-42C9-BEEF-B04FFF7FD3E6}" destId="{FB415A02-8F26-457E-97D9-8594E771A54C}" srcOrd="1" destOrd="0" presId="urn:microsoft.com/office/officeart/2005/8/layout/orgChart1"/>
    <dgm:cxn modelId="{A099698A-0859-4DC3-BFD6-33004D299966}" type="presParOf" srcId="{178A86ED-4EB6-42C9-BEEF-B04FFF7FD3E6}" destId="{9C55B9E3-0D42-4438-9800-D404622DB7F0}" srcOrd="2" destOrd="0" presId="urn:microsoft.com/office/officeart/2005/8/layout/orgChart1"/>
    <dgm:cxn modelId="{3C280386-06F3-4A28-919A-31A3A6C6047A}" type="presParOf" srcId="{4D03EAEF-7D29-4B94-BFCF-4FF0E0F91E9E}" destId="{1CC5379A-93A4-4703-829B-7EA35DBE874F}" srcOrd="2" destOrd="0" presId="urn:microsoft.com/office/officeart/2005/8/layout/orgChart1"/>
    <dgm:cxn modelId="{ACF93EE4-E193-4F86-B4F8-BFDCC166573B}" type="presParOf" srcId="{7DA95F52-143C-4F3B-B47B-9C19009463F3}" destId="{47E70464-5FBF-4914-8775-E74ADDDF2E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8B27B-3F27-414A-BE39-CEB5D5A946D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l-GR"/>
        </a:p>
      </dgm:t>
    </dgm:pt>
    <dgm:pt modelId="{6688E588-AC72-4333-AB2C-CAEE4F06067E}">
      <dgm:prSet phldrT="[Text]"/>
      <dgm:spPr/>
      <dgm:t>
        <a:bodyPr/>
        <a:lstStyle/>
        <a:p>
          <a:r>
            <a:rPr lang="en-US" dirty="0"/>
            <a:t>M</a:t>
          </a:r>
          <a:endParaRPr lang="el-GR" dirty="0"/>
        </a:p>
      </dgm:t>
    </dgm:pt>
    <dgm:pt modelId="{2D8ECBBE-2F8C-4C7C-B363-387CF3ED9297}" type="parTrans" cxnId="{CD43AACD-17E2-48C0-A54F-06936BA7F4C9}">
      <dgm:prSet/>
      <dgm:spPr/>
      <dgm:t>
        <a:bodyPr/>
        <a:lstStyle/>
        <a:p>
          <a:endParaRPr lang="el-GR"/>
        </a:p>
      </dgm:t>
    </dgm:pt>
    <dgm:pt modelId="{48571114-F0AC-46E0-8A15-8FFBDBF43325}" type="sibTrans" cxnId="{CD43AACD-17E2-48C0-A54F-06936BA7F4C9}">
      <dgm:prSet/>
      <dgm:spPr/>
      <dgm:t>
        <a:bodyPr/>
        <a:lstStyle/>
        <a:p>
          <a:endParaRPr lang="el-GR"/>
        </a:p>
      </dgm:t>
    </dgm:pt>
    <dgm:pt modelId="{3704E78F-5D7B-4EC1-8487-E7EEE80A413C}">
      <dgm:prSet phldrT="[Text]"/>
      <dgm:spPr/>
      <dgm:t>
        <a:bodyPr/>
        <a:lstStyle/>
        <a:p>
          <a:r>
            <a:rPr lang="en-US" dirty="0"/>
            <a:t>M1</a:t>
          </a:r>
          <a:endParaRPr lang="el-GR" dirty="0"/>
        </a:p>
      </dgm:t>
    </dgm:pt>
    <dgm:pt modelId="{F27480A1-B9A9-405F-898D-282AC5D46583}" type="parTrans" cxnId="{0293C8F4-4E8B-4EE8-A9D3-32394C6B2542}">
      <dgm:prSet/>
      <dgm:spPr>
        <a:ln>
          <a:solidFill>
            <a:srgbClr val="4F81BD"/>
          </a:solidFill>
          <a:tailEnd type="triangle"/>
        </a:ln>
      </dgm:spPr>
      <dgm:t>
        <a:bodyPr/>
        <a:lstStyle/>
        <a:p>
          <a:endParaRPr lang="el-GR"/>
        </a:p>
      </dgm:t>
    </dgm:pt>
    <dgm:pt modelId="{2BF4C86D-AA41-4773-8F27-C9A5B4057596}" type="sibTrans" cxnId="{0293C8F4-4E8B-4EE8-A9D3-32394C6B2542}">
      <dgm:prSet/>
      <dgm:spPr/>
      <dgm:t>
        <a:bodyPr/>
        <a:lstStyle/>
        <a:p>
          <a:endParaRPr lang="el-GR"/>
        </a:p>
      </dgm:t>
    </dgm:pt>
    <dgm:pt modelId="{C1F43699-FFB2-4046-A736-37B608D90DC8}">
      <dgm:prSet phldrT="[Text]"/>
      <dgm:spPr/>
      <dgm:t>
        <a:bodyPr/>
        <a:lstStyle/>
        <a:p>
          <a:r>
            <a:rPr lang="en-US" dirty="0"/>
            <a:t>M1.1</a:t>
          </a:r>
          <a:endParaRPr lang="el-GR" dirty="0"/>
        </a:p>
      </dgm:t>
    </dgm:pt>
    <dgm:pt modelId="{E9241D2D-7DAB-4E59-8A5B-6CD966E3E7F6}" type="parTrans" cxnId="{07ED7B90-C23B-470F-B39E-B41C27080EBE}">
      <dgm:prSet/>
      <dgm:spPr>
        <a:ln>
          <a:solidFill>
            <a:srgbClr val="4F81BD"/>
          </a:solidFill>
          <a:tailEnd type="triangle"/>
        </a:ln>
      </dgm:spPr>
      <dgm:t>
        <a:bodyPr/>
        <a:lstStyle/>
        <a:p>
          <a:endParaRPr lang="el-GR"/>
        </a:p>
      </dgm:t>
    </dgm:pt>
    <dgm:pt modelId="{69A34C1D-D0CB-4532-9081-35DE42E8C10A}" type="sibTrans" cxnId="{07ED7B90-C23B-470F-B39E-B41C27080EBE}">
      <dgm:prSet/>
      <dgm:spPr/>
      <dgm:t>
        <a:bodyPr/>
        <a:lstStyle/>
        <a:p>
          <a:endParaRPr lang="el-GR"/>
        </a:p>
      </dgm:t>
    </dgm:pt>
    <dgm:pt modelId="{E7ECCF9B-7840-4B8D-95A3-AF266E87065C}">
      <dgm:prSet phldrT="[Text]"/>
      <dgm:spPr/>
      <dgm:t>
        <a:bodyPr/>
        <a:lstStyle/>
        <a:p>
          <a:r>
            <a:rPr lang="en-US" dirty="0"/>
            <a:t>M1.2</a:t>
          </a:r>
          <a:endParaRPr lang="el-GR" dirty="0"/>
        </a:p>
      </dgm:t>
    </dgm:pt>
    <dgm:pt modelId="{20311425-1C96-490D-AE02-D701B284FA3D}" type="parTrans" cxnId="{84101F80-25DD-47C8-9636-3CEB32353327}">
      <dgm:prSet/>
      <dgm:spPr>
        <a:ln>
          <a:solidFill>
            <a:srgbClr val="4F81BD"/>
          </a:solidFill>
          <a:tailEnd type="triangle"/>
        </a:ln>
      </dgm:spPr>
      <dgm:t>
        <a:bodyPr/>
        <a:lstStyle/>
        <a:p>
          <a:endParaRPr lang="el-GR"/>
        </a:p>
      </dgm:t>
    </dgm:pt>
    <dgm:pt modelId="{60F408DF-923D-4C39-A363-7F0859B23C68}" type="sibTrans" cxnId="{84101F80-25DD-47C8-9636-3CEB32353327}">
      <dgm:prSet/>
      <dgm:spPr/>
      <dgm:t>
        <a:bodyPr/>
        <a:lstStyle/>
        <a:p>
          <a:endParaRPr lang="el-GR"/>
        </a:p>
      </dgm:t>
    </dgm:pt>
    <dgm:pt modelId="{97445F58-F255-4AFA-A61F-4FB9CBB47FEC}">
      <dgm:prSet phldrT="[Text]"/>
      <dgm:spPr/>
      <dgm:t>
        <a:bodyPr/>
        <a:lstStyle/>
        <a:p>
          <a:r>
            <a:rPr lang="en-US" dirty="0"/>
            <a:t>M2</a:t>
          </a:r>
          <a:endParaRPr lang="el-GR" dirty="0"/>
        </a:p>
      </dgm:t>
    </dgm:pt>
    <dgm:pt modelId="{BC16B36C-62D7-4F0D-9C4C-11C0822F5548}" type="parTrans" cxnId="{24AA52D1-724E-4CBE-A3CB-00F95372B510}">
      <dgm:prSet/>
      <dgm:spPr>
        <a:ln>
          <a:solidFill>
            <a:srgbClr val="4F81BD"/>
          </a:solidFill>
          <a:tailEnd type="triangle"/>
        </a:ln>
      </dgm:spPr>
      <dgm:t>
        <a:bodyPr/>
        <a:lstStyle/>
        <a:p>
          <a:endParaRPr lang="el-GR"/>
        </a:p>
      </dgm:t>
    </dgm:pt>
    <dgm:pt modelId="{AA748C8E-85D8-4D5D-96A3-C57CF5B08666}" type="sibTrans" cxnId="{24AA52D1-724E-4CBE-A3CB-00F95372B510}">
      <dgm:prSet/>
      <dgm:spPr/>
      <dgm:t>
        <a:bodyPr/>
        <a:lstStyle/>
        <a:p>
          <a:endParaRPr lang="el-GR"/>
        </a:p>
      </dgm:t>
    </dgm:pt>
    <dgm:pt modelId="{2984DDD8-C7E0-4809-A17A-EFC6B8524792}">
      <dgm:prSet phldrT="[Text]"/>
      <dgm:spPr/>
      <dgm:t>
        <a:bodyPr/>
        <a:lstStyle/>
        <a:p>
          <a:r>
            <a:rPr lang="en-US" dirty="0"/>
            <a:t>M2.1</a:t>
          </a:r>
          <a:endParaRPr lang="el-GR" dirty="0"/>
        </a:p>
      </dgm:t>
    </dgm:pt>
    <dgm:pt modelId="{52705FB4-C7E8-4DA2-8FC6-09FDF992781B}" type="parTrans" cxnId="{03A12191-172F-487D-AE55-F65014A735BB}">
      <dgm:prSet/>
      <dgm:spPr>
        <a:ln>
          <a:solidFill>
            <a:srgbClr val="4F81BD"/>
          </a:solidFill>
          <a:tailEnd type="triangle"/>
        </a:ln>
      </dgm:spPr>
      <dgm:t>
        <a:bodyPr/>
        <a:lstStyle/>
        <a:p>
          <a:endParaRPr lang="el-GR"/>
        </a:p>
      </dgm:t>
    </dgm:pt>
    <dgm:pt modelId="{BCAAC870-024F-41C4-A2FC-E248818433DF}" type="sibTrans" cxnId="{03A12191-172F-487D-AE55-F65014A735BB}">
      <dgm:prSet/>
      <dgm:spPr/>
      <dgm:t>
        <a:bodyPr/>
        <a:lstStyle/>
        <a:p>
          <a:endParaRPr lang="el-GR"/>
        </a:p>
      </dgm:t>
    </dgm:pt>
    <dgm:pt modelId="{E6EE2F18-620C-4C08-AEE3-96AC99A40ABB}">
      <dgm:prSet phldrT="[Text]"/>
      <dgm:spPr/>
      <dgm:t>
        <a:bodyPr/>
        <a:lstStyle/>
        <a:p>
          <a:r>
            <a:rPr lang="en-US" dirty="0"/>
            <a:t>high</a:t>
          </a:r>
          <a:endParaRPr lang="el-GR" dirty="0"/>
        </a:p>
      </dgm:t>
    </dgm:pt>
    <dgm:pt modelId="{7EED18FC-1C56-417E-8DA5-1BC3E661361F}" type="parTrans" cxnId="{706348AC-622D-4DD7-B254-25DC81330E45}">
      <dgm:prSet/>
      <dgm:spPr/>
      <dgm:t>
        <a:bodyPr/>
        <a:lstStyle/>
        <a:p>
          <a:endParaRPr lang="el-GR"/>
        </a:p>
      </dgm:t>
    </dgm:pt>
    <dgm:pt modelId="{7E75D597-D39C-4BCD-81D8-A57E0753ACF0}" type="sibTrans" cxnId="{706348AC-622D-4DD7-B254-25DC81330E45}">
      <dgm:prSet/>
      <dgm:spPr/>
      <dgm:t>
        <a:bodyPr/>
        <a:lstStyle/>
        <a:p>
          <a:endParaRPr lang="el-GR"/>
        </a:p>
      </dgm:t>
    </dgm:pt>
    <dgm:pt modelId="{103DB282-0E8F-4C98-9DD2-3D47A436C98E}">
      <dgm:prSet phldrT="[Text]"/>
      <dgm:spPr/>
      <dgm:t>
        <a:bodyPr/>
        <a:lstStyle/>
        <a:p>
          <a:endParaRPr lang="el-GR" dirty="0"/>
        </a:p>
      </dgm:t>
    </dgm:pt>
    <dgm:pt modelId="{5FC31FBA-DB17-4603-91BD-194148ABB04C}" type="parTrans" cxnId="{9F1E6A1C-1B02-4546-925C-BC1385C396FF}">
      <dgm:prSet/>
      <dgm:spPr/>
      <dgm:t>
        <a:bodyPr/>
        <a:lstStyle/>
        <a:p>
          <a:endParaRPr lang="el-GR"/>
        </a:p>
      </dgm:t>
    </dgm:pt>
    <dgm:pt modelId="{EE2511FE-C527-43DD-9745-34B4118C8474}" type="sibTrans" cxnId="{9F1E6A1C-1B02-4546-925C-BC1385C396FF}">
      <dgm:prSet/>
      <dgm:spPr/>
      <dgm:t>
        <a:bodyPr/>
        <a:lstStyle/>
        <a:p>
          <a:endParaRPr lang="el-GR"/>
        </a:p>
      </dgm:t>
    </dgm:pt>
    <dgm:pt modelId="{4C981F88-469B-4D04-B2C2-58BD575853BD}">
      <dgm:prSet phldrT="[Text]"/>
      <dgm:spPr/>
      <dgm:t>
        <a:bodyPr/>
        <a:lstStyle/>
        <a:p>
          <a:r>
            <a:rPr lang="en-US" dirty="0"/>
            <a:t>low</a:t>
          </a:r>
          <a:endParaRPr lang="el-GR" dirty="0"/>
        </a:p>
      </dgm:t>
    </dgm:pt>
    <dgm:pt modelId="{F21F6383-FE36-4E99-A5F2-D44E24D2CD8C}" type="parTrans" cxnId="{B1A407D1-A2AA-42ED-A2BB-3D55A87690CC}">
      <dgm:prSet/>
      <dgm:spPr/>
      <dgm:t>
        <a:bodyPr/>
        <a:lstStyle/>
        <a:p>
          <a:endParaRPr lang="el-GR"/>
        </a:p>
      </dgm:t>
    </dgm:pt>
    <dgm:pt modelId="{8C9E9142-1A7C-4E63-9A44-55DB4B99BC3A}" type="sibTrans" cxnId="{B1A407D1-A2AA-42ED-A2BB-3D55A87690CC}">
      <dgm:prSet/>
      <dgm:spPr/>
      <dgm:t>
        <a:bodyPr/>
        <a:lstStyle/>
        <a:p>
          <a:endParaRPr lang="el-GR"/>
        </a:p>
      </dgm:t>
    </dgm:pt>
    <dgm:pt modelId="{C991D2CF-EE00-4DA0-B42C-E68792AE60A1}" type="pres">
      <dgm:prSet presAssocID="{EDD8B27B-3F27-414A-BE39-CEB5D5A946D8}" presName="mainComposite" presStyleCnt="0">
        <dgm:presLayoutVars>
          <dgm:chPref val="1"/>
          <dgm:dir/>
          <dgm:animOne val="branch"/>
          <dgm:animLvl val="lvl"/>
          <dgm:resizeHandles val="exact"/>
        </dgm:presLayoutVars>
      </dgm:prSet>
      <dgm:spPr/>
    </dgm:pt>
    <dgm:pt modelId="{F8FA22E5-11FA-4123-A502-39D88BED1840}" type="pres">
      <dgm:prSet presAssocID="{EDD8B27B-3F27-414A-BE39-CEB5D5A946D8}" presName="hierFlow" presStyleCnt="0"/>
      <dgm:spPr/>
    </dgm:pt>
    <dgm:pt modelId="{ABB087CA-8615-4C79-A495-68814EC80AD5}" type="pres">
      <dgm:prSet presAssocID="{EDD8B27B-3F27-414A-BE39-CEB5D5A946D8}" presName="firstBuf" presStyleCnt="0"/>
      <dgm:spPr/>
    </dgm:pt>
    <dgm:pt modelId="{F43DF303-288F-47EA-A0DB-020B4F633E83}" type="pres">
      <dgm:prSet presAssocID="{EDD8B27B-3F27-414A-BE39-CEB5D5A946D8}" presName="hierChild1" presStyleCnt="0">
        <dgm:presLayoutVars>
          <dgm:chPref val="1"/>
          <dgm:animOne val="branch"/>
          <dgm:animLvl val="lvl"/>
        </dgm:presLayoutVars>
      </dgm:prSet>
      <dgm:spPr/>
    </dgm:pt>
    <dgm:pt modelId="{3E4171F8-FD2F-482C-BD40-194508874989}" type="pres">
      <dgm:prSet presAssocID="{6688E588-AC72-4333-AB2C-CAEE4F06067E}" presName="Name14" presStyleCnt="0"/>
      <dgm:spPr/>
    </dgm:pt>
    <dgm:pt modelId="{3B86865B-548E-4765-9D89-4DAE6B0CFAE5}" type="pres">
      <dgm:prSet presAssocID="{6688E588-AC72-4333-AB2C-CAEE4F06067E}" presName="level1Shape" presStyleLbl="node0" presStyleIdx="0" presStyleCnt="1" custLinFactNeighborX="-527" custLinFactNeighborY="-88461">
        <dgm:presLayoutVars>
          <dgm:chPref val="3"/>
        </dgm:presLayoutVars>
      </dgm:prSet>
      <dgm:spPr/>
    </dgm:pt>
    <dgm:pt modelId="{45FC501F-5B6B-4457-A9E5-80E33821266D}" type="pres">
      <dgm:prSet presAssocID="{6688E588-AC72-4333-AB2C-CAEE4F06067E}" presName="hierChild2" presStyleCnt="0"/>
      <dgm:spPr/>
    </dgm:pt>
    <dgm:pt modelId="{9FBEC83B-AE5A-4645-9AD3-14C43AB25D87}" type="pres">
      <dgm:prSet presAssocID="{F27480A1-B9A9-405F-898D-282AC5D46583}" presName="Name19" presStyleLbl="parChTrans1D2" presStyleIdx="0" presStyleCnt="2"/>
      <dgm:spPr/>
    </dgm:pt>
    <dgm:pt modelId="{85B394F7-9C9D-4815-83C1-B7FE2F348B5A}" type="pres">
      <dgm:prSet presAssocID="{3704E78F-5D7B-4EC1-8487-E7EEE80A413C}" presName="Name21" presStyleCnt="0"/>
      <dgm:spPr/>
    </dgm:pt>
    <dgm:pt modelId="{9FF7F8F8-8254-4BFA-88ED-4353AA4C7A1D}" type="pres">
      <dgm:prSet presAssocID="{3704E78F-5D7B-4EC1-8487-E7EEE80A413C}" presName="level2Shape" presStyleLbl="node2" presStyleIdx="0" presStyleCnt="2"/>
      <dgm:spPr/>
    </dgm:pt>
    <dgm:pt modelId="{B86C6D89-5B49-4CB4-9C08-78D7E99F3F72}" type="pres">
      <dgm:prSet presAssocID="{3704E78F-5D7B-4EC1-8487-E7EEE80A413C}" presName="hierChild3" presStyleCnt="0"/>
      <dgm:spPr/>
    </dgm:pt>
    <dgm:pt modelId="{9AACEF37-0974-4E32-9579-8B6BC76CA453}" type="pres">
      <dgm:prSet presAssocID="{E9241D2D-7DAB-4E59-8A5B-6CD966E3E7F6}" presName="Name19" presStyleLbl="parChTrans1D3" presStyleIdx="0" presStyleCnt="3"/>
      <dgm:spPr/>
    </dgm:pt>
    <dgm:pt modelId="{6B0308D0-9717-4280-8343-AFA512D38332}" type="pres">
      <dgm:prSet presAssocID="{C1F43699-FFB2-4046-A736-37B608D90DC8}" presName="Name21" presStyleCnt="0"/>
      <dgm:spPr/>
    </dgm:pt>
    <dgm:pt modelId="{CFB7ED14-1AA1-4010-82DD-1AEDBCAAD439}" type="pres">
      <dgm:prSet presAssocID="{C1F43699-FFB2-4046-A736-37B608D90DC8}" presName="level2Shape" presStyleLbl="node3" presStyleIdx="0" presStyleCnt="3" custLinFactNeighborX="-8020" custLinFactNeighborY="99021"/>
      <dgm:spPr/>
    </dgm:pt>
    <dgm:pt modelId="{89A5DB27-7C8E-4D59-B7C5-285D7BC24144}" type="pres">
      <dgm:prSet presAssocID="{C1F43699-FFB2-4046-A736-37B608D90DC8}" presName="hierChild3" presStyleCnt="0"/>
      <dgm:spPr/>
    </dgm:pt>
    <dgm:pt modelId="{E60BA3BC-7A10-4ABD-B52A-ABA2161F6965}" type="pres">
      <dgm:prSet presAssocID="{20311425-1C96-490D-AE02-D701B284FA3D}" presName="Name19" presStyleLbl="parChTrans1D3" presStyleIdx="1" presStyleCnt="3"/>
      <dgm:spPr/>
    </dgm:pt>
    <dgm:pt modelId="{9594235F-76EA-41AB-8E98-2FE721C13170}" type="pres">
      <dgm:prSet presAssocID="{E7ECCF9B-7840-4B8D-95A3-AF266E87065C}" presName="Name21" presStyleCnt="0"/>
      <dgm:spPr/>
    </dgm:pt>
    <dgm:pt modelId="{6F48CD34-CD22-4AF1-9914-95EBA58F1BA4}" type="pres">
      <dgm:prSet presAssocID="{E7ECCF9B-7840-4B8D-95A3-AF266E87065C}" presName="level2Shape" presStyleLbl="node3" presStyleIdx="1" presStyleCnt="3" custLinFactNeighborX="-5803" custLinFactNeighborY="99021"/>
      <dgm:spPr/>
    </dgm:pt>
    <dgm:pt modelId="{983A30CB-85EB-4A81-9125-2E6244DCC140}" type="pres">
      <dgm:prSet presAssocID="{E7ECCF9B-7840-4B8D-95A3-AF266E87065C}" presName="hierChild3" presStyleCnt="0"/>
      <dgm:spPr/>
    </dgm:pt>
    <dgm:pt modelId="{64B4A35F-16D9-48D3-8EEE-0BC2F4371DCC}" type="pres">
      <dgm:prSet presAssocID="{BC16B36C-62D7-4F0D-9C4C-11C0822F5548}" presName="Name19" presStyleLbl="parChTrans1D2" presStyleIdx="1" presStyleCnt="2"/>
      <dgm:spPr/>
    </dgm:pt>
    <dgm:pt modelId="{59C08A70-C058-4CE3-A468-0EAA49E179C3}" type="pres">
      <dgm:prSet presAssocID="{97445F58-F255-4AFA-A61F-4FB9CBB47FEC}" presName="Name21" presStyleCnt="0"/>
      <dgm:spPr/>
    </dgm:pt>
    <dgm:pt modelId="{50D02C5C-E616-4D8B-B0CA-DF2E107B793F}" type="pres">
      <dgm:prSet presAssocID="{97445F58-F255-4AFA-A61F-4FB9CBB47FEC}" presName="level2Shape" presStyleLbl="node2" presStyleIdx="1" presStyleCnt="2"/>
      <dgm:spPr/>
    </dgm:pt>
    <dgm:pt modelId="{1F3D7465-B88F-4514-879C-58993B580FF4}" type="pres">
      <dgm:prSet presAssocID="{97445F58-F255-4AFA-A61F-4FB9CBB47FEC}" presName="hierChild3" presStyleCnt="0"/>
      <dgm:spPr/>
    </dgm:pt>
    <dgm:pt modelId="{D9BD767A-D01F-45D9-9C09-E1657A7DF10F}" type="pres">
      <dgm:prSet presAssocID="{52705FB4-C7E8-4DA2-8FC6-09FDF992781B}" presName="Name19" presStyleLbl="parChTrans1D3" presStyleIdx="2" presStyleCnt="3"/>
      <dgm:spPr/>
    </dgm:pt>
    <dgm:pt modelId="{D7DE94D2-C08B-4012-92B1-318089AFDEA5}" type="pres">
      <dgm:prSet presAssocID="{2984DDD8-C7E0-4809-A17A-EFC6B8524792}" presName="Name21" presStyleCnt="0"/>
      <dgm:spPr/>
    </dgm:pt>
    <dgm:pt modelId="{E9E246FD-208A-4AA3-A1E8-DB492E5D7135}" type="pres">
      <dgm:prSet presAssocID="{2984DDD8-C7E0-4809-A17A-EFC6B8524792}" presName="level2Shape" presStyleLbl="node3" presStyleIdx="2" presStyleCnt="3" custLinFactNeighborX="299" custLinFactNeighborY="99021"/>
      <dgm:spPr/>
    </dgm:pt>
    <dgm:pt modelId="{33194B6B-DDE4-44A8-A9EA-713012D5041C}" type="pres">
      <dgm:prSet presAssocID="{2984DDD8-C7E0-4809-A17A-EFC6B8524792}" presName="hierChild3" presStyleCnt="0"/>
      <dgm:spPr/>
    </dgm:pt>
    <dgm:pt modelId="{F95CA9C3-63AA-4A03-8F8C-CFB00BE0A3B5}" type="pres">
      <dgm:prSet presAssocID="{EDD8B27B-3F27-414A-BE39-CEB5D5A946D8}" presName="bgShapesFlow" presStyleCnt="0"/>
      <dgm:spPr/>
    </dgm:pt>
    <dgm:pt modelId="{65C3EDAF-823D-419F-B1BB-7088761BE091}" type="pres">
      <dgm:prSet presAssocID="{E6EE2F18-620C-4C08-AEE3-96AC99A40ABB}" presName="rectComp" presStyleCnt="0"/>
      <dgm:spPr/>
    </dgm:pt>
    <dgm:pt modelId="{E9168C31-ABAD-4460-9EF0-77726D03E5C9}" type="pres">
      <dgm:prSet presAssocID="{E6EE2F18-620C-4C08-AEE3-96AC99A40ABB}" presName="bgRect" presStyleLbl="bgShp" presStyleIdx="0" presStyleCnt="3" custLinFactNeighborY="-77189"/>
      <dgm:spPr/>
    </dgm:pt>
    <dgm:pt modelId="{AE5127BA-BE78-49C6-9302-D8B10AB9C42F}" type="pres">
      <dgm:prSet presAssocID="{E6EE2F18-620C-4C08-AEE3-96AC99A40ABB}" presName="bgRectTx" presStyleLbl="bgShp" presStyleIdx="0" presStyleCnt="3">
        <dgm:presLayoutVars>
          <dgm:bulletEnabled val="1"/>
        </dgm:presLayoutVars>
      </dgm:prSet>
      <dgm:spPr/>
    </dgm:pt>
    <dgm:pt modelId="{F7DE1F2A-0AE5-439C-B9B0-9D92AC8E778B}" type="pres">
      <dgm:prSet presAssocID="{E6EE2F18-620C-4C08-AEE3-96AC99A40ABB}" presName="spComp" presStyleCnt="0"/>
      <dgm:spPr/>
    </dgm:pt>
    <dgm:pt modelId="{6A3AFC2A-2A92-4EF3-9936-FA2A54814E66}" type="pres">
      <dgm:prSet presAssocID="{E6EE2F18-620C-4C08-AEE3-96AC99A40ABB}" presName="vSp" presStyleCnt="0"/>
      <dgm:spPr/>
    </dgm:pt>
    <dgm:pt modelId="{5832BD92-0E7C-4362-993C-49AEBEFDDAE7}" type="pres">
      <dgm:prSet presAssocID="{103DB282-0E8F-4C98-9DD2-3D47A436C98E}" presName="rectComp" presStyleCnt="0"/>
      <dgm:spPr/>
    </dgm:pt>
    <dgm:pt modelId="{0879CCF4-81A4-4AEF-A841-9730578EC858}" type="pres">
      <dgm:prSet presAssocID="{103DB282-0E8F-4C98-9DD2-3D47A436C98E}" presName="bgRect" presStyleLbl="bgShp" presStyleIdx="1" presStyleCnt="3"/>
      <dgm:spPr/>
    </dgm:pt>
    <dgm:pt modelId="{347F278B-303F-4521-8F7A-47BD2DA041D1}" type="pres">
      <dgm:prSet presAssocID="{103DB282-0E8F-4C98-9DD2-3D47A436C98E}" presName="bgRectTx" presStyleLbl="bgShp" presStyleIdx="1" presStyleCnt="3">
        <dgm:presLayoutVars>
          <dgm:bulletEnabled val="1"/>
        </dgm:presLayoutVars>
      </dgm:prSet>
      <dgm:spPr/>
    </dgm:pt>
    <dgm:pt modelId="{BFD0898C-7B90-46FA-8086-A048A7528337}" type="pres">
      <dgm:prSet presAssocID="{103DB282-0E8F-4C98-9DD2-3D47A436C98E}" presName="spComp" presStyleCnt="0"/>
      <dgm:spPr/>
    </dgm:pt>
    <dgm:pt modelId="{94A469A3-52B0-4608-B495-5FF787E56E52}" type="pres">
      <dgm:prSet presAssocID="{103DB282-0E8F-4C98-9DD2-3D47A436C98E}" presName="vSp" presStyleCnt="0"/>
      <dgm:spPr/>
    </dgm:pt>
    <dgm:pt modelId="{333BC528-297C-4A11-93D7-F56E4F1CC6D1}" type="pres">
      <dgm:prSet presAssocID="{4C981F88-469B-4D04-B2C2-58BD575853BD}" presName="rectComp" presStyleCnt="0"/>
      <dgm:spPr/>
    </dgm:pt>
    <dgm:pt modelId="{094FF976-3C02-49F5-93D6-FB41B675FB02}" type="pres">
      <dgm:prSet presAssocID="{4C981F88-469B-4D04-B2C2-58BD575853BD}" presName="bgRect" presStyleLbl="bgShp" presStyleIdx="2" presStyleCnt="3" custLinFactNeighborY="79046"/>
      <dgm:spPr/>
    </dgm:pt>
    <dgm:pt modelId="{A9BB0EC8-680B-4D85-AFB1-65E98B657C17}" type="pres">
      <dgm:prSet presAssocID="{4C981F88-469B-4D04-B2C2-58BD575853BD}" presName="bgRectTx" presStyleLbl="bgShp" presStyleIdx="2" presStyleCnt="3">
        <dgm:presLayoutVars>
          <dgm:bulletEnabled val="1"/>
        </dgm:presLayoutVars>
      </dgm:prSet>
      <dgm:spPr/>
    </dgm:pt>
  </dgm:ptLst>
  <dgm:cxnLst>
    <dgm:cxn modelId="{A99B9E06-27EA-4636-812E-82D6DCABC264}" type="presOf" srcId="{2984DDD8-C7E0-4809-A17A-EFC6B8524792}" destId="{E9E246FD-208A-4AA3-A1E8-DB492E5D7135}" srcOrd="0" destOrd="0" presId="urn:microsoft.com/office/officeart/2005/8/layout/hierarchy6"/>
    <dgm:cxn modelId="{4293AD0B-3208-4C60-92E4-43D1E651B270}" type="presOf" srcId="{E6EE2F18-620C-4C08-AEE3-96AC99A40ABB}" destId="{AE5127BA-BE78-49C6-9302-D8B10AB9C42F}" srcOrd="1" destOrd="0" presId="urn:microsoft.com/office/officeart/2005/8/layout/hierarchy6"/>
    <dgm:cxn modelId="{9F1E6A1C-1B02-4546-925C-BC1385C396FF}" srcId="{EDD8B27B-3F27-414A-BE39-CEB5D5A946D8}" destId="{103DB282-0E8F-4C98-9DD2-3D47A436C98E}" srcOrd="2" destOrd="0" parTransId="{5FC31FBA-DB17-4603-91BD-194148ABB04C}" sibTransId="{EE2511FE-C527-43DD-9745-34B4118C8474}"/>
    <dgm:cxn modelId="{D9FCEA2F-DC7A-4BFD-8482-E6276FCAA9CC}" type="presOf" srcId="{3704E78F-5D7B-4EC1-8487-E7EEE80A413C}" destId="{9FF7F8F8-8254-4BFA-88ED-4353AA4C7A1D}" srcOrd="0" destOrd="0" presId="urn:microsoft.com/office/officeart/2005/8/layout/hierarchy6"/>
    <dgm:cxn modelId="{37ADC935-CBF0-4DB5-8CB4-8152280EF3DE}" type="presOf" srcId="{E9241D2D-7DAB-4E59-8A5B-6CD966E3E7F6}" destId="{9AACEF37-0974-4E32-9579-8B6BC76CA453}" srcOrd="0" destOrd="0" presId="urn:microsoft.com/office/officeart/2005/8/layout/hierarchy6"/>
    <dgm:cxn modelId="{7EC6BB3D-E00F-48A4-8BBF-BF7E39D8D114}" type="presOf" srcId="{BC16B36C-62D7-4F0D-9C4C-11C0822F5548}" destId="{64B4A35F-16D9-48D3-8EEE-0BC2F4371DCC}" srcOrd="0" destOrd="0" presId="urn:microsoft.com/office/officeart/2005/8/layout/hierarchy6"/>
    <dgm:cxn modelId="{F5A4BF3D-02E6-4BE9-AB7E-3BC42DE3653C}" type="presOf" srcId="{E7ECCF9B-7840-4B8D-95A3-AF266E87065C}" destId="{6F48CD34-CD22-4AF1-9914-95EBA58F1BA4}" srcOrd="0" destOrd="0" presId="urn:microsoft.com/office/officeart/2005/8/layout/hierarchy6"/>
    <dgm:cxn modelId="{2902104A-5A05-4989-9ABD-C36BEEC2BA26}" type="presOf" srcId="{EDD8B27B-3F27-414A-BE39-CEB5D5A946D8}" destId="{C991D2CF-EE00-4DA0-B42C-E68792AE60A1}" srcOrd="0" destOrd="0" presId="urn:microsoft.com/office/officeart/2005/8/layout/hierarchy6"/>
    <dgm:cxn modelId="{47E1444F-310A-458B-82DE-428A169C8074}" type="presOf" srcId="{F27480A1-B9A9-405F-898D-282AC5D46583}" destId="{9FBEC83B-AE5A-4645-9AD3-14C43AB25D87}" srcOrd="0" destOrd="0" presId="urn:microsoft.com/office/officeart/2005/8/layout/hierarchy6"/>
    <dgm:cxn modelId="{E1378158-1AAA-4EA0-A38C-D497C7F84D95}" type="presOf" srcId="{52705FB4-C7E8-4DA2-8FC6-09FDF992781B}" destId="{D9BD767A-D01F-45D9-9C09-E1657A7DF10F}" srcOrd="0" destOrd="0" presId="urn:microsoft.com/office/officeart/2005/8/layout/hierarchy6"/>
    <dgm:cxn modelId="{59A94779-61DA-4404-BC1D-A541B56B5EBC}" type="presOf" srcId="{97445F58-F255-4AFA-A61F-4FB9CBB47FEC}" destId="{50D02C5C-E616-4D8B-B0CA-DF2E107B793F}" srcOrd="0" destOrd="0" presId="urn:microsoft.com/office/officeart/2005/8/layout/hierarchy6"/>
    <dgm:cxn modelId="{84101F80-25DD-47C8-9636-3CEB32353327}" srcId="{3704E78F-5D7B-4EC1-8487-E7EEE80A413C}" destId="{E7ECCF9B-7840-4B8D-95A3-AF266E87065C}" srcOrd="1" destOrd="0" parTransId="{20311425-1C96-490D-AE02-D701B284FA3D}" sibTransId="{60F408DF-923D-4C39-A363-7F0859B23C68}"/>
    <dgm:cxn modelId="{07ED7B90-C23B-470F-B39E-B41C27080EBE}" srcId="{3704E78F-5D7B-4EC1-8487-E7EEE80A413C}" destId="{C1F43699-FFB2-4046-A736-37B608D90DC8}" srcOrd="0" destOrd="0" parTransId="{E9241D2D-7DAB-4E59-8A5B-6CD966E3E7F6}" sibTransId="{69A34C1D-D0CB-4532-9081-35DE42E8C10A}"/>
    <dgm:cxn modelId="{03A12191-172F-487D-AE55-F65014A735BB}" srcId="{97445F58-F255-4AFA-A61F-4FB9CBB47FEC}" destId="{2984DDD8-C7E0-4809-A17A-EFC6B8524792}" srcOrd="0" destOrd="0" parTransId="{52705FB4-C7E8-4DA2-8FC6-09FDF992781B}" sibTransId="{BCAAC870-024F-41C4-A2FC-E248818433DF}"/>
    <dgm:cxn modelId="{E2089EA0-D575-4907-AFF6-1075159239F8}" type="presOf" srcId="{E6EE2F18-620C-4C08-AEE3-96AC99A40ABB}" destId="{E9168C31-ABAD-4460-9EF0-77726D03E5C9}" srcOrd="0" destOrd="0" presId="urn:microsoft.com/office/officeart/2005/8/layout/hierarchy6"/>
    <dgm:cxn modelId="{F346E0A3-1AE3-4AD2-A69D-CADB986DA45E}" type="presOf" srcId="{C1F43699-FFB2-4046-A736-37B608D90DC8}" destId="{CFB7ED14-1AA1-4010-82DD-1AEDBCAAD439}" srcOrd="0" destOrd="0" presId="urn:microsoft.com/office/officeart/2005/8/layout/hierarchy6"/>
    <dgm:cxn modelId="{706348AC-622D-4DD7-B254-25DC81330E45}" srcId="{EDD8B27B-3F27-414A-BE39-CEB5D5A946D8}" destId="{E6EE2F18-620C-4C08-AEE3-96AC99A40ABB}" srcOrd="1" destOrd="0" parTransId="{7EED18FC-1C56-417E-8DA5-1BC3E661361F}" sibTransId="{7E75D597-D39C-4BCD-81D8-A57E0753ACF0}"/>
    <dgm:cxn modelId="{E5656BC6-3CE7-409E-9F3C-4A467427FFC2}" type="presOf" srcId="{6688E588-AC72-4333-AB2C-CAEE4F06067E}" destId="{3B86865B-548E-4765-9D89-4DAE6B0CFAE5}" srcOrd="0" destOrd="0" presId="urn:microsoft.com/office/officeart/2005/8/layout/hierarchy6"/>
    <dgm:cxn modelId="{CD43AACD-17E2-48C0-A54F-06936BA7F4C9}" srcId="{EDD8B27B-3F27-414A-BE39-CEB5D5A946D8}" destId="{6688E588-AC72-4333-AB2C-CAEE4F06067E}" srcOrd="0" destOrd="0" parTransId="{2D8ECBBE-2F8C-4C7C-B363-387CF3ED9297}" sibTransId="{48571114-F0AC-46E0-8A15-8FFBDBF43325}"/>
    <dgm:cxn modelId="{B1A407D1-A2AA-42ED-A2BB-3D55A87690CC}" srcId="{EDD8B27B-3F27-414A-BE39-CEB5D5A946D8}" destId="{4C981F88-469B-4D04-B2C2-58BD575853BD}" srcOrd="3" destOrd="0" parTransId="{F21F6383-FE36-4E99-A5F2-D44E24D2CD8C}" sibTransId="{8C9E9142-1A7C-4E63-9A44-55DB4B99BC3A}"/>
    <dgm:cxn modelId="{24AA52D1-724E-4CBE-A3CB-00F95372B510}" srcId="{6688E588-AC72-4333-AB2C-CAEE4F06067E}" destId="{97445F58-F255-4AFA-A61F-4FB9CBB47FEC}" srcOrd="1" destOrd="0" parTransId="{BC16B36C-62D7-4F0D-9C4C-11C0822F5548}" sibTransId="{AA748C8E-85D8-4D5D-96A3-C57CF5B08666}"/>
    <dgm:cxn modelId="{E3187DE6-21E6-4E59-AB0E-BD33395E1745}" type="presOf" srcId="{103DB282-0E8F-4C98-9DD2-3D47A436C98E}" destId="{347F278B-303F-4521-8F7A-47BD2DA041D1}" srcOrd="1" destOrd="0" presId="urn:microsoft.com/office/officeart/2005/8/layout/hierarchy6"/>
    <dgm:cxn modelId="{B30241EB-E971-4A57-A28F-359FED8182D4}" type="presOf" srcId="{4C981F88-469B-4D04-B2C2-58BD575853BD}" destId="{094FF976-3C02-49F5-93D6-FB41B675FB02}" srcOrd="0" destOrd="0" presId="urn:microsoft.com/office/officeart/2005/8/layout/hierarchy6"/>
    <dgm:cxn modelId="{3FEA06EC-0E21-43F7-9FE3-B7360FE84AF5}" type="presOf" srcId="{20311425-1C96-490D-AE02-D701B284FA3D}" destId="{E60BA3BC-7A10-4ABD-B52A-ABA2161F6965}" srcOrd="0" destOrd="0" presId="urn:microsoft.com/office/officeart/2005/8/layout/hierarchy6"/>
    <dgm:cxn modelId="{4B5157F1-43C7-4E82-B9D2-934D9B02C14C}" type="presOf" srcId="{103DB282-0E8F-4C98-9DD2-3D47A436C98E}" destId="{0879CCF4-81A4-4AEF-A841-9730578EC858}" srcOrd="0" destOrd="0" presId="urn:microsoft.com/office/officeart/2005/8/layout/hierarchy6"/>
    <dgm:cxn modelId="{0293C8F4-4E8B-4EE8-A9D3-32394C6B2542}" srcId="{6688E588-AC72-4333-AB2C-CAEE4F06067E}" destId="{3704E78F-5D7B-4EC1-8487-E7EEE80A413C}" srcOrd="0" destOrd="0" parTransId="{F27480A1-B9A9-405F-898D-282AC5D46583}" sibTransId="{2BF4C86D-AA41-4773-8F27-C9A5B4057596}"/>
    <dgm:cxn modelId="{A72D7BFA-1B36-4DED-8705-D9135462B779}" type="presOf" srcId="{4C981F88-469B-4D04-B2C2-58BD575853BD}" destId="{A9BB0EC8-680B-4D85-AFB1-65E98B657C17}" srcOrd="1" destOrd="0" presId="urn:microsoft.com/office/officeart/2005/8/layout/hierarchy6"/>
    <dgm:cxn modelId="{37894677-7B06-40D9-96D7-ABAECD5E7582}" type="presParOf" srcId="{C991D2CF-EE00-4DA0-B42C-E68792AE60A1}" destId="{F8FA22E5-11FA-4123-A502-39D88BED1840}" srcOrd="0" destOrd="0" presId="urn:microsoft.com/office/officeart/2005/8/layout/hierarchy6"/>
    <dgm:cxn modelId="{DAD98870-6C32-40D1-A607-18884381A1B7}" type="presParOf" srcId="{F8FA22E5-11FA-4123-A502-39D88BED1840}" destId="{ABB087CA-8615-4C79-A495-68814EC80AD5}" srcOrd="0" destOrd="0" presId="urn:microsoft.com/office/officeart/2005/8/layout/hierarchy6"/>
    <dgm:cxn modelId="{F6DC911F-EE04-41F8-B97B-9B54B8ED6127}" type="presParOf" srcId="{F8FA22E5-11FA-4123-A502-39D88BED1840}" destId="{F43DF303-288F-47EA-A0DB-020B4F633E83}" srcOrd="1" destOrd="0" presId="urn:microsoft.com/office/officeart/2005/8/layout/hierarchy6"/>
    <dgm:cxn modelId="{35DB4045-B080-479B-989C-4B3505B7DA4B}" type="presParOf" srcId="{F43DF303-288F-47EA-A0DB-020B4F633E83}" destId="{3E4171F8-FD2F-482C-BD40-194508874989}" srcOrd="0" destOrd="0" presId="urn:microsoft.com/office/officeart/2005/8/layout/hierarchy6"/>
    <dgm:cxn modelId="{A793ACA7-D3D6-4C8B-B0D1-64F7B948E418}" type="presParOf" srcId="{3E4171F8-FD2F-482C-BD40-194508874989}" destId="{3B86865B-548E-4765-9D89-4DAE6B0CFAE5}" srcOrd="0" destOrd="0" presId="urn:microsoft.com/office/officeart/2005/8/layout/hierarchy6"/>
    <dgm:cxn modelId="{7D52F6D1-7815-42D7-9800-38204A0D272E}" type="presParOf" srcId="{3E4171F8-FD2F-482C-BD40-194508874989}" destId="{45FC501F-5B6B-4457-A9E5-80E33821266D}" srcOrd="1" destOrd="0" presId="urn:microsoft.com/office/officeart/2005/8/layout/hierarchy6"/>
    <dgm:cxn modelId="{400CCB4B-580A-4E92-A794-5573D5C1EB0B}" type="presParOf" srcId="{45FC501F-5B6B-4457-A9E5-80E33821266D}" destId="{9FBEC83B-AE5A-4645-9AD3-14C43AB25D87}" srcOrd="0" destOrd="0" presId="urn:microsoft.com/office/officeart/2005/8/layout/hierarchy6"/>
    <dgm:cxn modelId="{D48E6124-5E40-4E37-B366-AE15667E8651}" type="presParOf" srcId="{45FC501F-5B6B-4457-A9E5-80E33821266D}" destId="{85B394F7-9C9D-4815-83C1-B7FE2F348B5A}" srcOrd="1" destOrd="0" presId="urn:microsoft.com/office/officeart/2005/8/layout/hierarchy6"/>
    <dgm:cxn modelId="{1354C3C4-8685-4894-8C80-C1FED942468E}" type="presParOf" srcId="{85B394F7-9C9D-4815-83C1-B7FE2F348B5A}" destId="{9FF7F8F8-8254-4BFA-88ED-4353AA4C7A1D}" srcOrd="0" destOrd="0" presId="urn:microsoft.com/office/officeart/2005/8/layout/hierarchy6"/>
    <dgm:cxn modelId="{A8691BE5-5880-4B62-B242-2E72ED6B18F2}" type="presParOf" srcId="{85B394F7-9C9D-4815-83C1-B7FE2F348B5A}" destId="{B86C6D89-5B49-4CB4-9C08-78D7E99F3F72}" srcOrd="1" destOrd="0" presId="urn:microsoft.com/office/officeart/2005/8/layout/hierarchy6"/>
    <dgm:cxn modelId="{9F03ED45-F619-4122-B266-4A4E33F632EC}" type="presParOf" srcId="{B86C6D89-5B49-4CB4-9C08-78D7E99F3F72}" destId="{9AACEF37-0974-4E32-9579-8B6BC76CA453}" srcOrd="0" destOrd="0" presId="urn:microsoft.com/office/officeart/2005/8/layout/hierarchy6"/>
    <dgm:cxn modelId="{455FBFB5-96E7-45CA-87D2-18637E7CCF1E}" type="presParOf" srcId="{B86C6D89-5B49-4CB4-9C08-78D7E99F3F72}" destId="{6B0308D0-9717-4280-8343-AFA512D38332}" srcOrd="1" destOrd="0" presId="urn:microsoft.com/office/officeart/2005/8/layout/hierarchy6"/>
    <dgm:cxn modelId="{FC07B158-E8B6-4084-B913-EBA4CB80120C}" type="presParOf" srcId="{6B0308D0-9717-4280-8343-AFA512D38332}" destId="{CFB7ED14-1AA1-4010-82DD-1AEDBCAAD439}" srcOrd="0" destOrd="0" presId="urn:microsoft.com/office/officeart/2005/8/layout/hierarchy6"/>
    <dgm:cxn modelId="{7F3D3D8F-71BC-4476-8910-03070E2C070B}" type="presParOf" srcId="{6B0308D0-9717-4280-8343-AFA512D38332}" destId="{89A5DB27-7C8E-4D59-B7C5-285D7BC24144}" srcOrd="1" destOrd="0" presId="urn:microsoft.com/office/officeart/2005/8/layout/hierarchy6"/>
    <dgm:cxn modelId="{58D33367-DF33-4680-AA74-BA41811627B3}" type="presParOf" srcId="{B86C6D89-5B49-4CB4-9C08-78D7E99F3F72}" destId="{E60BA3BC-7A10-4ABD-B52A-ABA2161F6965}" srcOrd="2" destOrd="0" presId="urn:microsoft.com/office/officeart/2005/8/layout/hierarchy6"/>
    <dgm:cxn modelId="{9C81E8AC-E59B-47F2-90A0-3452CD3CC538}" type="presParOf" srcId="{B86C6D89-5B49-4CB4-9C08-78D7E99F3F72}" destId="{9594235F-76EA-41AB-8E98-2FE721C13170}" srcOrd="3" destOrd="0" presId="urn:microsoft.com/office/officeart/2005/8/layout/hierarchy6"/>
    <dgm:cxn modelId="{A3C3B193-B377-4A38-AFD1-81E1E2444A05}" type="presParOf" srcId="{9594235F-76EA-41AB-8E98-2FE721C13170}" destId="{6F48CD34-CD22-4AF1-9914-95EBA58F1BA4}" srcOrd="0" destOrd="0" presId="urn:microsoft.com/office/officeart/2005/8/layout/hierarchy6"/>
    <dgm:cxn modelId="{701CCEEF-29D0-40C4-95C7-E0C14DA3D9E6}" type="presParOf" srcId="{9594235F-76EA-41AB-8E98-2FE721C13170}" destId="{983A30CB-85EB-4A81-9125-2E6244DCC140}" srcOrd="1" destOrd="0" presId="urn:microsoft.com/office/officeart/2005/8/layout/hierarchy6"/>
    <dgm:cxn modelId="{A0380DFF-1CB8-4AB1-A725-A68C1E6637CD}" type="presParOf" srcId="{45FC501F-5B6B-4457-A9E5-80E33821266D}" destId="{64B4A35F-16D9-48D3-8EEE-0BC2F4371DCC}" srcOrd="2" destOrd="0" presId="urn:microsoft.com/office/officeart/2005/8/layout/hierarchy6"/>
    <dgm:cxn modelId="{16EE4DE0-42D1-45DE-BCAE-4BE720CA9272}" type="presParOf" srcId="{45FC501F-5B6B-4457-A9E5-80E33821266D}" destId="{59C08A70-C058-4CE3-A468-0EAA49E179C3}" srcOrd="3" destOrd="0" presId="urn:microsoft.com/office/officeart/2005/8/layout/hierarchy6"/>
    <dgm:cxn modelId="{CA66A7E6-A8ED-4997-91F1-2208A02E6AB5}" type="presParOf" srcId="{59C08A70-C058-4CE3-A468-0EAA49E179C3}" destId="{50D02C5C-E616-4D8B-B0CA-DF2E107B793F}" srcOrd="0" destOrd="0" presId="urn:microsoft.com/office/officeart/2005/8/layout/hierarchy6"/>
    <dgm:cxn modelId="{336161A0-F965-4340-ADD4-823B9CAE6349}" type="presParOf" srcId="{59C08A70-C058-4CE3-A468-0EAA49E179C3}" destId="{1F3D7465-B88F-4514-879C-58993B580FF4}" srcOrd="1" destOrd="0" presId="urn:microsoft.com/office/officeart/2005/8/layout/hierarchy6"/>
    <dgm:cxn modelId="{47FDA0C9-CB8F-4069-84B1-42D2DE055492}" type="presParOf" srcId="{1F3D7465-B88F-4514-879C-58993B580FF4}" destId="{D9BD767A-D01F-45D9-9C09-E1657A7DF10F}" srcOrd="0" destOrd="0" presId="urn:microsoft.com/office/officeart/2005/8/layout/hierarchy6"/>
    <dgm:cxn modelId="{F3FDF63F-A441-4EED-9764-DCC80243CE4C}" type="presParOf" srcId="{1F3D7465-B88F-4514-879C-58993B580FF4}" destId="{D7DE94D2-C08B-4012-92B1-318089AFDEA5}" srcOrd="1" destOrd="0" presId="urn:microsoft.com/office/officeart/2005/8/layout/hierarchy6"/>
    <dgm:cxn modelId="{182AA070-8A5E-4288-95DF-2D0E38A93BF3}" type="presParOf" srcId="{D7DE94D2-C08B-4012-92B1-318089AFDEA5}" destId="{E9E246FD-208A-4AA3-A1E8-DB492E5D7135}" srcOrd="0" destOrd="0" presId="urn:microsoft.com/office/officeart/2005/8/layout/hierarchy6"/>
    <dgm:cxn modelId="{42BBCF24-38F5-4252-A072-93CB84BE1B9B}" type="presParOf" srcId="{D7DE94D2-C08B-4012-92B1-318089AFDEA5}" destId="{33194B6B-DDE4-44A8-A9EA-713012D5041C}" srcOrd="1" destOrd="0" presId="urn:microsoft.com/office/officeart/2005/8/layout/hierarchy6"/>
    <dgm:cxn modelId="{677B0D5F-79EA-491C-BFCB-69AFD91F29C6}" type="presParOf" srcId="{C991D2CF-EE00-4DA0-B42C-E68792AE60A1}" destId="{F95CA9C3-63AA-4A03-8F8C-CFB00BE0A3B5}" srcOrd="1" destOrd="0" presId="urn:microsoft.com/office/officeart/2005/8/layout/hierarchy6"/>
    <dgm:cxn modelId="{8BE7E96D-429C-4DB0-99D9-252615ACFFBE}" type="presParOf" srcId="{F95CA9C3-63AA-4A03-8F8C-CFB00BE0A3B5}" destId="{65C3EDAF-823D-419F-B1BB-7088761BE091}" srcOrd="0" destOrd="0" presId="urn:microsoft.com/office/officeart/2005/8/layout/hierarchy6"/>
    <dgm:cxn modelId="{56720692-1562-43FA-91F1-050F251578AC}" type="presParOf" srcId="{65C3EDAF-823D-419F-B1BB-7088761BE091}" destId="{E9168C31-ABAD-4460-9EF0-77726D03E5C9}" srcOrd="0" destOrd="0" presId="urn:microsoft.com/office/officeart/2005/8/layout/hierarchy6"/>
    <dgm:cxn modelId="{034F47A7-0582-41DA-BA42-4DCDB3A38A24}" type="presParOf" srcId="{65C3EDAF-823D-419F-B1BB-7088761BE091}" destId="{AE5127BA-BE78-49C6-9302-D8B10AB9C42F}" srcOrd="1" destOrd="0" presId="urn:microsoft.com/office/officeart/2005/8/layout/hierarchy6"/>
    <dgm:cxn modelId="{586C7BA7-C46F-4CA2-B794-FBF61FB91093}" type="presParOf" srcId="{F95CA9C3-63AA-4A03-8F8C-CFB00BE0A3B5}" destId="{F7DE1F2A-0AE5-439C-B9B0-9D92AC8E778B}" srcOrd="1" destOrd="0" presId="urn:microsoft.com/office/officeart/2005/8/layout/hierarchy6"/>
    <dgm:cxn modelId="{95CAD614-1B94-4EFE-A82B-E6A01DAE6050}" type="presParOf" srcId="{F7DE1F2A-0AE5-439C-B9B0-9D92AC8E778B}" destId="{6A3AFC2A-2A92-4EF3-9936-FA2A54814E66}" srcOrd="0" destOrd="0" presId="urn:microsoft.com/office/officeart/2005/8/layout/hierarchy6"/>
    <dgm:cxn modelId="{626B43B6-03D7-4D6F-BE9F-78C77F156869}" type="presParOf" srcId="{F95CA9C3-63AA-4A03-8F8C-CFB00BE0A3B5}" destId="{5832BD92-0E7C-4362-993C-49AEBEFDDAE7}" srcOrd="2" destOrd="0" presId="urn:microsoft.com/office/officeart/2005/8/layout/hierarchy6"/>
    <dgm:cxn modelId="{2AD2F026-6BD7-4735-931E-5F5F3E0E7F19}" type="presParOf" srcId="{5832BD92-0E7C-4362-993C-49AEBEFDDAE7}" destId="{0879CCF4-81A4-4AEF-A841-9730578EC858}" srcOrd="0" destOrd="0" presId="urn:microsoft.com/office/officeart/2005/8/layout/hierarchy6"/>
    <dgm:cxn modelId="{01950CCF-DEB3-473D-A1FB-ADE25935AB78}" type="presParOf" srcId="{5832BD92-0E7C-4362-993C-49AEBEFDDAE7}" destId="{347F278B-303F-4521-8F7A-47BD2DA041D1}" srcOrd="1" destOrd="0" presId="urn:microsoft.com/office/officeart/2005/8/layout/hierarchy6"/>
    <dgm:cxn modelId="{D4BC295E-5098-4991-A358-D85569B86D6B}" type="presParOf" srcId="{F95CA9C3-63AA-4A03-8F8C-CFB00BE0A3B5}" destId="{BFD0898C-7B90-46FA-8086-A048A7528337}" srcOrd="3" destOrd="0" presId="urn:microsoft.com/office/officeart/2005/8/layout/hierarchy6"/>
    <dgm:cxn modelId="{76BB2645-D1B4-4679-8463-C11AC346DC2A}" type="presParOf" srcId="{BFD0898C-7B90-46FA-8086-A048A7528337}" destId="{94A469A3-52B0-4608-B495-5FF787E56E52}" srcOrd="0" destOrd="0" presId="urn:microsoft.com/office/officeart/2005/8/layout/hierarchy6"/>
    <dgm:cxn modelId="{23B0990F-4A16-4A0D-95FE-B811F01DA349}" type="presParOf" srcId="{F95CA9C3-63AA-4A03-8F8C-CFB00BE0A3B5}" destId="{333BC528-297C-4A11-93D7-F56E4F1CC6D1}" srcOrd="4" destOrd="0" presId="urn:microsoft.com/office/officeart/2005/8/layout/hierarchy6"/>
    <dgm:cxn modelId="{301CBA37-5F8F-44CC-B80F-AC8221217FF4}" type="presParOf" srcId="{333BC528-297C-4A11-93D7-F56E4F1CC6D1}" destId="{094FF976-3C02-49F5-93D6-FB41B675FB02}" srcOrd="0" destOrd="0" presId="urn:microsoft.com/office/officeart/2005/8/layout/hierarchy6"/>
    <dgm:cxn modelId="{E4C11745-D1F9-401B-B7F4-93EA50D745EC}" type="presParOf" srcId="{333BC528-297C-4A11-93D7-F56E4F1CC6D1}" destId="{A9BB0EC8-680B-4D85-AFB1-65E98B657C1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D8B27B-3F27-414A-BE39-CEB5D5A946D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l-GR"/>
        </a:p>
      </dgm:t>
    </dgm:pt>
    <dgm:pt modelId="{6688E588-AC72-4333-AB2C-CAEE4F06067E}">
      <dgm:prSet phldrT="[Text]"/>
      <dgm:spPr/>
      <dgm:t>
        <a:bodyPr/>
        <a:lstStyle/>
        <a:p>
          <a:r>
            <a:rPr lang="en-US" dirty="0"/>
            <a:t>M</a:t>
          </a:r>
          <a:endParaRPr lang="el-GR" dirty="0"/>
        </a:p>
      </dgm:t>
    </dgm:pt>
    <dgm:pt modelId="{2D8ECBBE-2F8C-4C7C-B363-387CF3ED9297}" type="parTrans" cxnId="{CD43AACD-17E2-48C0-A54F-06936BA7F4C9}">
      <dgm:prSet/>
      <dgm:spPr/>
      <dgm:t>
        <a:bodyPr/>
        <a:lstStyle/>
        <a:p>
          <a:endParaRPr lang="el-GR"/>
        </a:p>
      </dgm:t>
    </dgm:pt>
    <dgm:pt modelId="{48571114-F0AC-46E0-8A15-8FFBDBF43325}" type="sibTrans" cxnId="{CD43AACD-17E2-48C0-A54F-06936BA7F4C9}">
      <dgm:prSet/>
      <dgm:spPr/>
      <dgm:t>
        <a:bodyPr/>
        <a:lstStyle/>
        <a:p>
          <a:endParaRPr lang="el-GR"/>
        </a:p>
      </dgm:t>
    </dgm:pt>
    <dgm:pt modelId="{3704E78F-5D7B-4EC1-8487-E7EEE80A413C}">
      <dgm:prSet phldrT="[Text]"/>
      <dgm:spPr/>
      <dgm:t>
        <a:bodyPr/>
        <a:lstStyle/>
        <a:p>
          <a:r>
            <a:rPr lang="en-US" dirty="0"/>
            <a:t>Interface1</a:t>
          </a:r>
          <a:endParaRPr lang="el-GR" dirty="0"/>
        </a:p>
      </dgm:t>
    </dgm:pt>
    <dgm:pt modelId="{F27480A1-B9A9-405F-898D-282AC5D46583}" type="parTrans" cxnId="{0293C8F4-4E8B-4EE8-A9D3-32394C6B2542}">
      <dgm:prSet/>
      <dgm:spPr>
        <a:ln>
          <a:solidFill>
            <a:srgbClr val="4F81BD"/>
          </a:solidFill>
          <a:prstDash val="dash"/>
          <a:tailEnd type="triangle"/>
        </a:ln>
      </dgm:spPr>
      <dgm:t>
        <a:bodyPr/>
        <a:lstStyle/>
        <a:p>
          <a:endParaRPr lang="el-GR"/>
        </a:p>
      </dgm:t>
    </dgm:pt>
    <dgm:pt modelId="{2BF4C86D-AA41-4773-8F27-C9A5B4057596}" type="sibTrans" cxnId="{0293C8F4-4E8B-4EE8-A9D3-32394C6B2542}">
      <dgm:prSet/>
      <dgm:spPr/>
      <dgm:t>
        <a:bodyPr/>
        <a:lstStyle/>
        <a:p>
          <a:endParaRPr lang="el-GR"/>
        </a:p>
      </dgm:t>
    </dgm:pt>
    <dgm:pt modelId="{C1F43699-FFB2-4046-A736-37B608D90DC8}">
      <dgm:prSet phldrT="[Text]"/>
      <dgm:spPr/>
      <dgm:t>
        <a:bodyPr/>
        <a:lstStyle/>
        <a:p>
          <a:r>
            <a:rPr lang="en-US" dirty="0"/>
            <a:t>M1.1</a:t>
          </a:r>
          <a:endParaRPr lang="el-GR" dirty="0"/>
        </a:p>
      </dgm:t>
    </dgm:pt>
    <dgm:pt modelId="{E9241D2D-7DAB-4E59-8A5B-6CD966E3E7F6}" type="parTrans" cxnId="{07ED7B90-C23B-470F-B39E-B41C27080EBE}">
      <dgm:prSet/>
      <dgm:spPr>
        <a:ln>
          <a:solidFill>
            <a:srgbClr val="C00000"/>
          </a:solidFill>
          <a:prstDash val="dash"/>
          <a:headEnd type="triangle"/>
          <a:tailEnd type="none"/>
        </a:ln>
      </dgm:spPr>
      <dgm:t>
        <a:bodyPr/>
        <a:lstStyle/>
        <a:p>
          <a:endParaRPr lang="el-GR"/>
        </a:p>
      </dgm:t>
    </dgm:pt>
    <dgm:pt modelId="{69A34C1D-D0CB-4532-9081-35DE42E8C10A}" type="sibTrans" cxnId="{07ED7B90-C23B-470F-B39E-B41C27080EBE}">
      <dgm:prSet/>
      <dgm:spPr/>
      <dgm:t>
        <a:bodyPr/>
        <a:lstStyle/>
        <a:p>
          <a:endParaRPr lang="el-GR"/>
        </a:p>
      </dgm:t>
    </dgm:pt>
    <dgm:pt modelId="{E7ECCF9B-7840-4B8D-95A3-AF266E87065C}">
      <dgm:prSet phldrT="[Text]"/>
      <dgm:spPr/>
      <dgm:t>
        <a:bodyPr/>
        <a:lstStyle/>
        <a:p>
          <a:r>
            <a:rPr lang="en-US" dirty="0"/>
            <a:t>M1.2</a:t>
          </a:r>
          <a:endParaRPr lang="el-GR" dirty="0"/>
        </a:p>
      </dgm:t>
    </dgm:pt>
    <dgm:pt modelId="{20311425-1C96-490D-AE02-D701B284FA3D}" type="parTrans" cxnId="{84101F80-25DD-47C8-9636-3CEB32353327}">
      <dgm:prSet/>
      <dgm:spPr>
        <a:ln>
          <a:solidFill>
            <a:srgbClr val="C00000"/>
          </a:solidFill>
          <a:prstDash val="dash"/>
          <a:headEnd type="triangle"/>
          <a:tailEnd type="none"/>
        </a:ln>
      </dgm:spPr>
      <dgm:t>
        <a:bodyPr/>
        <a:lstStyle/>
        <a:p>
          <a:endParaRPr lang="el-GR"/>
        </a:p>
      </dgm:t>
    </dgm:pt>
    <dgm:pt modelId="{60F408DF-923D-4C39-A363-7F0859B23C68}" type="sibTrans" cxnId="{84101F80-25DD-47C8-9636-3CEB32353327}">
      <dgm:prSet/>
      <dgm:spPr/>
      <dgm:t>
        <a:bodyPr/>
        <a:lstStyle/>
        <a:p>
          <a:endParaRPr lang="el-GR"/>
        </a:p>
      </dgm:t>
    </dgm:pt>
    <dgm:pt modelId="{97445F58-F255-4AFA-A61F-4FB9CBB47FEC}">
      <dgm:prSet phldrT="[Text]"/>
      <dgm:spPr/>
      <dgm:t>
        <a:bodyPr/>
        <a:lstStyle/>
        <a:p>
          <a:r>
            <a:rPr lang="en-US" dirty="0"/>
            <a:t>Interface2</a:t>
          </a:r>
          <a:endParaRPr lang="el-GR" dirty="0"/>
        </a:p>
      </dgm:t>
    </dgm:pt>
    <dgm:pt modelId="{BC16B36C-62D7-4F0D-9C4C-11C0822F5548}" type="parTrans" cxnId="{24AA52D1-724E-4CBE-A3CB-00F95372B510}">
      <dgm:prSet/>
      <dgm:spPr>
        <a:ln>
          <a:solidFill>
            <a:srgbClr val="4F81BD"/>
          </a:solidFill>
          <a:prstDash val="dash"/>
          <a:tailEnd type="triangle"/>
        </a:ln>
      </dgm:spPr>
      <dgm:t>
        <a:bodyPr/>
        <a:lstStyle/>
        <a:p>
          <a:endParaRPr lang="el-GR"/>
        </a:p>
      </dgm:t>
    </dgm:pt>
    <dgm:pt modelId="{AA748C8E-85D8-4D5D-96A3-C57CF5B08666}" type="sibTrans" cxnId="{24AA52D1-724E-4CBE-A3CB-00F95372B510}">
      <dgm:prSet/>
      <dgm:spPr/>
      <dgm:t>
        <a:bodyPr/>
        <a:lstStyle/>
        <a:p>
          <a:endParaRPr lang="el-GR"/>
        </a:p>
      </dgm:t>
    </dgm:pt>
    <dgm:pt modelId="{2984DDD8-C7E0-4809-A17A-EFC6B8524792}">
      <dgm:prSet phldrT="[Text]"/>
      <dgm:spPr/>
      <dgm:t>
        <a:bodyPr/>
        <a:lstStyle/>
        <a:p>
          <a:r>
            <a:rPr lang="en-US" dirty="0"/>
            <a:t>M2.1</a:t>
          </a:r>
          <a:endParaRPr lang="el-GR" dirty="0"/>
        </a:p>
      </dgm:t>
    </dgm:pt>
    <dgm:pt modelId="{52705FB4-C7E8-4DA2-8FC6-09FDF992781B}" type="parTrans" cxnId="{03A12191-172F-487D-AE55-F65014A735BB}">
      <dgm:prSet/>
      <dgm:spPr>
        <a:ln>
          <a:solidFill>
            <a:srgbClr val="C00000"/>
          </a:solidFill>
          <a:prstDash val="dash"/>
          <a:headEnd type="triangle"/>
          <a:tailEnd type="none"/>
        </a:ln>
      </dgm:spPr>
      <dgm:t>
        <a:bodyPr/>
        <a:lstStyle/>
        <a:p>
          <a:endParaRPr lang="el-GR"/>
        </a:p>
      </dgm:t>
    </dgm:pt>
    <dgm:pt modelId="{BCAAC870-024F-41C4-A2FC-E248818433DF}" type="sibTrans" cxnId="{03A12191-172F-487D-AE55-F65014A735BB}">
      <dgm:prSet/>
      <dgm:spPr/>
      <dgm:t>
        <a:bodyPr/>
        <a:lstStyle/>
        <a:p>
          <a:endParaRPr lang="el-GR"/>
        </a:p>
      </dgm:t>
    </dgm:pt>
    <dgm:pt modelId="{E6EE2F18-620C-4C08-AEE3-96AC99A40ABB}">
      <dgm:prSet phldrT="[Text]"/>
      <dgm:spPr/>
      <dgm:t>
        <a:bodyPr/>
        <a:lstStyle/>
        <a:p>
          <a:r>
            <a:rPr lang="en-US" dirty="0"/>
            <a:t>high</a:t>
          </a:r>
          <a:endParaRPr lang="el-GR" dirty="0"/>
        </a:p>
      </dgm:t>
    </dgm:pt>
    <dgm:pt modelId="{7EED18FC-1C56-417E-8DA5-1BC3E661361F}" type="parTrans" cxnId="{706348AC-622D-4DD7-B254-25DC81330E45}">
      <dgm:prSet/>
      <dgm:spPr/>
      <dgm:t>
        <a:bodyPr/>
        <a:lstStyle/>
        <a:p>
          <a:endParaRPr lang="el-GR"/>
        </a:p>
      </dgm:t>
    </dgm:pt>
    <dgm:pt modelId="{7E75D597-D39C-4BCD-81D8-A57E0753ACF0}" type="sibTrans" cxnId="{706348AC-622D-4DD7-B254-25DC81330E45}">
      <dgm:prSet/>
      <dgm:spPr/>
      <dgm:t>
        <a:bodyPr/>
        <a:lstStyle/>
        <a:p>
          <a:endParaRPr lang="el-GR"/>
        </a:p>
      </dgm:t>
    </dgm:pt>
    <dgm:pt modelId="{103DB282-0E8F-4C98-9DD2-3D47A436C98E}">
      <dgm:prSet phldrT="[Text]"/>
      <dgm:spPr/>
      <dgm:t>
        <a:bodyPr/>
        <a:lstStyle/>
        <a:p>
          <a:r>
            <a:rPr lang="en-US" dirty="0"/>
            <a:t>contracts</a:t>
          </a:r>
          <a:endParaRPr lang="el-GR" dirty="0"/>
        </a:p>
      </dgm:t>
    </dgm:pt>
    <dgm:pt modelId="{5FC31FBA-DB17-4603-91BD-194148ABB04C}" type="parTrans" cxnId="{9F1E6A1C-1B02-4546-925C-BC1385C396FF}">
      <dgm:prSet/>
      <dgm:spPr/>
      <dgm:t>
        <a:bodyPr/>
        <a:lstStyle/>
        <a:p>
          <a:endParaRPr lang="el-GR"/>
        </a:p>
      </dgm:t>
    </dgm:pt>
    <dgm:pt modelId="{EE2511FE-C527-43DD-9745-34B4118C8474}" type="sibTrans" cxnId="{9F1E6A1C-1B02-4546-925C-BC1385C396FF}">
      <dgm:prSet/>
      <dgm:spPr/>
      <dgm:t>
        <a:bodyPr/>
        <a:lstStyle/>
        <a:p>
          <a:endParaRPr lang="el-GR"/>
        </a:p>
      </dgm:t>
    </dgm:pt>
    <dgm:pt modelId="{4C981F88-469B-4D04-B2C2-58BD575853BD}">
      <dgm:prSet phldrT="[Text]"/>
      <dgm:spPr/>
      <dgm:t>
        <a:bodyPr/>
        <a:lstStyle/>
        <a:p>
          <a:r>
            <a:rPr lang="en-US" dirty="0"/>
            <a:t>low</a:t>
          </a:r>
          <a:endParaRPr lang="el-GR" dirty="0"/>
        </a:p>
      </dgm:t>
    </dgm:pt>
    <dgm:pt modelId="{F21F6383-FE36-4E99-A5F2-D44E24D2CD8C}" type="parTrans" cxnId="{B1A407D1-A2AA-42ED-A2BB-3D55A87690CC}">
      <dgm:prSet/>
      <dgm:spPr/>
      <dgm:t>
        <a:bodyPr/>
        <a:lstStyle/>
        <a:p>
          <a:endParaRPr lang="el-GR"/>
        </a:p>
      </dgm:t>
    </dgm:pt>
    <dgm:pt modelId="{8C9E9142-1A7C-4E63-9A44-55DB4B99BC3A}" type="sibTrans" cxnId="{B1A407D1-A2AA-42ED-A2BB-3D55A87690CC}">
      <dgm:prSet/>
      <dgm:spPr/>
      <dgm:t>
        <a:bodyPr/>
        <a:lstStyle/>
        <a:p>
          <a:endParaRPr lang="el-GR"/>
        </a:p>
      </dgm:t>
    </dgm:pt>
    <dgm:pt modelId="{C991D2CF-EE00-4DA0-B42C-E68792AE60A1}" type="pres">
      <dgm:prSet presAssocID="{EDD8B27B-3F27-414A-BE39-CEB5D5A946D8}" presName="mainComposite" presStyleCnt="0">
        <dgm:presLayoutVars>
          <dgm:chPref val="1"/>
          <dgm:dir/>
          <dgm:animOne val="branch"/>
          <dgm:animLvl val="lvl"/>
          <dgm:resizeHandles val="exact"/>
        </dgm:presLayoutVars>
      </dgm:prSet>
      <dgm:spPr/>
    </dgm:pt>
    <dgm:pt modelId="{F8FA22E5-11FA-4123-A502-39D88BED1840}" type="pres">
      <dgm:prSet presAssocID="{EDD8B27B-3F27-414A-BE39-CEB5D5A946D8}" presName="hierFlow" presStyleCnt="0"/>
      <dgm:spPr/>
    </dgm:pt>
    <dgm:pt modelId="{ABB087CA-8615-4C79-A495-68814EC80AD5}" type="pres">
      <dgm:prSet presAssocID="{EDD8B27B-3F27-414A-BE39-CEB5D5A946D8}" presName="firstBuf" presStyleCnt="0"/>
      <dgm:spPr/>
    </dgm:pt>
    <dgm:pt modelId="{F43DF303-288F-47EA-A0DB-020B4F633E83}" type="pres">
      <dgm:prSet presAssocID="{EDD8B27B-3F27-414A-BE39-CEB5D5A946D8}" presName="hierChild1" presStyleCnt="0">
        <dgm:presLayoutVars>
          <dgm:chPref val="1"/>
          <dgm:animOne val="branch"/>
          <dgm:animLvl val="lvl"/>
        </dgm:presLayoutVars>
      </dgm:prSet>
      <dgm:spPr/>
    </dgm:pt>
    <dgm:pt modelId="{3E4171F8-FD2F-482C-BD40-194508874989}" type="pres">
      <dgm:prSet presAssocID="{6688E588-AC72-4333-AB2C-CAEE4F06067E}" presName="Name14" presStyleCnt="0"/>
      <dgm:spPr/>
    </dgm:pt>
    <dgm:pt modelId="{3B86865B-548E-4765-9D89-4DAE6B0CFAE5}" type="pres">
      <dgm:prSet presAssocID="{6688E588-AC72-4333-AB2C-CAEE4F06067E}" presName="level1Shape" presStyleLbl="node0" presStyleIdx="0" presStyleCnt="1" custLinFactNeighborX="-653" custLinFactNeighborY="-89979">
        <dgm:presLayoutVars>
          <dgm:chPref val="3"/>
        </dgm:presLayoutVars>
      </dgm:prSet>
      <dgm:spPr/>
    </dgm:pt>
    <dgm:pt modelId="{45FC501F-5B6B-4457-A9E5-80E33821266D}" type="pres">
      <dgm:prSet presAssocID="{6688E588-AC72-4333-AB2C-CAEE4F06067E}" presName="hierChild2" presStyleCnt="0"/>
      <dgm:spPr/>
    </dgm:pt>
    <dgm:pt modelId="{9FBEC83B-AE5A-4645-9AD3-14C43AB25D87}" type="pres">
      <dgm:prSet presAssocID="{F27480A1-B9A9-405F-898D-282AC5D46583}" presName="Name19" presStyleLbl="parChTrans1D2" presStyleIdx="0" presStyleCnt="2"/>
      <dgm:spPr/>
    </dgm:pt>
    <dgm:pt modelId="{85B394F7-9C9D-4815-83C1-B7FE2F348B5A}" type="pres">
      <dgm:prSet presAssocID="{3704E78F-5D7B-4EC1-8487-E7EEE80A413C}" presName="Name21" presStyleCnt="0"/>
      <dgm:spPr/>
    </dgm:pt>
    <dgm:pt modelId="{9FF7F8F8-8254-4BFA-88ED-4353AA4C7A1D}" type="pres">
      <dgm:prSet presAssocID="{3704E78F-5D7B-4EC1-8487-E7EEE80A413C}" presName="level2Shape" presStyleLbl="node2" presStyleIdx="0" presStyleCnt="2"/>
      <dgm:spPr/>
    </dgm:pt>
    <dgm:pt modelId="{B86C6D89-5B49-4CB4-9C08-78D7E99F3F72}" type="pres">
      <dgm:prSet presAssocID="{3704E78F-5D7B-4EC1-8487-E7EEE80A413C}" presName="hierChild3" presStyleCnt="0"/>
      <dgm:spPr/>
    </dgm:pt>
    <dgm:pt modelId="{9AACEF37-0974-4E32-9579-8B6BC76CA453}" type="pres">
      <dgm:prSet presAssocID="{E9241D2D-7DAB-4E59-8A5B-6CD966E3E7F6}" presName="Name19" presStyleLbl="parChTrans1D3" presStyleIdx="0" presStyleCnt="3"/>
      <dgm:spPr/>
    </dgm:pt>
    <dgm:pt modelId="{6B0308D0-9717-4280-8343-AFA512D38332}" type="pres">
      <dgm:prSet presAssocID="{C1F43699-FFB2-4046-A736-37B608D90DC8}" presName="Name21" presStyleCnt="0"/>
      <dgm:spPr/>
    </dgm:pt>
    <dgm:pt modelId="{CFB7ED14-1AA1-4010-82DD-1AEDBCAAD439}" type="pres">
      <dgm:prSet presAssocID="{C1F43699-FFB2-4046-A736-37B608D90DC8}" presName="level2Shape" presStyleLbl="node3" presStyleIdx="0" presStyleCnt="3" custLinFactNeighborX="1361" custLinFactNeighborY="97319"/>
      <dgm:spPr/>
    </dgm:pt>
    <dgm:pt modelId="{89A5DB27-7C8E-4D59-B7C5-285D7BC24144}" type="pres">
      <dgm:prSet presAssocID="{C1F43699-FFB2-4046-A736-37B608D90DC8}" presName="hierChild3" presStyleCnt="0"/>
      <dgm:spPr/>
    </dgm:pt>
    <dgm:pt modelId="{E60BA3BC-7A10-4ABD-B52A-ABA2161F6965}" type="pres">
      <dgm:prSet presAssocID="{20311425-1C96-490D-AE02-D701B284FA3D}" presName="Name19" presStyleLbl="parChTrans1D3" presStyleIdx="1" presStyleCnt="3"/>
      <dgm:spPr/>
    </dgm:pt>
    <dgm:pt modelId="{9594235F-76EA-41AB-8E98-2FE721C13170}" type="pres">
      <dgm:prSet presAssocID="{E7ECCF9B-7840-4B8D-95A3-AF266E87065C}" presName="Name21" presStyleCnt="0"/>
      <dgm:spPr/>
    </dgm:pt>
    <dgm:pt modelId="{6F48CD34-CD22-4AF1-9914-95EBA58F1BA4}" type="pres">
      <dgm:prSet presAssocID="{E7ECCF9B-7840-4B8D-95A3-AF266E87065C}" presName="level2Shape" presStyleLbl="node3" presStyleIdx="1" presStyleCnt="3" custLinFactNeighborX="-15355" custLinFactNeighborY="97319"/>
      <dgm:spPr/>
    </dgm:pt>
    <dgm:pt modelId="{983A30CB-85EB-4A81-9125-2E6244DCC140}" type="pres">
      <dgm:prSet presAssocID="{E7ECCF9B-7840-4B8D-95A3-AF266E87065C}" presName="hierChild3" presStyleCnt="0"/>
      <dgm:spPr/>
    </dgm:pt>
    <dgm:pt modelId="{64B4A35F-16D9-48D3-8EEE-0BC2F4371DCC}" type="pres">
      <dgm:prSet presAssocID="{BC16B36C-62D7-4F0D-9C4C-11C0822F5548}" presName="Name19" presStyleLbl="parChTrans1D2" presStyleIdx="1" presStyleCnt="2"/>
      <dgm:spPr/>
    </dgm:pt>
    <dgm:pt modelId="{59C08A70-C058-4CE3-A468-0EAA49E179C3}" type="pres">
      <dgm:prSet presAssocID="{97445F58-F255-4AFA-A61F-4FB9CBB47FEC}" presName="Name21" presStyleCnt="0"/>
      <dgm:spPr/>
    </dgm:pt>
    <dgm:pt modelId="{50D02C5C-E616-4D8B-B0CA-DF2E107B793F}" type="pres">
      <dgm:prSet presAssocID="{97445F58-F255-4AFA-A61F-4FB9CBB47FEC}" presName="level2Shape" presStyleLbl="node2" presStyleIdx="1" presStyleCnt="2"/>
      <dgm:spPr/>
    </dgm:pt>
    <dgm:pt modelId="{1F3D7465-B88F-4514-879C-58993B580FF4}" type="pres">
      <dgm:prSet presAssocID="{97445F58-F255-4AFA-A61F-4FB9CBB47FEC}" presName="hierChild3" presStyleCnt="0"/>
      <dgm:spPr/>
    </dgm:pt>
    <dgm:pt modelId="{D9BD767A-D01F-45D9-9C09-E1657A7DF10F}" type="pres">
      <dgm:prSet presAssocID="{52705FB4-C7E8-4DA2-8FC6-09FDF992781B}" presName="Name19" presStyleLbl="parChTrans1D3" presStyleIdx="2" presStyleCnt="3"/>
      <dgm:spPr/>
    </dgm:pt>
    <dgm:pt modelId="{D7DE94D2-C08B-4012-92B1-318089AFDEA5}" type="pres">
      <dgm:prSet presAssocID="{2984DDD8-C7E0-4809-A17A-EFC6B8524792}" presName="Name21" presStyleCnt="0"/>
      <dgm:spPr/>
    </dgm:pt>
    <dgm:pt modelId="{E9E246FD-208A-4AA3-A1E8-DB492E5D7135}" type="pres">
      <dgm:prSet presAssocID="{2984DDD8-C7E0-4809-A17A-EFC6B8524792}" presName="level2Shape" presStyleLbl="node3" presStyleIdx="2" presStyleCnt="3" custLinFactNeighborX="95" custLinFactNeighborY="97319"/>
      <dgm:spPr/>
    </dgm:pt>
    <dgm:pt modelId="{33194B6B-DDE4-44A8-A9EA-713012D5041C}" type="pres">
      <dgm:prSet presAssocID="{2984DDD8-C7E0-4809-A17A-EFC6B8524792}" presName="hierChild3" presStyleCnt="0"/>
      <dgm:spPr/>
    </dgm:pt>
    <dgm:pt modelId="{F95CA9C3-63AA-4A03-8F8C-CFB00BE0A3B5}" type="pres">
      <dgm:prSet presAssocID="{EDD8B27B-3F27-414A-BE39-CEB5D5A946D8}" presName="bgShapesFlow" presStyleCnt="0"/>
      <dgm:spPr/>
    </dgm:pt>
    <dgm:pt modelId="{65C3EDAF-823D-419F-B1BB-7088761BE091}" type="pres">
      <dgm:prSet presAssocID="{E6EE2F18-620C-4C08-AEE3-96AC99A40ABB}" presName="rectComp" presStyleCnt="0"/>
      <dgm:spPr/>
    </dgm:pt>
    <dgm:pt modelId="{E9168C31-ABAD-4460-9EF0-77726D03E5C9}" type="pres">
      <dgm:prSet presAssocID="{E6EE2F18-620C-4C08-AEE3-96AC99A40ABB}" presName="bgRect" presStyleLbl="bgShp" presStyleIdx="0" presStyleCnt="3" custLinFactNeighborY="-78450"/>
      <dgm:spPr/>
    </dgm:pt>
    <dgm:pt modelId="{AE5127BA-BE78-49C6-9302-D8B10AB9C42F}" type="pres">
      <dgm:prSet presAssocID="{E6EE2F18-620C-4C08-AEE3-96AC99A40ABB}" presName="bgRectTx" presStyleLbl="bgShp" presStyleIdx="0" presStyleCnt="3">
        <dgm:presLayoutVars>
          <dgm:bulletEnabled val="1"/>
        </dgm:presLayoutVars>
      </dgm:prSet>
      <dgm:spPr/>
    </dgm:pt>
    <dgm:pt modelId="{F7DE1F2A-0AE5-439C-B9B0-9D92AC8E778B}" type="pres">
      <dgm:prSet presAssocID="{E6EE2F18-620C-4C08-AEE3-96AC99A40ABB}" presName="spComp" presStyleCnt="0"/>
      <dgm:spPr/>
    </dgm:pt>
    <dgm:pt modelId="{6A3AFC2A-2A92-4EF3-9936-FA2A54814E66}" type="pres">
      <dgm:prSet presAssocID="{E6EE2F18-620C-4C08-AEE3-96AC99A40ABB}" presName="vSp" presStyleCnt="0"/>
      <dgm:spPr/>
    </dgm:pt>
    <dgm:pt modelId="{5832BD92-0E7C-4362-993C-49AEBEFDDAE7}" type="pres">
      <dgm:prSet presAssocID="{103DB282-0E8F-4C98-9DD2-3D47A436C98E}" presName="rectComp" presStyleCnt="0"/>
      <dgm:spPr/>
    </dgm:pt>
    <dgm:pt modelId="{0879CCF4-81A4-4AEF-A841-9730578EC858}" type="pres">
      <dgm:prSet presAssocID="{103DB282-0E8F-4C98-9DD2-3D47A436C98E}" presName="bgRect" presStyleLbl="bgShp" presStyleIdx="1" presStyleCnt="3" custLinFactNeighborX="-1807" custLinFactNeighborY="2562"/>
      <dgm:spPr/>
    </dgm:pt>
    <dgm:pt modelId="{347F278B-303F-4521-8F7A-47BD2DA041D1}" type="pres">
      <dgm:prSet presAssocID="{103DB282-0E8F-4C98-9DD2-3D47A436C98E}" presName="bgRectTx" presStyleLbl="bgShp" presStyleIdx="1" presStyleCnt="3">
        <dgm:presLayoutVars>
          <dgm:bulletEnabled val="1"/>
        </dgm:presLayoutVars>
      </dgm:prSet>
      <dgm:spPr/>
    </dgm:pt>
    <dgm:pt modelId="{BFD0898C-7B90-46FA-8086-A048A7528337}" type="pres">
      <dgm:prSet presAssocID="{103DB282-0E8F-4C98-9DD2-3D47A436C98E}" presName="spComp" presStyleCnt="0"/>
      <dgm:spPr/>
    </dgm:pt>
    <dgm:pt modelId="{94A469A3-52B0-4608-B495-5FF787E56E52}" type="pres">
      <dgm:prSet presAssocID="{103DB282-0E8F-4C98-9DD2-3D47A436C98E}" presName="vSp" presStyleCnt="0"/>
      <dgm:spPr/>
    </dgm:pt>
    <dgm:pt modelId="{333BC528-297C-4A11-93D7-F56E4F1CC6D1}" type="pres">
      <dgm:prSet presAssocID="{4C981F88-469B-4D04-B2C2-58BD575853BD}" presName="rectComp" presStyleCnt="0"/>
      <dgm:spPr/>
    </dgm:pt>
    <dgm:pt modelId="{094FF976-3C02-49F5-93D6-FB41B675FB02}" type="pres">
      <dgm:prSet presAssocID="{4C981F88-469B-4D04-B2C2-58BD575853BD}" presName="bgRect" presStyleLbl="bgShp" presStyleIdx="2" presStyleCnt="3" custLinFactNeighborX="-1782" custLinFactNeighborY="77632"/>
      <dgm:spPr/>
    </dgm:pt>
    <dgm:pt modelId="{A9BB0EC8-680B-4D85-AFB1-65E98B657C17}" type="pres">
      <dgm:prSet presAssocID="{4C981F88-469B-4D04-B2C2-58BD575853BD}" presName="bgRectTx" presStyleLbl="bgShp" presStyleIdx="2" presStyleCnt="3">
        <dgm:presLayoutVars>
          <dgm:bulletEnabled val="1"/>
        </dgm:presLayoutVars>
      </dgm:prSet>
      <dgm:spPr/>
    </dgm:pt>
  </dgm:ptLst>
  <dgm:cxnLst>
    <dgm:cxn modelId="{0BD1A100-02DA-4AFA-B5FC-A5512C8BF1F6}" type="presOf" srcId="{E6EE2F18-620C-4C08-AEE3-96AC99A40ABB}" destId="{AE5127BA-BE78-49C6-9302-D8B10AB9C42F}" srcOrd="1" destOrd="0" presId="urn:microsoft.com/office/officeart/2005/8/layout/hierarchy6"/>
    <dgm:cxn modelId="{6E45B611-4404-4FEC-8B25-D860920BF69B}" type="presOf" srcId="{103DB282-0E8F-4C98-9DD2-3D47A436C98E}" destId="{0879CCF4-81A4-4AEF-A841-9730578EC858}" srcOrd="0" destOrd="0" presId="urn:microsoft.com/office/officeart/2005/8/layout/hierarchy6"/>
    <dgm:cxn modelId="{9F1E6A1C-1B02-4546-925C-BC1385C396FF}" srcId="{EDD8B27B-3F27-414A-BE39-CEB5D5A946D8}" destId="{103DB282-0E8F-4C98-9DD2-3D47A436C98E}" srcOrd="2" destOrd="0" parTransId="{5FC31FBA-DB17-4603-91BD-194148ABB04C}" sibTransId="{EE2511FE-C527-43DD-9745-34B4118C8474}"/>
    <dgm:cxn modelId="{226A692E-079B-4E9A-BF77-6F6D81449BF4}" type="presOf" srcId="{3704E78F-5D7B-4EC1-8487-E7EEE80A413C}" destId="{9FF7F8F8-8254-4BFA-88ED-4353AA4C7A1D}" srcOrd="0" destOrd="0" presId="urn:microsoft.com/office/officeart/2005/8/layout/hierarchy6"/>
    <dgm:cxn modelId="{8FC31431-AAEF-4922-A6ED-24F39361F1D3}" type="presOf" srcId="{20311425-1C96-490D-AE02-D701B284FA3D}" destId="{E60BA3BC-7A10-4ABD-B52A-ABA2161F6965}" srcOrd="0" destOrd="0" presId="urn:microsoft.com/office/officeart/2005/8/layout/hierarchy6"/>
    <dgm:cxn modelId="{A8476E3B-4764-40EB-B326-6C84F9DDAC9F}" type="presOf" srcId="{E7ECCF9B-7840-4B8D-95A3-AF266E87065C}" destId="{6F48CD34-CD22-4AF1-9914-95EBA58F1BA4}" srcOrd="0" destOrd="0" presId="urn:microsoft.com/office/officeart/2005/8/layout/hierarchy6"/>
    <dgm:cxn modelId="{563FF65F-32F8-43D3-AA29-04C067D6B684}" type="presOf" srcId="{2984DDD8-C7E0-4809-A17A-EFC6B8524792}" destId="{E9E246FD-208A-4AA3-A1E8-DB492E5D7135}" srcOrd="0" destOrd="0" presId="urn:microsoft.com/office/officeart/2005/8/layout/hierarchy6"/>
    <dgm:cxn modelId="{F7F68F6B-E6C4-41B1-8A4F-38F5AD19CFB5}" type="presOf" srcId="{52705FB4-C7E8-4DA2-8FC6-09FDF992781B}" destId="{D9BD767A-D01F-45D9-9C09-E1657A7DF10F}" srcOrd="0" destOrd="0" presId="urn:microsoft.com/office/officeart/2005/8/layout/hierarchy6"/>
    <dgm:cxn modelId="{2929FC58-1852-4AAF-9DDE-2CCABD8C73E2}" type="presOf" srcId="{BC16B36C-62D7-4F0D-9C4C-11C0822F5548}" destId="{64B4A35F-16D9-48D3-8EEE-0BC2F4371DCC}" srcOrd="0" destOrd="0" presId="urn:microsoft.com/office/officeart/2005/8/layout/hierarchy6"/>
    <dgm:cxn modelId="{84101F80-25DD-47C8-9636-3CEB32353327}" srcId="{3704E78F-5D7B-4EC1-8487-E7EEE80A413C}" destId="{E7ECCF9B-7840-4B8D-95A3-AF266E87065C}" srcOrd="1" destOrd="0" parTransId="{20311425-1C96-490D-AE02-D701B284FA3D}" sibTransId="{60F408DF-923D-4C39-A363-7F0859B23C68}"/>
    <dgm:cxn modelId="{07ED7B90-C23B-470F-B39E-B41C27080EBE}" srcId="{3704E78F-5D7B-4EC1-8487-E7EEE80A413C}" destId="{C1F43699-FFB2-4046-A736-37B608D90DC8}" srcOrd="0" destOrd="0" parTransId="{E9241D2D-7DAB-4E59-8A5B-6CD966E3E7F6}" sibTransId="{69A34C1D-D0CB-4532-9081-35DE42E8C10A}"/>
    <dgm:cxn modelId="{03A12191-172F-487D-AE55-F65014A735BB}" srcId="{97445F58-F255-4AFA-A61F-4FB9CBB47FEC}" destId="{2984DDD8-C7E0-4809-A17A-EFC6B8524792}" srcOrd="0" destOrd="0" parTransId="{52705FB4-C7E8-4DA2-8FC6-09FDF992781B}" sibTransId="{BCAAC870-024F-41C4-A2FC-E248818433DF}"/>
    <dgm:cxn modelId="{3507CD91-1DB1-4A11-8FF7-F7282D5BEA7D}" type="presOf" srcId="{97445F58-F255-4AFA-A61F-4FB9CBB47FEC}" destId="{50D02C5C-E616-4D8B-B0CA-DF2E107B793F}" srcOrd="0" destOrd="0" presId="urn:microsoft.com/office/officeart/2005/8/layout/hierarchy6"/>
    <dgm:cxn modelId="{E7B49993-45AC-40BD-A2BB-D310F454639D}" type="presOf" srcId="{4C981F88-469B-4D04-B2C2-58BD575853BD}" destId="{A9BB0EC8-680B-4D85-AFB1-65E98B657C17}" srcOrd="1" destOrd="0" presId="urn:microsoft.com/office/officeart/2005/8/layout/hierarchy6"/>
    <dgm:cxn modelId="{D0C6D198-A17D-4F44-B43E-50CC7551A7ED}" type="presOf" srcId="{6688E588-AC72-4333-AB2C-CAEE4F06067E}" destId="{3B86865B-548E-4765-9D89-4DAE6B0CFAE5}" srcOrd="0" destOrd="0" presId="urn:microsoft.com/office/officeart/2005/8/layout/hierarchy6"/>
    <dgm:cxn modelId="{706348AC-622D-4DD7-B254-25DC81330E45}" srcId="{EDD8B27B-3F27-414A-BE39-CEB5D5A946D8}" destId="{E6EE2F18-620C-4C08-AEE3-96AC99A40ABB}" srcOrd="1" destOrd="0" parTransId="{7EED18FC-1C56-417E-8DA5-1BC3E661361F}" sibTransId="{7E75D597-D39C-4BCD-81D8-A57E0753ACF0}"/>
    <dgm:cxn modelId="{C5F712BC-5912-4F69-8012-129B60D7F2ED}" type="presOf" srcId="{4C981F88-469B-4D04-B2C2-58BD575853BD}" destId="{094FF976-3C02-49F5-93D6-FB41B675FB02}" srcOrd="0" destOrd="0" presId="urn:microsoft.com/office/officeart/2005/8/layout/hierarchy6"/>
    <dgm:cxn modelId="{FEBE2CBF-4CC7-49D7-BF42-3125E6582BB9}" type="presOf" srcId="{E6EE2F18-620C-4C08-AEE3-96AC99A40ABB}" destId="{E9168C31-ABAD-4460-9EF0-77726D03E5C9}" srcOrd="0" destOrd="0" presId="urn:microsoft.com/office/officeart/2005/8/layout/hierarchy6"/>
    <dgm:cxn modelId="{A3511AC2-7A4B-410E-B5A4-C33AE9A774F7}" type="presOf" srcId="{E9241D2D-7DAB-4E59-8A5B-6CD966E3E7F6}" destId="{9AACEF37-0974-4E32-9579-8B6BC76CA453}" srcOrd="0" destOrd="0" presId="urn:microsoft.com/office/officeart/2005/8/layout/hierarchy6"/>
    <dgm:cxn modelId="{CD43AACD-17E2-48C0-A54F-06936BA7F4C9}" srcId="{EDD8B27B-3F27-414A-BE39-CEB5D5A946D8}" destId="{6688E588-AC72-4333-AB2C-CAEE4F06067E}" srcOrd="0" destOrd="0" parTransId="{2D8ECBBE-2F8C-4C7C-B363-387CF3ED9297}" sibTransId="{48571114-F0AC-46E0-8A15-8FFBDBF43325}"/>
    <dgm:cxn modelId="{B1A407D1-A2AA-42ED-A2BB-3D55A87690CC}" srcId="{EDD8B27B-3F27-414A-BE39-CEB5D5A946D8}" destId="{4C981F88-469B-4D04-B2C2-58BD575853BD}" srcOrd="3" destOrd="0" parTransId="{F21F6383-FE36-4E99-A5F2-D44E24D2CD8C}" sibTransId="{8C9E9142-1A7C-4E63-9A44-55DB4B99BC3A}"/>
    <dgm:cxn modelId="{24AA52D1-724E-4CBE-A3CB-00F95372B510}" srcId="{6688E588-AC72-4333-AB2C-CAEE4F06067E}" destId="{97445F58-F255-4AFA-A61F-4FB9CBB47FEC}" srcOrd="1" destOrd="0" parTransId="{BC16B36C-62D7-4F0D-9C4C-11C0822F5548}" sibTransId="{AA748C8E-85D8-4D5D-96A3-C57CF5B08666}"/>
    <dgm:cxn modelId="{52462FD5-D611-423F-9724-AAA92E048D24}" type="presOf" srcId="{103DB282-0E8F-4C98-9DD2-3D47A436C98E}" destId="{347F278B-303F-4521-8F7A-47BD2DA041D1}" srcOrd="1" destOrd="0" presId="urn:microsoft.com/office/officeart/2005/8/layout/hierarchy6"/>
    <dgm:cxn modelId="{258C8EDA-DD0A-4CA1-A347-5B32D3104B63}" type="presOf" srcId="{F27480A1-B9A9-405F-898D-282AC5D46583}" destId="{9FBEC83B-AE5A-4645-9AD3-14C43AB25D87}" srcOrd="0" destOrd="0" presId="urn:microsoft.com/office/officeart/2005/8/layout/hierarchy6"/>
    <dgm:cxn modelId="{459B3EE0-07E7-41A1-A474-3AEC16310077}" type="presOf" srcId="{EDD8B27B-3F27-414A-BE39-CEB5D5A946D8}" destId="{C991D2CF-EE00-4DA0-B42C-E68792AE60A1}" srcOrd="0" destOrd="0" presId="urn:microsoft.com/office/officeart/2005/8/layout/hierarchy6"/>
    <dgm:cxn modelId="{6D36B6E0-8B1C-4FDC-B2F2-FCDD4B35482B}" type="presOf" srcId="{C1F43699-FFB2-4046-A736-37B608D90DC8}" destId="{CFB7ED14-1AA1-4010-82DD-1AEDBCAAD439}" srcOrd="0" destOrd="0" presId="urn:microsoft.com/office/officeart/2005/8/layout/hierarchy6"/>
    <dgm:cxn modelId="{0293C8F4-4E8B-4EE8-A9D3-32394C6B2542}" srcId="{6688E588-AC72-4333-AB2C-CAEE4F06067E}" destId="{3704E78F-5D7B-4EC1-8487-E7EEE80A413C}" srcOrd="0" destOrd="0" parTransId="{F27480A1-B9A9-405F-898D-282AC5D46583}" sibTransId="{2BF4C86D-AA41-4773-8F27-C9A5B4057596}"/>
    <dgm:cxn modelId="{315AA247-3C3B-41D2-95B5-D8CA6B03205E}" type="presParOf" srcId="{C991D2CF-EE00-4DA0-B42C-E68792AE60A1}" destId="{F8FA22E5-11FA-4123-A502-39D88BED1840}" srcOrd="0" destOrd="0" presId="urn:microsoft.com/office/officeart/2005/8/layout/hierarchy6"/>
    <dgm:cxn modelId="{64457535-A48B-4D4A-9D60-B894A52AF3FB}" type="presParOf" srcId="{F8FA22E5-11FA-4123-A502-39D88BED1840}" destId="{ABB087CA-8615-4C79-A495-68814EC80AD5}" srcOrd="0" destOrd="0" presId="urn:microsoft.com/office/officeart/2005/8/layout/hierarchy6"/>
    <dgm:cxn modelId="{96ACD0F5-C1FE-453E-9087-441AFD916E8F}" type="presParOf" srcId="{F8FA22E5-11FA-4123-A502-39D88BED1840}" destId="{F43DF303-288F-47EA-A0DB-020B4F633E83}" srcOrd="1" destOrd="0" presId="urn:microsoft.com/office/officeart/2005/8/layout/hierarchy6"/>
    <dgm:cxn modelId="{E6537188-99AB-4B6C-B805-6A815897115C}" type="presParOf" srcId="{F43DF303-288F-47EA-A0DB-020B4F633E83}" destId="{3E4171F8-FD2F-482C-BD40-194508874989}" srcOrd="0" destOrd="0" presId="urn:microsoft.com/office/officeart/2005/8/layout/hierarchy6"/>
    <dgm:cxn modelId="{AEEC4F4D-0B8B-4BFA-B879-F57756097838}" type="presParOf" srcId="{3E4171F8-FD2F-482C-BD40-194508874989}" destId="{3B86865B-548E-4765-9D89-4DAE6B0CFAE5}" srcOrd="0" destOrd="0" presId="urn:microsoft.com/office/officeart/2005/8/layout/hierarchy6"/>
    <dgm:cxn modelId="{EA8666EA-A47D-4BD5-BD74-1B8AF4363F4B}" type="presParOf" srcId="{3E4171F8-FD2F-482C-BD40-194508874989}" destId="{45FC501F-5B6B-4457-A9E5-80E33821266D}" srcOrd="1" destOrd="0" presId="urn:microsoft.com/office/officeart/2005/8/layout/hierarchy6"/>
    <dgm:cxn modelId="{7425DA43-D7DE-4F4D-8AF6-252F70E0638E}" type="presParOf" srcId="{45FC501F-5B6B-4457-A9E5-80E33821266D}" destId="{9FBEC83B-AE5A-4645-9AD3-14C43AB25D87}" srcOrd="0" destOrd="0" presId="urn:microsoft.com/office/officeart/2005/8/layout/hierarchy6"/>
    <dgm:cxn modelId="{610588B6-D4AC-4968-BC0E-AD5F7BF6DECE}" type="presParOf" srcId="{45FC501F-5B6B-4457-A9E5-80E33821266D}" destId="{85B394F7-9C9D-4815-83C1-B7FE2F348B5A}" srcOrd="1" destOrd="0" presId="urn:microsoft.com/office/officeart/2005/8/layout/hierarchy6"/>
    <dgm:cxn modelId="{1440CC04-3B68-4190-88FA-76F365AE0C20}" type="presParOf" srcId="{85B394F7-9C9D-4815-83C1-B7FE2F348B5A}" destId="{9FF7F8F8-8254-4BFA-88ED-4353AA4C7A1D}" srcOrd="0" destOrd="0" presId="urn:microsoft.com/office/officeart/2005/8/layout/hierarchy6"/>
    <dgm:cxn modelId="{BB9E260C-144D-4BC5-9578-90D32D976439}" type="presParOf" srcId="{85B394F7-9C9D-4815-83C1-B7FE2F348B5A}" destId="{B86C6D89-5B49-4CB4-9C08-78D7E99F3F72}" srcOrd="1" destOrd="0" presId="urn:microsoft.com/office/officeart/2005/8/layout/hierarchy6"/>
    <dgm:cxn modelId="{35473F7C-73B9-4AFA-995C-5B7D7AE947DA}" type="presParOf" srcId="{B86C6D89-5B49-4CB4-9C08-78D7E99F3F72}" destId="{9AACEF37-0974-4E32-9579-8B6BC76CA453}" srcOrd="0" destOrd="0" presId="urn:microsoft.com/office/officeart/2005/8/layout/hierarchy6"/>
    <dgm:cxn modelId="{4E3D7F69-37CE-463B-AF70-0A734A707DEE}" type="presParOf" srcId="{B86C6D89-5B49-4CB4-9C08-78D7E99F3F72}" destId="{6B0308D0-9717-4280-8343-AFA512D38332}" srcOrd="1" destOrd="0" presId="urn:microsoft.com/office/officeart/2005/8/layout/hierarchy6"/>
    <dgm:cxn modelId="{31C0BE8E-259A-4280-977E-7E6BC6884939}" type="presParOf" srcId="{6B0308D0-9717-4280-8343-AFA512D38332}" destId="{CFB7ED14-1AA1-4010-82DD-1AEDBCAAD439}" srcOrd="0" destOrd="0" presId="urn:microsoft.com/office/officeart/2005/8/layout/hierarchy6"/>
    <dgm:cxn modelId="{0A0D3041-33A1-43E6-9203-E533944C858A}" type="presParOf" srcId="{6B0308D0-9717-4280-8343-AFA512D38332}" destId="{89A5DB27-7C8E-4D59-B7C5-285D7BC24144}" srcOrd="1" destOrd="0" presId="urn:microsoft.com/office/officeart/2005/8/layout/hierarchy6"/>
    <dgm:cxn modelId="{F9A01117-893C-41DF-B0DA-0D07EB77AB0C}" type="presParOf" srcId="{B86C6D89-5B49-4CB4-9C08-78D7E99F3F72}" destId="{E60BA3BC-7A10-4ABD-B52A-ABA2161F6965}" srcOrd="2" destOrd="0" presId="urn:microsoft.com/office/officeart/2005/8/layout/hierarchy6"/>
    <dgm:cxn modelId="{C7875484-6F64-443C-B906-072E520AE2B0}" type="presParOf" srcId="{B86C6D89-5B49-4CB4-9C08-78D7E99F3F72}" destId="{9594235F-76EA-41AB-8E98-2FE721C13170}" srcOrd="3" destOrd="0" presId="urn:microsoft.com/office/officeart/2005/8/layout/hierarchy6"/>
    <dgm:cxn modelId="{485E7A14-0114-45F2-BC5B-59A8F5C448EA}" type="presParOf" srcId="{9594235F-76EA-41AB-8E98-2FE721C13170}" destId="{6F48CD34-CD22-4AF1-9914-95EBA58F1BA4}" srcOrd="0" destOrd="0" presId="urn:microsoft.com/office/officeart/2005/8/layout/hierarchy6"/>
    <dgm:cxn modelId="{3A8CA9B0-7EAC-4F85-97BE-4243D8095991}" type="presParOf" srcId="{9594235F-76EA-41AB-8E98-2FE721C13170}" destId="{983A30CB-85EB-4A81-9125-2E6244DCC140}" srcOrd="1" destOrd="0" presId="urn:microsoft.com/office/officeart/2005/8/layout/hierarchy6"/>
    <dgm:cxn modelId="{6409E0BA-A7DD-4B36-B81D-BA4F3CB274BB}" type="presParOf" srcId="{45FC501F-5B6B-4457-A9E5-80E33821266D}" destId="{64B4A35F-16D9-48D3-8EEE-0BC2F4371DCC}" srcOrd="2" destOrd="0" presId="urn:microsoft.com/office/officeart/2005/8/layout/hierarchy6"/>
    <dgm:cxn modelId="{114C74D3-BD72-4690-80EA-BDB7522042F9}" type="presParOf" srcId="{45FC501F-5B6B-4457-A9E5-80E33821266D}" destId="{59C08A70-C058-4CE3-A468-0EAA49E179C3}" srcOrd="3" destOrd="0" presId="urn:microsoft.com/office/officeart/2005/8/layout/hierarchy6"/>
    <dgm:cxn modelId="{6A9AE5F6-ED93-46B6-A2A4-749771083168}" type="presParOf" srcId="{59C08A70-C058-4CE3-A468-0EAA49E179C3}" destId="{50D02C5C-E616-4D8B-B0CA-DF2E107B793F}" srcOrd="0" destOrd="0" presId="urn:microsoft.com/office/officeart/2005/8/layout/hierarchy6"/>
    <dgm:cxn modelId="{D1808D31-1766-430C-A8F4-178BC247C4CA}" type="presParOf" srcId="{59C08A70-C058-4CE3-A468-0EAA49E179C3}" destId="{1F3D7465-B88F-4514-879C-58993B580FF4}" srcOrd="1" destOrd="0" presId="urn:microsoft.com/office/officeart/2005/8/layout/hierarchy6"/>
    <dgm:cxn modelId="{A5106C48-726D-428D-B2AB-B5D68DF1764E}" type="presParOf" srcId="{1F3D7465-B88F-4514-879C-58993B580FF4}" destId="{D9BD767A-D01F-45D9-9C09-E1657A7DF10F}" srcOrd="0" destOrd="0" presId="urn:microsoft.com/office/officeart/2005/8/layout/hierarchy6"/>
    <dgm:cxn modelId="{9D6BD8A6-CFF0-4677-A616-91156C229AB4}" type="presParOf" srcId="{1F3D7465-B88F-4514-879C-58993B580FF4}" destId="{D7DE94D2-C08B-4012-92B1-318089AFDEA5}" srcOrd="1" destOrd="0" presId="urn:microsoft.com/office/officeart/2005/8/layout/hierarchy6"/>
    <dgm:cxn modelId="{139949A2-CBB5-4036-902D-5ACA7820CFEA}" type="presParOf" srcId="{D7DE94D2-C08B-4012-92B1-318089AFDEA5}" destId="{E9E246FD-208A-4AA3-A1E8-DB492E5D7135}" srcOrd="0" destOrd="0" presId="urn:microsoft.com/office/officeart/2005/8/layout/hierarchy6"/>
    <dgm:cxn modelId="{678E86D1-BB87-47F9-A6CA-E5248D966A83}" type="presParOf" srcId="{D7DE94D2-C08B-4012-92B1-318089AFDEA5}" destId="{33194B6B-DDE4-44A8-A9EA-713012D5041C}" srcOrd="1" destOrd="0" presId="urn:microsoft.com/office/officeart/2005/8/layout/hierarchy6"/>
    <dgm:cxn modelId="{3B9BE444-BC04-4F0F-9B6B-A4C5DD598A76}" type="presParOf" srcId="{C991D2CF-EE00-4DA0-B42C-E68792AE60A1}" destId="{F95CA9C3-63AA-4A03-8F8C-CFB00BE0A3B5}" srcOrd="1" destOrd="0" presId="urn:microsoft.com/office/officeart/2005/8/layout/hierarchy6"/>
    <dgm:cxn modelId="{D4E6D91B-3631-4DF8-86AB-815575C7D997}" type="presParOf" srcId="{F95CA9C3-63AA-4A03-8F8C-CFB00BE0A3B5}" destId="{65C3EDAF-823D-419F-B1BB-7088761BE091}" srcOrd="0" destOrd="0" presId="urn:microsoft.com/office/officeart/2005/8/layout/hierarchy6"/>
    <dgm:cxn modelId="{FCA663FB-20D7-4CA7-B794-3AD6A926F398}" type="presParOf" srcId="{65C3EDAF-823D-419F-B1BB-7088761BE091}" destId="{E9168C31-ABAD-4460-9EF0-77726D03E5C9}" srcOrd="0" destOrd="0" presId="urn:microsoft.com/office/officeart/2005/8/layout/hierarchy6"/>
    <dgm:cxn modelId="{474A7A22-2D90-4BF0-800D-EEAB0EC7F354}" type="presParOf" srcId="{65C3EDAF-823D-419F-B1BB-7088761BE091}" destId="{AE5127BA-BE78-49C6-9302-D8B10AB9C42F}" srcOrd="1" destOrd="0" presId="urn:microsoft.com/office/officeart/2005/8/layout/hierarchy6"/>
    <dgm:cxn modelId="{48582A20-BA81-46D0-A34F-F2E17F593D73}" type="presParOf" srcId="{F95CA9C3-63AA-4A03-8F8C-CFB00BE0A3B5}" destId="{F7DE1F2A-0AE5-439C-B9B0-9D92AC8E778B}" srcOrd="1" destOrd="0" presId="urn:microsoft.com/office/officeart/2005/8/layout/hierarchy6"/>
    <dgm:cxn modelId="{22321E2A-2D0E-4235-970F-DB720BCA062E}" type="presParOf" srcId="{F7DE1F2A-0AE5-439C-B9B0-9D92AC8E778B}" destId="{6A3AFC2A-2A92-4EF3-9936-FA2A54814E66}" srcOrd="0" destOrd="0" presId="urn:microsoft.com/office/officeart/2005/8/layout/hierarchy6"/>
    <dgm:cxn modelId="{E9BE4A24-48C1-415D-8E8B-A6DCA0CA89E2}" type="presParOf" srcId="{F95CA9C3-63AA-4A03-8F8C-CFB00BE0A3B5}" destId="{5832BD92-0E7C-4362-993C-49AEBEFDDAE7}" srcOrd="2" destOrd="0" presId="urn:microsoft.com/office/officeart/2005/8/layout/hierarchy6"/>
    <dgm:cxn modelId="{78B376E0-A7A1-46A4-A26E-EB89DE695592}" type="presParOf" srcId="{5832BD92-0E7C-4362-993C-49AEBEFDDAE7}" destId="{0879CCF4-81A4-4AEF-A841-9730578EC858}" srcOrd="0" destOrd="0" presId="urn:microsoft.com/office/officeart/2005/8/layout/hierarchy6"/>
    <dgm:cxn modelId="{4645B9A0-A59F-4060-93C8-80C8E94BB124}" type="presParOf" srcId="{5832BD92-0E7C-4362-993C-49AEBEFDDAE7}" destId="{347F278B-303F-4521-8F7A-47BD2DA041D1}" srcOrd="1" destOrd="0" presId="urn:microsoft.com/office/officeart/2005/8/layout/hierarchy6"/>
    <dgm:cxn modelId="{B3D86579-0FC1-4EFC-8661-F6C1913E5669}" type="presParOf" srcId="{F95CA9C3-63AA-4A03-8F8C-CFB00BE0A3B5}" destId="{BFD0898C-7B90-46FA-8086-A048A7528337}" srcOrd="3" destOrd="0" presId="urn:microsoft.com/office/officeart/2005/8/layout/hierarchy6"/>
    <dgm:cxn modelId="{A3A43B58-C4A0-48FD-A91B-85E34669A4D9}" type="presParOf" srcId="{BFD0898C-7B90-46FA-8086-A048A7528337}" destId="{94A469A3-52B0-4608-B495-5FF787E56E52}" srcOrd="0" destOrd="0" presId="urn:microsoft.com/office/officeart/2005/8/layout/hierarchy6"/>
    <dgm:cxn modelId="{E6164552-B517-4535-B6E7-8CB07397AF5E}" type="presParOf" srcId="{F95CA9C3-63AA-4A03-8F8C-CFB00BE0A3B5}" destId="{333BC528-297C-4A11-93D7-F56E4F1CC6D1}" srcOrd="4" destOrd="0" presId="urn:microsoft.com/office/officeart/2005/8/layout/hierarchy6"/>
    <dgm:cxn modelId="{B9D37428-2B0C-46B4-A6EE-D0B50B74B370}" type="presParOf" srcId="{333BC528-297C-4A11-93D7-F56E4F1CC6D1}" destId="{094FF976-3C02-49F5-93D6-FB41B675FB02}" srcOrd="0" destOrd="0" presId="urn:microsoft.com/office/officeart/2005/8/layout/hierarchy6"/>
    <dgm:cxn modelId="{0F4AA2A6-E6D9-45D2-ACBA-0E873AF79EE2}" type="presParOf" srcId="{333BC528-297C-4A11-93D7-F56E4F1CC6D1}" destId="{A9BB0EC8-680B-4D85-AFB1-65E98B657C17}"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9806F-9B2A-464B-B7E1-764A50B793B2}">
      <dsp:nvSpPr>
        <dsp:cNvPr id="0" name=""/>
        <dsp:cNvSpPr/>
      </dsp:nvSpPr>
      <dsp:spPr>
        <a:xfrm>
          <a:off x="5570922" y="1611012"/>
          <a:ext cx="278736" cy="1534752"/>
        </a:xfrm>
        <a:custGeom>
          <a:avLst/>
          <a:gdLst/>
          <a:ahLst/>
          <a:cxnLst/>
          <a:rect l="0" t="0" r="0" b="0"/>
          <a:pathLst>
            <a:path>
              <a:moveTo>
                <a:pt x="0" y="0"/>
              </a:moveTo>
              <a:lnTo>
                <a:pt x="0" y="1534752"/>
              </a:lnTo>
              <a:lnTo>
                <a:pt x="278736" y="1534752"/>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D68491D9-5AE9-4772-8A19-E8B4F4B2D036}">
      <dsp:nvSpPr>
        <dsp:cNvPr id="0" name=""/>
        <dsp:cNvSpPr/>
      </dsp:nvSpPr>
      <dsp:spPr>
        <a:xfrm>
          <a:off x="5570922" y="1611012"/>
          <a:ext cx="297068" cy="598652"/>
        </a:xfrm>
        <a:custGeom>
          <a:avLst/>
          <a:gdLst/>
          <a:ahLst/>
          <a:cxnLst/>
          <a:rect l="0" t="0" r="0" b="0"/>
          <a:pathLst>
            <a:path>
              <a:moveTo>
                <a:pt x="0" y="0"/>
              </a:moveTo>
              <a:lnTo>
                <a:pt x="0" y="598652"/>
              </a:lnTo>
              <a:lnTo>
                <a:pt x="297068" y="598652"/>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719D3CA3-FC5E-498B-9550-B53902E9970D}">
      <dsp:nvSpPr>
        <dsp:cNvPr id="0" name=""/>
        <dsp:cNvSpPr/>
      </dsp:nvSpPr>
      <dsp:spPr>
        <a:xfrm>
          <a:off x="3431012" y="677827"/>
          <a:ext cx="2679838" cy="258274"/>
        </a:xfrm>
        <a:custGeom>
          <a:avLst/>
          <a:gdLst/>
          <a:ahLst/>
          <a:cxnLst/>
          <a:rect l="0" t="0" r="0" b="0"/>
          <a:pathLst>
            <a:path>
              <a:moveTo>
                <a:pt x="0" y="0"/>
              </a:moveTo>
              <a:lnTo>
                <a:pt x="0" y="116543"/>
              </a:lnTo>
              <a:lnTo>
                <a:pt x="2679838" y="116543"/>
              </a:lnTo>
              <a:lnTo>
                <a:pt x="2679838" y="258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5C94B-B4BD-4741-B8F8-68DE8BBB6246}">
      <dsp:nvSpPr>
        <dsp:cNvPr id="0" name=""/>
        <dsp:cNvSpPr/>
      </dsp:nvSpPr>
      <dsp:spPr>
        <a:xfrm>
          <a:off x="2891084" y="1636200"/>
          <a:ext cx="202473" cy="2537662"/>
        </a:xfrm>
        <a:custGeom>
          <a:avLst/>
          <a:gdLst/>
          <a:ahLst/>
          <a:cxnLst/>
          <a:rect l="0" t="0" r="0" b="0"/>
          <a:pathLst>
            <a:path>
              <a:moveTo>
                <a:pt x="0" y="0"/>
              </a:moveTo>
              <a:lnTo>
                <a:pt x="0" y="2537662"/>
              </a:lnTo>
              <a:lnTo>
                <a:pt x="202473" y="2537662"/>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CA132A22-948B-4343-A3EC-9CDA978B81E3}">
      <dsp:nvSpPr>
        <dsp:cNvPr id="0" name=""/>
        <dsp:cNvSpPr/>
      </dsp:nvSpPr>
      <dsp:spPr>
        <a:xfrm>
          <a:off x="2891084" y="1636200"/>
          <a:ext cx="202473" cy="1579289"/>
        </a:xfrm>
        <a:custGeom>
          <a:avLst/>
          <a:gdLst/>
          <a:ahLst/>
          <a:cxnLst/>
          <a:rect l="0" t="0" r="0" b="0"/>
          <a:pathLst>
            <a:path>
              <a:moveTo>
                <a:pt x="0" y="0"/>
              </a:moveTo>
              <a:lnTo>
                <a:pt x="0" y="1579289"/>
              </a:lnTo>
              <a:lnTo>
                <a:pt x="202473" y="1579289"/>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E82D8962-A094-43E5-AA65-0CEA4DA4E50F}">
      <dsp:nvSpPr>
        <dsp:cNvPr id="0" name=""/>
        <dsp:cNvSpPr/>
      </dsp:nvSpPr>
      <dsp:spPr>
        <a:xfrm>
          <a:off x="2891084" y="1636200"/>
          <a:ext cx="202473" cy="620917"/>
        </a:xfrm>
        <a:custGeom>
          <a:avLst/>
          <a:gdLst/>
          <a:ahLst/>
          <a:cxnLst/>
          <a:rect l="0" t="0" r="0" b="0"/>
          <a:pathLst>
            <a:path>
              <a:moveTo>
                <a:pt x="0" y="0"/>
              </a:moveTo>
              <a:lnTo>
                <a:pt x="0" y="620917"/>
              </a:lnTo>
              <a:lnTo>
                <a:pt x="202473" y="620917"/>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A3BED421-C70A-4265-8F15-54F8EEA35BC6}">
      <dsp:nvSpPr>
        <dsp:cNvPr id="0" name=""/>
        <dsp:cNvSpPr/>
      </dsp:nvSpPr>
      <dsp:spPr>
        <a:xfrm>
          <a:off x="3385292" y="677827"/>
          <a:ext cx="91440" cy="283462"/>
        </a:xfrm>
        <a:custGeom>
          <a:avLst/>
          <a:gdLst/>
          <a:ahLst/>
          <a:cxnLst/>
          <a:rect l="0" t="0" r="0" b="0"/>
          <a:pathLst>
            <a:path>
              <a:moveTo>
                <a:pt x="45720" y="0"/>
              </a:moveTo>
              <a:lnTo>
                <a:pt x="45720" y="283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FB848B-E36D-4937-B298-5CBC8B5FE476}">
      <dsp:nvSpPr>
        <dsp:cNvPr id="0" name=""/>
        <dsp:cNvSpPr/>
      </dsp:nvSpPr>
      <dsp:spPr>
        <a:xfrm>
          <a:off x="458356" y="1611012"/>
          <a:ext cx="405742" cy="3478973"/>
        </a:xfrm>
        <a:custGeom>
          <a:avLst/>
          <a:gdLst/>
          <a:ahLst/>
          <a:cxnLst/>
          <a:rect l="0" t="0" r="0" b="0"/>
          <a:pathLst>
            <a:path>
              <a:moveTo>
                <a:pt x="0" y="0"/>
              </a:moveTo>
              <a:lnTo>
                <a:pt x="0" y="3478973"/>
              </a:lnTo>
              <a:lnTo>
                <a:pt x="405742" y="3478973"/>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C14B05E2-F55B-474B-8686-DDCC97F10132}">
      <dsp:nvSpPr>
        <dsp:cNvPr id="0" name=""/>
        <dsp:cNvSpPr/>
      </dsp:nvSpPr>
      <dsp:spPr>
        <a:xfrm>
          <a:off x="458356" y="1611012"/>
          <a:ext cx="441080" cy="2542865"/>
        </a:xfrm>
        <a:custGeom>
          <a:avLst/>
          <a:gdLst/>
          <a:ahLst/>
          <a:cxnLst/>
          <a:rect l="0" t="0" r="0" b="0"/>
          <a:pathLst>
            <a:path>
              <a:moveTo>
                <a:pt x="0" y="0"/>
              </a:moveTo>
              <a:lnTo>
                <a:pt x="0" y="2542865"/>
              </a:lnTo>
              <a:lnTo>
                <a:pt x="441080" y="2542865"/>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A0444DDE-CEF6-49A9-889D-8B1C211CDC59}">
      <dsp:nvSpPr>
        <dsp:cNvPr id="0" name=""/>
        <dsp:cNvSpPr/>
      </dsp:nvSpPr>
      <dsp:spPr>
        <a:xfrm>
          <a:off x="458356" y="1611012"/>
          <a:ext cx="441080" cy="1606765"/>
        </a:xfrm>
        <a:custGeom>
          <a:avLst/>
          <a:gdLst/>
          <a:ahLst/>
          <a:cxnLst/>
          <a:rect l="0" t="0" r="0" b="0"/>
          <a:pathLst>
            <a:path>
              <a:moveTo>
                <a:pt x="0" y="0"/>
              </a:moveTo>
              <a:lnTo>
                <a:pt x="0" y="1606765"/>
              </a:lnTo>
              <a:lnTo>
                <a:pt x="441080" y="1606765"/>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AACE0D81-2957-4FC6-9A7E-2D165C96F96F}">
      <dsp:nvSpPr>
        <dsp:cNvPr id="0" name=""/>
        <dsp:cNvSpPr/>
      </dsp:nvSpPr>
      <dsp:spPr>
        <a:xfrm>
          <a:off x="458356" y="1611012"/>
          <a:ext cx="441080" cy="670658"/>
        </a:xfrm>
        <a:custGeom>
          <a:avLst/>
          <a:gdLst/>
          <a:ahLst/>
          <a:cxnLst/>
          <a:rect l="0" t="0" r="0" b="0"/>
          <a:pathLst>
            <a:path>
              <a:moveTo>
                <a:pt x="0" y="0"/>
              </a:moveTo>
              <a:lnTo>
                <a:pt x="0" y="670658"/>
              </a:lnTo>
              <a:lnTo>
                <a:pt x="441080" y="670658"/>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C2C2712A-E821-42C0-8297-5620335AF7D1}">
      <dsp:nvSpPr>
        <dsp:cNvPr id="0" name=""/>
        <dsp:cNvSpPr/>
      </dsp:nvSpPr>
      <dsp:spPr>
        <a:xfrm>
          <a:off x="998284" y="677827"/>
          <a:ext cx="2432727" cy="258274"/>
        </a:xfrm>
        <a:custGeom>
          <a:avLst/>
          <a:gdLst/>
          <a:ahLst/>
          <a:cxnLst/>
          <a:rect l="0" t="0" r="0" b="0"/>
          <a:pathLst>
            <a:path>
              <a:moveTo>
                <a:pt x="2432727" y="0"/>
              </a:moveTo>
              <a:lnTo>
                <a:pt x="2432727" y="116543"/>
              </a:lnTo>
              <a:lnTo>
                <a:pt x="0" y="116543"/>
              </a:lnTo>
              <a:lnTo>
                <a:pt x="0" y="258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9407E3-64B3-48F9-8D3A-16A68E5BE415}">
      <dsp:nvSpPr>
        <dsp:cNvPr id="0" name=""/>
        <dsp:cNvSpPr/>
      </dsp:nvSpPr>
      <dsp:spPr>
        <a:xfrm>
          <a:off x="1547513" y="2917"/>
          <a:ext cx="3766997"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TimeLine2PhaseExtraction()</a:t>
          </a:r>
          <a:endParaRPr lang="el-GR" sz="1600" kern="1200" dirty="0"/>
        </a:p>
      </dsp:txBody>
      <dsp:txXfrm>
        <a:off x="1547513" y="2917"/>
        <a:ext cx="3766997" cy="674910"/>
      </dsp:txXfrm>
    </dsp:sp>
    <dsp:sp modelId="{0CD84110-B5B4-4F83-BBB1-6EEFA297987B}">
      <dsp:nvSpPr>
        <dsp:cNvPr id="0" name=""/>
        <dsp:cNvSpPr/>
      </dsp:nvSpPr>
      <dsp:spPr>
        <a:xfrm>
          <a:off x="323374" y="936102"/>
          <a:ext cx="1349820"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Parse()</a:t>
          </a:r>
          <a:endParaRPr lang="el-GR" sz="1600" kern="1200" dirty="0"/>
        </a:p>
      </dsp:txBody>
      <dsp:txXfrm>
        <a:off x="323374" y="936102"/>
        <a:ext cx="1349820" cy="674910"/>
      </dsp:txXfrm>
    </dsp:sp>
    <dsp:sp modelId="{F1E7B741-94EB-45BF-BDCD-8AE608107526}">
      <dsp:nvSpPr>
        <dsp:cNvPr id="0" name=""/>
        <dsp:cNvSpPr/>
      </dsp:nvSpPr>
      <dsp:spPr>
        <a:xfrm>
          <a:off x="899437" y="1944215"/>
          <a:ext cx="1315804"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OpenFile</a:t>
          </a:r>
          <a:r>
            <a:rPr lang="en-US" sz="1600" kern="1200" dirty="0"/>
            <a:t>()</a:t>
          </a:r>
          <a:endParaRPr lang="el-GR" sz="1600" kern="1200" dirty="0"/>
        </a:p>
      </dsp:txBody>
      <dsp:txXfrm>
        <a:off x="899437" y="1944215"/>
        <a:ext cx="1315804" cy="674910"/>
      </dsp:txXfrm>
    </dsp:sp>
    <dsp:sp modelId="{B2362236-4F8F-4510-B2EC-03C08CB5414E}">
      <dsp:nvSpPr>
        <dsp:cNvPr id="0" name=""/>
        <dsp:cNvSpPr/>
      </dsp:nvSpPr>
      <dsp:spPr>
        <a:xfrm>
          <a:off x="899437" y="2880323"/>
          <a:ext cx="1315804"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RetrieveLineByLine</a:t>
          </a:r>
          <a:r>
            <a:rPr lang="en-US" sz="1600" kern="1200" dirty="0"/>
            <a:t>()</a:t>
          </a:r>
          <a:endParaRPr lang="el-GR" sz="1600" kern="1200" dirty="0"/>
        </a:p>
      </dsp:txBody>
      <dsp:txXfrm>
        <a:off x="899437" y="2880323"/>
        <a:ext cx="1315804" cy="674910"/>
      </dsp:txXfrm>
    </dsp:sp>
    <dsp:sp modelId="{168C41E9-5ACD-4E24-8D19-683D692CB1C8}">
      <dsp:nvSpPr>
        <dsp:cNvPr id="0" name=""/>
        <dsp:cNvSpPr/>
      </dsp:nvSpPr>
      <dsp:spPr>
        <a:xfrm>
          <a:off x="899437" y="3816423"/>
          <a:ext cx="1315804"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ProcessLineNStoreInList</a:t>
          </a:r>
          <a:endParaRPr lang="el-GR" sz="1600" kern="1200" dirty="0"/>
        </a:p>
      </dsp:txBody>
      <dsp:txXfrm>
        <a:off x="899437" y="3816423"/>
        <a:ext cx="1315804" cy="674910"/>
      </dsp:txXfrm>
    </dsp:sp>
    <dsp:sp modelId="{551D9EAE-3C93-43A0-9922-B52BC597AA66}">
      <dsp:nvSpPr>
        <dsp:cNvPr id="0" name=""/>
        <dsp:cNvSpPr/>
      </dsp:nvSpPr>
      <dsp:spPr>
        <a:xfrm>
          <a:off x="864099" y="4752530"/>
          <a:ext cx="1315804"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CloseFile</a:t>
          </a:r>
          <a:r>
            <a:rPr lang="en-US" sz="1600" kern="1200" dirty="0"/>
            <a:t>()</a:t>
          </a:r>
          <a:endParaRPr lang="el-GR" sz="1600" kern="1200" dirty="0"/>
        </a:p>
      </dsp:txBody>
      <dsp:txXfrm>
        <a:off x="864099" y="4752530"/>
        <a:ext cx="1315804" cy="674910"/>
      </dsp:txXfrm>
    </dsp:sp>
    <dsp:sp modelId="{C82DAB82-1604-4CC5-A8EC-ABA8D10AFA7C}">
      <dsp:nvSpPr>
        <dsp:cNvPr id="0" name=""/>
        <dsp:cNvSpPr/>
      </dsp:nvSpPr>
      <dsp:spPr>
        <a:xfrm>
          <a:off x="2756102" y="961290"/>
          <a:ext cx="1349820"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ExtractPhases</a:t>
          </a:r>
          <a:r>
            <a:rPr lang="en-US" sz="1600" kern="1200" dirty="0"/>
            <a:t>()</a:t>
          </a:r>
          <a:endParaRPr lang="el-GR" sz="1600" kern="1200" dirty="0"/>
        </a:p>
      </dsp:txBody>
      <dsp:txXfrm>
        <a:off x="2756102" y="961290"/>
        <a:ext cx="1349820" cy="674910"/>
      </dsp:txXfrm>
    </dsp:sp>
    <dsp:sp modelId="{548988A3-5C2F-430D-8D5E-1D9AD01EDF57}">
      <dsp:nvSpPr>
        <dsp:cNvPr id="0" name=""/>
        <dsp:cNvSpPr/>
      </dsp:nvSpPr>
      <dsp:spPr>
        <a:xfrm>
          <a:off x="3093557" y="1919662"/>
          <a:ext cx="1349820"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GetNextPoint</a:t>
          </a:r>
          <a:r>
            <a:rPr lang="en-US" sz="1600" kern="1200" dirty="0"/>
            <a:t>()</a:t>
          </a:r>
          <a:endParaRPr lang="el-GR" sz="1600" kern="1200" dirty="0"/>
        </a:p>
      </dsp:txBody>
      <dsp:txXfrm>
        <a:off x="3093557" y="1919662"/>
        <a:ext cx="1349820" cy="674910"/>
      </dsp:txXfrm>
    </dsp:sp>
    <dsp:sp modelId="{E514306F-C661-420B-8409-51352DF47E8C}">
      <dsp:nvSpPr>
        <dsp:cNvPr id="0" name=""/>
        <dsp:cNvSpPr/>
      </dsp:nvSpPr>
      <dsp:spPr>
        <a:xfrm>
          <a:off x="3093557" y="2878035"/>
          <a:ext cx="1349820"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ComparePointWithPrevious</a:t>
          </a:r>
          <a:r>
            <a:rPr lang="en-US" sz="1600" kern="1200" dirty="0"/>
            <a:t>()</a:t>
          </a:r>
          <a:endParaRPr lang="el-GR" sz="1600" kern="1200" dirty="0"/>
        </a:p>
      </dsp:txBody>
      <dsp:txXfrm>
        <a:off x="3093557" y="2878035"/>
        <a:ext cx="1349820" cy="674910"/>
      </dsp:txXfrm>
    </dsp:sp>
    <dsp:sp modelId="{179A2D90-F3B5-4AB7-9668-6D2BAC8A9070}">
      <dsp:nvSpPr>
        <dsp:cNvPr id="0" name=""/>
        <dsp:cNvSpPr/>
      </dsp:nvSpPr>
      <dsp:spPr>
        <a:xfrm>
          <a:off x="3093557" y="3836407"/>
          <a:ext cx="1392042"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AddNewPhaseToList</a:t>
          </a:r>
          <a:r>
            <a:rPr lang="en-US" sz="1600" kern="1200" dirty="0"/>
            <a:t>()</a:t>
          </a:r>
          <a:endParaRPr lang="el-GR" sz="1600" kern="1200" dirty="0"/>
        </a:p>
      </dsp:txBody>
      <dsp:txXfrm>
        <a:off x="3093557" y="3836407"/>
        <a:ext cx="1392042" cy="674910"/>
      </dsp:txXfrm>
    </dsp:sp>
    <dsp:sp modelId="{9F0FE55C-E5EF-4B73-9636-CA63672F8C99}">
      <dsp:nvSpPr>
        <dsp:cNvPr id="0" name=""/>
        <dsp:cNvSpPr/>
      </dsp:nvSpPr>
      <dsp:spPr>
        <a:xfrm>
          <a:off x="5435940" y="936102"/>
          <a:ext cx="1349820"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Show()</a:t>
          </a:r>
          <a:endParaRPr lang="el-GR" sz="1600" kern="1200" dirty="0"/>
        </a:p>
      </dsp:txBody>
      <dsp:txXfrm>
        <a:off x="5435940" y="936102"/>
        <a:ext cx="1349820" cy="674910"/>
      </dsp:txXfrm>
    </dsp:sp>
    <dsp:sp modelId="{64675689-CF6C-4603-A86F-EA11C268491E}">
      <dsp:nvSpPr>
        <dsp:cNvPr id="0" name=""/>
        <dsp:cNvSpPr/>
      </dsp:nvSpPr>
      <dsp:spPr>
        <a:xfrm>
          <a:off x="5867991" y="1872209"/>
          <a:ext cx="1674519"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ShowNextIPoint</a:t>
          </a:r>
          <a:r>
            <a:rPr lang="en-US" sz="1600" kern="1200" dirty="0"/>
            <a:t>()</a:t>
          </a:r>
          <a:endParaRPr lang="el-GR" sz="1600" kern="1200" dirty="0"/>
        </a:p>
      </dsp:txBody>
      <dsp:txXfrm>
        <a:off x="5867991" y="1872209"/>
        <a:ext cx="1674519" cy="674910"/>
      </dsp:txXfrm>
    </dsp:sp>
    <dsp:sp modelId="{7B5EA93C-1618-41A1-A721-9D9DCE6EFC24}">
      <dsp:nvSpPr>
        <dsp:cNvPr id="0" name=""/>
        <dsp:cNvSpPr/>
      </dsp:nvSpPr>
      <dsp:spPr>
        <a:xfrm>
          <a:off x="5849659" y="2808310"/>
          <a:ext cx="1711180" cy="6749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ShowNextPhase</a:t>
          </a:r>
          <a:r>
            <a:rPr lang="en-US" sz="1600" kern="1200" dirty="0"/>
            <a:t>()</a:t>
          </a:r>
          <a:endParaRPr lang="el-GR" sz="1600" kern="1200" dirty="0"/>
        </a:p>
      </dsp:txBody>
      <dsp:txXfrm>
        <a:off x="5849659" y="2808310"/>
        <a:ext cx="1711180" cy="674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F976-3C02-49F5-93D6-FB41B675FB02}">
      <dsp:nvSpPr>
        <dsp:cNvPr id="0" name=""/>
        <dsp:cNvSpPr/>
      </dsp:nvSpPr>
      <dsp:spPr>
        <a:xfrm>
          <a:off x="0" y="2592291"/>
          <a:ext cx="4040188" cy="609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low</a:t>
          </a:r>
          <a:endParaRPr lang="el-GR" sz="2100" kern="1200" dirty="0"/>
        </a:p>
      </dsp:txBody>
      <dsp:txXfrm>
        <a:off x="0" y="2592291"/>
        <a:ext cx="1212056" cy="609973"/>
      </dsp:txXfrm>
    </dsp:sp>
    <dsp:sp modelId="{0879CCF4-81A4-4AEF-A841-9730578EC858}">
      <dsp:nvSpPr>
        <dsp:cNvPr id="0" name=""/>
        <dsp:cNvSpPr/>
      </dsp:nvSpPr>
      <dsp:spPr>
        <a:xfrm>
          <a:off x="0" y="1398495"/>
          <a:ext cx="4040188" cy="609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endParaRPr lang="el-GR" sz="2100" kern="1200" dirty="0"/>
        </a:p>
      </dsp:txBody>
      <dsp:txXfrm>
        <a:off x="0" y="1398495"/>
        <a:ext cx="1212056" cy="609973"/>
      </dsp:txXfrm>
    </dsp:sp>
    <dsp:sp modelId="{E9168C31-ABAD-4460-9EF0-77726D03E5C9}">
      <dsp:nvSpPr>
        <dsp:cNvPr id="0" name=""/>
        <dsp:cNvSpPr/>
      </dsp:nvSpPr>
      <dsp:spPr>
        <a:xfrm>
          <a:off x="0" y="216027"/>
          <a:ext cx="4040188" cy="609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high</a:t>
          </a:r>
          <a:endParaRPr lang="el-GR" sz="2100" kern="1200" dirty="0"/>
        </a:p>
      </dsp:txBody>
      <dsp:txXfrm>
        <a:off x="0" y="216027"/>
        <a:ext cx="1212056" cy="609973"/>
      </dsp:txXfrm>
    </dsp:sp>
    <dsp:sp modelId="{3B86865B-548E-4765-9D89-4DAE6B0CFAE5}">
      <dsp:nvSpPr>
        <dsp:cNvPr id="0" name=""/>
        <dsp:cNvSpPr/>
      </dsp:nvSpPr>
      <dsp:spPr>
        <a:xfrm>
          <a:off x="2448270" y="288033"/>
          <a:ext cx="762467" cy="508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a:t>
          </a:r>
          <a:endParaRPr lang="el-GR" sz="2100" kern="1200" dirty="0"/>
        </a:p>
      </dsp:txBody>
      <dsp:txXfrm>
        <a:off x="2463158" y="302921"/>
        <a:ext cx="732691" cy="478535"/>
      </dsp:txXfrm>
    </dsp:sp>
    <dsp:sp modelId="{9FBEC83B-AE5A-4645-9AD3-14C43AB25D87}">
      <dsp:nvSpPr>
        <dsp:cNvPr id="0" name=""/>
        <dsp:cNvSpPr/>
      </dsp:nvSpPr>
      <dsp:spPr>
        <a:xfrm>
          <a:off x="2090116" y="796344"/>
          <a:ext cx="739387" cy="652981"/>
        </a:xfrm>
        <a:custGeom>
          <a:avLst/>
          <a:gdLst/>
          <a:ahLst/>
          <a:cxnLst/>
          <a:rect l="0" t="0" r="0" b="0"/>
          <a:pathLst>
            <a:path>
              <a:moveTo>
                <a:pt x="739387" y="0"/>
              </a:moveTo>
              <a:lnTo>
                <a:pt x="739387" y="326490"/>
              </a:lnTo>
              <a:lnTo>
                <a:pt x="0" y="326490"/>
              </a:lnTo>
              <a:lnTo>
                <a:pt x="0" y="652981"/>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9FF7F8F8-8254-4BFA-88ED-4353AA4C7A1D}">
      <dsp:nvSpPr>
        <dsp:cNvPr id="0" name=""/>
        <dsp:cNvSpPr/>
      </dsp:nvSpPr>
      <dsp:spPr>
        <a:xfrm>
          <a:off x="1708883" y="1449326"/>
          <a:ext cx="762467" cy="508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M1</a:t>
          </a:r>
          <a:endParaRPr lang="el-GR" sz="2100" kern="1200" dirty="0"/>
        </a:p>
      </dsp:txBody>
      <dsp:txXfrm>
        <a:off x="1723771" y="1464214"/>
        <a:ext cx="732691" cy="478535"/>
      </dsp:txXfrm>
    </dsp:sp>
    <dsp:sp modelId="{9AACEF37-0974-4E32-9579-8B6BC76CA453}">
      <dsp:nvSpPr>
        <dsp:cNvPr id="0" name=""/>
        <dsp:cNvSpPr/>
      </dsp:nvSpPr>
      <dsp:spPr>
        <a:xfrm>
          <a:off x="1533363" y="1957638"/>
          <a:ext cx="556753" cy="706659"/>
        </a:xfrm>
        <a:custGeom>
          <a:avLst/>
          <a:gdLst/>
          <a:ahLst/>
          <a:cxnLst/>
          <a:rect l="0" t="0" r="0" b="0"/>
          <a:pathLst>
            <a:path>
              <a:moveTo>
                <a:pt x="556753" y="0"/>
              </a:moveTo>
              <a:lnTo>
                <a:pt x="556753" y="353329"/>
              </a:lnTo>
              <a:lnTo>
                <a:pt x="0" y="353329"/>
              </a:lnTo>
              <a:lnTo>
                <a:pt x="0" y="706659"/>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CFB7ED14-1AA1-4010-82DD-1AEDBCAAD439}">
      <dsp:nvSpPr>
        <dsp:cNvPr id="0" name=""/>
        <dsp:cNvSpPr/>
      </dsp:nvSpPr>
      <dsp:spPr>
        <a:xfrm>
          <a:off x="1152129" y="2664297"/>
          <a:ext cx="762467" cy="508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M1.1</a:t>
          </a:r>
          <a:endParaRPr lang="el-GR" sz="2100" kern="1200" dirty="0"/>
        </a:p>
      </dsp:txBody>
      <dsp:txXfrm>
        <a:off x="1167017" y="2679185"/>
        <a:ext cx="732691" cy="478535"/>
      </dsp:txXfrm>
    </dsp:sp>
    <dsp:sp modelId="{E60BA3BC-7A10-4ABD-B52A-ABA2161F6965}">
      <dsp:nvSpPr>
        <dsp:cNvPr id="0" name=""/>
        <dsp:cNvSpPr/>
      </dsp:nvSpPr>
      <dsp:spPr>
        <a:xfrm>
          <a:off x="2090116" y="1957638"/>
          <a:ext cx="451357" cy="706659"/>
        </a:xfrm>
        <a:custGeom>
          <a:avLst/>
          <a:gdLst/>
          <a:ahLst/>
          <a:cxnLst/>
          <a:rect l="0" t="0" r="0" b="0"/>
          <a:pathLst>
            <a:path>
              <a:moveTo>
                <a:pt x="0" y="0"/>
              </a:moveTo>
              <a:lnTo>
                <a:pt x="0" y="353329"/>
              </a:lnTo>
              <a:lnTo>
                <a:pt x="451357" y="353329"/>
              </a:lnTo>
              <a:lnTo>
                <a:pt x="451357" y="706659"/>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6F48CD34-CD22-4AF1-9914-95EBA58F1BA4}">
      <dsp:nvSpPr>
        <dsp:cNvPr id="0" name=""/>
        <dsp:cNvSpPr/>
      </dsp:nvSpPr>
      <dsp:spPr>
        <a:xfrm>
          <a:off x="2160240" y="2664297"/>
          <a:ext cx="762467" cy="508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M1.2</a:t>
          </a:r>
          <a:endParaRPr lang="el-GR" sz="2100" kern="1200" dirty="0"/>
        </a:p>
      </dsp:txBody>
      <dsp:txXfrm>
        <a:off x="2175128" y="2679185"/>
        <a:ext cx="732691" cy="478535"/>
      </dsp:txXfrm>
    </dsp:sp>
    <dsp:sp modelId="{64B4A35F-16D9-48D3-8EEE-0BC2F4371DCC}">
      <dsp:nvSpPr>
        <dsp:cNvPr id="0" name=""/>
        <dsp:cNvSpPr/>
      </dsp:nvSpPr>
      <dsp:spPr>
        <a:xfrm>
          <a:off x="2829503" y="796344"/>
          <a:ext cx="747423" cy="652981"/>
        </a:xfrm>
        <a:custGeom>
          <a:avLst/>
          <a:gdLst/>
          <a:ahLst/>
          <a:cxnLst/>
          <a:rect l="0" t="0" r="0" b="0"/>
          <a:pathLst>
            <a:path>
              <a:moveTo>
                <a:pt x="0" y="0"/>
              </a:moveTo>
              <a:lnTo>
                <a:pt x="0" y="326490"/>
              </a:lnTo>
              <a:lnTo>
                <a:pt x="747423" y="326490"/>
              </a:lnTo>
              <a:lnTo>
                <a:pt x="747423" y="652981"/>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50D02C5C-E616-4D8B-B0CA-DF2E107B793F}">
      <dsp:nvSpPr>
        <dsp:cNvPr id="0" name=""/>
        <dsp:cNvSpPr/>
      </dsp:nvSpPr>
      <dsp:spPr>
        <a:xfrm>
          <a:off x="3195694" y="1449326"/>
          <a:ext cx="762467" cy="508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M2</a:t>
          </a:r>
          <a:endParaRPr lang="el-GR" sz="2100" kern="1200" dirty="0"/>
        </a:p>
      </dsp:txBody>
      <dsp:txXfrm>
        <a:off x="3210582" y="1464214"/>
        <a:ext cx="732691" cy="478535"/>
      </dsp:txXfrm>
    </dsp:sp>
    <dsp:sp modelId="{D9BD767A-D01F-45D9-9C09-E1657A7DF10F}">
      <dsp:nvSpPr>
        <dsp:cNvPr id="0" name=""/>
        <dsp:cNvSpPr/>
      </dsp:nvSpPr>
      <dsp:spPr>
        <a:xfrm>
          <a:off x="3531207" y="1957638"/>
          <a:ext cx="91440" cy="706659"/>
        </a:xfrm>
        <a:custGeom>
          <a:avLst/>
          <a:gdLst/>
          <a:ahLst/>
          <a:cxnLst/>
          <a:rect l="0" t="0" r="0" b="0"/>
          <a:pathLst>
            <a:path>
              <a:moveTo>
                <a:pt x="45720" y="0"/>
              </a:moveTo>
              <a:lnTo>
                <a:pt x="45720" y="353329"/>
              </a:lnTo>
              <a:lnTo>
                <a:pt x="47999" y="353329"/>
              </a:lnTo>
              <a:lnTo>
                <a:pt x="47999" y="706659"/>
              </a:lnTo>
            </a:path>
          </a:pathLst>
        </a:custGeom>
        <a:noFill/>
        <a:ln w="25400" cap="flat" cmpd="sng" algn="ctr">
          <a:solidFill>
            <a:srgbClr val="4F81BD"/>
          </a:solidFill>
          <a:prstDash val="solid"/>
          <a:tailEnd type="triangle"/>
        </a:ln>
        <a:effectLst/>
      </dsp:spPr>
      <dsp:style>
        <a:lnRef idx="2">
          <a:scrgbClr r="0" g="0" b="0"/>
        </a:lnRef>
        <a:fillRef idx="0">
          <a:scrgbClr r="0" g="0" b="0"/>
        </a:fillRef>
        <a:effectRef idx="0">
          <a:scrgbClr r="0" g="0" b="0"/>
        </a:effectRef>
        <a:fontRef idx="minor"/>
      </dsp:style>
    </dsp:sp>
    <dsp:sp modelId="{E9E246FD-208A-4AA3-A1E8-DB492E5D7135}">
      <dsp:nvSpPr>
        <dsp:cNvPr id="0" name=""/>
        <dsp:cNvSpPr/>
      </dsp:nvSpPr>
      <dsp:spPr>
        <a:xfrm>
          <a:off x="3197973" y="2664297"/>
          <a:ext cx="762467" cy="508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M2.1</a:t>
          </a:r>
          <a:endParaRPr lang="el-GR" sz="2100" kern="1200" dirty="0"/>
        </a:p>
      </dsp:txBody>
      <dsp:txXfrm>
        <a:off x="3212861" y="2679185"/>
        <a:ext cx="732691" cy="478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F976-3C02-49F5-93D6-FB41B675FB02}">
      <dsp:nvSpPr>
        <dsp:cNvPr id="0" name=""/>
        <dsp:cNvSpPr/>
      </dsp:nvSpPr>
      <dsp:spPr>
        <a:xfrm>
          <a:off x="0" y="2553147"/>
          <a:ext cx="4041775" cy="6102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low</a:t>
          </a:r>
          <a:endParaRPr lang="el-GR" sz="1900" kern="1200" dirty="0"/>
        </a:p>
      </dsp:txBody>
      <dsp:txXfrm>
        <a:off x="0" y="2553147"/>
        <a:ext cx="1212532" cy="610213"/>
      </dsp:txXfrm>
    </dsp:sp>
    <dsp:sp modelId="{0879CCF4-81A4-4AEF-A841-9730578EC858}">
      <dsp:nvSpPr>
        <dsp:cNvPr id="0" name=""/>
        <dsp:cNvSpPr/>
      </dsp:nvSpPr>
      <dsp:spPr>
        <a:xfrm>
          <a:off x="0" y="1383144"/>
          <a:ext cx="4041775" cy="6102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contracts</a:t>
          </a:r>
          <a:endParaRPr lang="el-GR" sz="1900" kern="1200" dirty="0"/>
        </a:p>
      </dsp:txBody>
      <dsp:txXfrm>
        <a:off x="0" y="1383144"/>
        <a:ext cx="1212532" cy="610213"/>
      </dsp:txXfrm>
    </dsp:sp>
    <dsp:sp modelId="{E9168C31-ABAD-4460-9EF0-77726D03E5C9}">
      <dsp:nvSpPr>
        <dsp:cNvPr id="0" name=""/>
        <dsp:cNvSpPr/>
      </dsp:nvSpPr>
      <dsp:spPr>
        <a:xfrm>
          <a:off x="0" y="176883"/>
          <a:ext cx="4041775" cy="6102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high</a:t>
          </a:r>
          <a:endParaRPr lang="el-GR" sz="1900" kern="1200" dirty="0"/>
        </a:p>
      </dsp:txBody>
      <dsp:txXfrm>
        <a:off x="0" y="176883"/>
        <a:ext cx="1212532" cy="610213"/>
      </dsp:txXfrm>
    </dsp:sp>
    <dsp:sp modelId="{3B86865B-548E-4765-9D89-4DAE6B0CFAE5}">
      <dsp:nvSpPr>
        <dsp:cNvPr id="0" name=""/>
        <dsp:cNvSpPr/>
      </dsp:nvSpPr>
      <dsp:spPr>
        <a:xfrm>
          <a:off x="2448270" y="248893"/>
          <a:ext cx="762766" cy="508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t>
          </a:r>
          <a:endParaRPr lang="el-GR" sz="1200" kern="1200" dirty="0"/>
        </a:p>
      </dsp:txBody>
      <dsp:txXfrm>
        <a:off x="2463164" y="263787"/>
        <a:ext cx="732978" cy="478723"/>
      </dsp:txXfrm>
    </dsp:sp>
    <dsp:sp modelId="{9FBEC83B-AE5A-4645-9AD3-14C43AB25D87}">
      <dsp:nvSpPr>
        <dsp:cNvPr id="0" name=""/>
        <dsp:cNvSpPr/>
      </dsp:nvSpPr>
      <dsp:spPr>
        <a:xfrm>
          <a:off x="2090937" y="757404"/>
          <a:ext cx="738716" cy="660957"/>
        </a:xfrm>
        <a:custGeom>
          <a:avLst/>
          <a:gdLst/>
          <a:ahLst/>
          <a:cxnLst/>
          <a:rect l="0" t="0" r="0" b="0"/>
          <a:pathLst>
            <a:path>
              <a:moveTo>
                <a:pt x="738716" y="0"/>
              </a:moveTo>
              <a:lnTo>
                <a:pt x="738716" y="330478"/>
              </a:lnTo>
              <a:lnTo>
                <a:pt x="0" y="330478"/>
              </a:lnTo>
              <a:lnTo>
                <a:pt x="0" y="660957"/>
              </a:lnTo>
            </a:path>
          </a:pathLst>
        </a:custGeom>
        <a:noFill/>
        <a:ln w="25400" cap="flat" cmpd="sng" algn="ctr">
          <a:solidFill>
            <a:srgbClr val="4F81BD"/>
          </a:solidFill>
          <a:prstDash val="dash"/>
          <a:tailEnd type="triangle"/>
        </a:ln>
        <a:effectLst/>
      </dsp:spPr>
      <dsp:style>
        <a:lnRef idx="2">
          <a:scrgbClr r="0" g="0" b="0"/>
        </a:lnRef>
        <a:fillRef idx="0">
          <a:scrgbClr r="0" g="0" b="0"/>
        </a:fillRef>
        <a:effectRef idx="0">
          <a:scrgbClr r="0" g="0" b="0"/>
        </a:effectRef>
        <a:fontRef idx="minor"/>
      </dsp:style>
    </dsp:sp>
    <dsp:sp modelId="{9FF7F8F8-8254-4BFA-88ED-4353AA4C7A1D}">
      <dsp:nvSpPr>
        <dsp:cNvPr id="0" name=""/>
        <dsp:cNvSpPr/>
      </dsp:nvSpPr>
      <dsp:spPr>
        <a:xfrm>
          <a:off x="1709554" y="1418361"/>
          <a:ext cx="762766" cy="508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Interface1</a:t>
          </a:r>
          <a:endParaRPr lang="el-GR" sz="1200" kern="1200" dirty="0"/>
        </a:p>
      </dsp:txBody>
      <dsp:txXfrm>
        <a:off x="1724448" y="1433255"/>
        <a:ext cx="732978" cy="478723"/>
      </dsp:txXfrm>
    </dsp:sp>
    <dsp:sp modelId="{9AACEF37-0974-4E32-9579-8B6BC76CA453}">
      <dsp:nvSpPr>
        <dsp:cNvPr id="0" name=""/>
        <dsp:cNvSpPr/>
      </dsp:nvSpPr>
      <dsp:spPr>
        <a:xfrm>
          <a:off x="1605520" y="1926873"/>
          <a:ext cx="485417" cy="698282"/>
        </a:xfrm>
        <a:custGeom>
          <a:avLst/>
          <a:gdLst/>
          <a:ahLst/>
          <a:cxnLst/>
          <a:rect l="0" t="0" r="0" b="0"/>
          <a:pathLst>
            <a:path>
              <a:moveTo>
                <a:pt x="485417" y="0"/>
              </a:moveTo>
              <a:lnTo>
                <a:pt x="485417" y="349141"/>
              </a:lnTo>
              <a:lnTo>
                <a:pt x="0" y="349141"/>
              </a:lnTo>
              <a:lnTo>
                <a:pt x="0" y="698282"/>
              </a:lnTo>
            </a:path>
          </a:pathLst>
        </a:custGeom>
        <a:noFill/>
        <a:ln w="25400" cap="flat" cmpd="sng" algn="ctr">
          <a:solidFill>
            <a:srgbClr val="C00000"/>
          </a:solidFill>
          <a:prstDash val="dash"/>
          <a:headEnd type="triangle"/>
          <a:tailEnd type="none"/>
        </a:ln>
        <a:effectLst/>
      </dsp:spPr>
      <dsp:style>
        <a:lnRef idx="2">
          <a:scrgbClr r="0" g="0" b="0"/>
        </a:lnRef>
        <a:fillRef idx="0">
          <a:scrgbClr r="0" g="0" b="0"/>
        </a:fillRef>
        <a:effectRef idx="0">
          <a:scrgbClr r="0" g="0" b="0"/>
        </a:effectRef>
        <a:fontRef idx="minor"/>
      </dsp:style>
    </dsp:sp>
    <dsp:sp modelId="{CFB7ED14-1AA1-4010-82DD-1AEDBCAAD439}">
      <dsp:nvSpPr>
        <dsp:cNvPr id="0" name=""/>
        <dsp:cNvSpPr/>
      </dsp:nvSpPr>
      <dsp:spPr>
        <a:xfrm>
          <a:off x="1224137" y="2625155"/>
          <a:ext cx="762766" cy="508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M1.1</a:t>
          </a:r>
          <a:endParaRPr lang="el-GR" sz="1200" kern="1200" dirty="0"/>
        </a:p>
      </dsp:txBody>
      <dsp:txXfrm>
        <a:off x="1239031" y="2640049"/>
        <a:ext cx="732978" cy="478723"/>
      </dsp:txXfrm>
    </dsp:sp>
    <dsp:sp modelId="{E60BA3BC-7A10-4ABD-B52A-ABA2161F6965}">
      <dsp:nvSpPr>
        <dsp:cNvPr id="0" name=""/>
        <dsp:cNvSpPr/>
      </dsp:nvSpPr>
      <dsp:spPr>
        <a:xfrm>
          <a:off x="2090937" y="1926873"/>
          <a:ext cx="378675" cy="698282"/>
        </a:xfrm>
        <a:custGeom>
          <a:avLst/>
          <a:gdLst/>
          <a:ahLst/>
          <a:cxnLst/>
          <a:rect l="0" t="0" r="0" b="0"/>
          <a:pathLst>
            <a:path>
              <a:moveTo>
                <a:pt x="0" y="0"/>
              </a:moveTo>
              <a:lnTo>
                <a:pt x="0" y="349141"/>
              </a:lnTo>
              <a:lnTo>
                <a:pt x="378675" y="349141"/>
              </a:lnTo>
              <a:lnTo>
                <a:pt x="378675" y="698282"/>
              </a:lnTo>
            </a:path>
          </a:pathLst>
        </a:custGeom>
        <a:noFill/>
        <a:ln w="25400" cap="flat" cmpd="sng" algn="ctr">
          <a:solidFill>
            <a:srgbClr val="C00000"/>
          </a:solidFill>
          <a:prstDash val="dash"/>
          <a:headEnd type="triangle"/>
          <a:tailEnd type="none"/>
        </a:ln>
        <a:effectLst/>
      </dsp:spPr>
      <dsp:style>
        <a:lnRef idx="2">
          <a:scrgbClr r="0" g="0" b="0"/>
        </a:lnRef>
        <a:fillRef idx="0">
          <a:scrgbClr r="0" g="0" b="0"/>
        </a:fillRef>
        <a:effectRef idx="0">
          <a:scrgbClr r="0" g="0" b="0"/>
        </a:effectRef>
        <a:fontRef idx="minor"/>
      </dsp:style>
    </dsp:sp>
    <dsp:sp modelId="{6F48CD34-CD22-4AF1-9914-95EBA58F1BA4}">
      <dsp:nvSpPr>
        <dsp:cNvPr id="0" name=""/>
        <dsp:cNvSpPr/>
      </dsp:nvSpPr>
      <dsp:spPr>
        <a:xfrm>
          <a:off x="2088229" y="2625155"/>
          <a:ext cx="762766" cy="508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M1.2</a:t>
          </a:r>
          <a:endParaRPr lang="el-GR" sz="1200" kern="1200" dirty="0"/>
        </a:p>
      </dsp:txBody>
      <dsp:txXfrm>
        <a:off x="2103123" y="2640049"/>
        <a:ext cx="732978" cy="478723"/>
      </dsp:txXfrm>
    </dsp:sp>
    <dsp:sp modelId="{64B4A35F-16D9-48D3-8EEE-0BC2F4371DCC}">
      <dsp:nvSpPr>
        <dsp:cNvPr id="0" name=""/>
        <dsp:cNvSpPr/>
      </dsp:nvSpPr>
      <dsp:spPr>
        <a:xfrm>
          <a:off x="2829654" y="757404"/>
          <a:ext cx="748678" cy="660957"/>
        </a:xfrm>
        <a:custGeom>
          <a:avLst/>
          <a:gdLst/>
          <a:ahLst/>
          <a:cxnLst/>
          <a:rect l="0" t="0" r="0" b="0"/>
          <a:pathLst>
            <a:path>
              <a:moveTo>
                <a:pt x="0" y="0"/>
              </a:moveTo>
              <a:lnTo>
                <a:pt x="0" y="330478"/>
              </a:lnTo>
              <a:lnTo>
                <a:pt x="748678" y="330478"/>
              </a:lnTo>
              <a:lnTo>
                <a:pt x="748678" y="660957"/>
              </a:lnTo>
            </a:path>
          </a:pathLst>
        </a:custGeom>
        <a:noFill/>
        <a:ln w="25400" cap="flat" cmpd="sng" algn="ctr">
          <a:solidFill>
            <a:srgbClr val="4F81BD"/>
          </a:solidFill>
          <a:prstDash val="dash"/>
          <a:tailEnd type="triangle"/>
        </a:ln>
        <a:effectLst/>
      </dsp:spPr>
      <dsp:style>
        <a:lnRef idx="2">
          <a:scrgbClr r="0" g="0" b="0"/>
        </a:lnRef>
        <a:fillRef idx="0">
          <a:scrgbClr r="0" g="0" b="0"/>
        </a:fillRef>
        <a:effectRef idx="0">
          <a:scrgbClr r="0" g="0" b="0"/>
        </a:effectRef>
        <a:fontRef idx="minor"/>
      </dsp:style>
    </dsp:sp>
    <dsp:sp modelId="{50D02C5C-E616-4D8B-B0CA-DF2E107B793F}">
      <dsp:nvSpPr>
        <dsp:cNvPr id="0" name=""/>
        <dsp:cNvSpPr/>
      </dsp:nvSpPr>
      <dsp:spPr>
        <a:xfrm>
          <a:off x="3196949" y="1418361"/>
          <a:ext cx="762766" cy="508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Interface2</a:t>
          </a:r>
          <a:endParaRPr lang="el-GR" sz="1200" kern="1200" dirty="0"/>
        </a:p>
      </dsp:txBody>
      <dsp:txXfrm>
        <a:off x="3211843" y="1433255"/>
        <a:ext cx="732978" cy="478723"/>
      </dsp:txXfrm>
    </dsp:sp>
    <dsp:sp modelId="{D9BD767A-D01F-45D9-9C09-E1657A7DF10F}">
      <dsp:nvSpPr>
        <dsp:cNvPr id="0" name=""/>
        <dsp:cNvSpPr/>
      </dsp:nvSpPr>
      <dsp:spPr>
        <a:xfrm>
          <a:off x="3532612" y="1926873"/>
          <a:ext cx="91440" cy="698282"/>
        </a:xfrm>
        <a:custGeom>
          <a:avLst/>
          <a:gdLst/>
          <a:ahLst/>
          <a:cxnLst/>
          <a:rect l="0" t="0" r="0" b="0"/>
          <a:pathLst>
            <a:path>
              <a:moveTo>
                <a:pt x="45720" y="0"/>
              </a:moveTo>
              <a:lnTo>
                <a:pt x="45720" y="349141"/>
              </a:lnTo>
              <a:lnTo>
                <a:pt x="46444" y="349141"/>
              </a:lnTo>
              <a:lnTo>
                <a:pt x="46444" y="698282"/>
              </a:lnTo>
            </a:path>
          </a:pathLst>
        </a:custGeom>
        <a:noFill/>
        <a:ln w="25400" cap="flat" cmpd="sng" algn="ctr">
          <a:solidFill>
            <a:srgbClr val="C00000"/>
          </a:solidFill>
          <a:prstDash val="dash"/>
          <a:headEnd type="triangle"/>
          <a:tailEnd type="none"/>
        </a:ln>
        <a:effectLst/>
      </dsp:spPr>
      <dsp:style>
        <a:lnRef idx="2">
          <a:scrgbClr r="0" g="0" b="0"/>
        </a:lnRef>
        <a:fillRef idx="0">
          <a:scrgbClr r="0" g="0" b="0"/>
        </a:fillRef>
        <a:effectRef idx="0">
          <a:scrgbClr r="0" g="0" b="0"/>
        </a:effectRef>
        <a:fontRef idx="minor"/>
      </dsp:style>
    </dsp:sp>
    <dsp:sp modelId="{E9E246FD-208A-4AA3-A1E8-DB492E5D7135}">
      <dsp:nvSpPr>
        <dsp:cNvPr id="0" name=""/>
        <dsp:cNvSpPr/>
      </dsp:nvSpPr>
      <dsp:spPr>
        <a:xfrm>
          <a:off x="3197673" y="2625155"/>
          <a:ext cx="762766" cy="508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M2.1</a:t>
          </a:r>
          <a:endParaRPr lang="el-GR" sz="1200" kern="1200" dirty="0"/>
        </a:p>
      </dsp:txBody>
      <dsp:txXfrm>
        <a:off x="3212567" y="2640049"/>
        <a:ext cx="732978" cy="4787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1731"/>
          </a:xfrm>
          <a:prstGeom prst="rect">
            <a:avLst/>
          </a:prstGeom>
        </p:spPr>
        <p:txBody>
          <a:bodyPr vert="horz" lIns="96661" tIns="48331" rIns="96661" bIns="48331" rtlCol="0"/>
          <a:lstStyle>
            <a:lvl1pPr algn="l">
              <a:defRPr sz="1300"/>
            </a:lvl1pPr>
          </a:lstStyle>
          <a:p>
            <a:endParaRPr lang="el-GR"/>
          </a:p>
        </p:txBody>
      </p:sp>
      <p:sp>
        <p:nvSpPr>
          <p:cNvPr id="3" name="Date Placeholder 2"/>
          <p:cNvSpPr>
            <a:spLocks noGrp="1"/>
          </p:cNvSpPr>
          <p:nvPr>
            <p:ph type="dt" sz="quarter" idx="1"/>
          </p:nvPr>
        </p:nvSpPr>
        <p:spPr>
          <a:xfrm>
            <a:off x="4023992" y="1"/>
            <a:ext cx="3078427" cy="511731"/>
          </a:xfrm>
          <a:prstGeom prst="rect">
            <a:avLst/>
          </a:prstGeom>
        </p:spPr>
        <p:txBody>
          <a:bodyPr vert="horz" lIns="96661" tIns="48331" rIns="96661" bIns="48331" rtlCol="0"/>
          <a:lstStyle>
            <a:lvl1pPr algn="r">
              <a:defRPr sz="1300"/>
            </a:lvl1pPr>
          </a:lstStyle>
          <a:p>
            <a:endParaRPr lang="el-GR" dirty="0"/>
          </a:p>
        </p:txBody>
      </p:sp>
      <p:sp>
        <p:nvSpPr>
          <p:cNvPr id="4" name="Footer Placeholder 3"/>
          <p:cNvSpPr>
            <a:spLocks noGrp="1"/>
          </p:cNvSpPr>
          <p:nvPr>
            <p:ph type="ftr" sz="quarter" idx="2"/>
          </p:nvPr>
        </p:nvSpPr>
        <p:spPr>
          <a:xfrm>
            <a:off x="0" y="9721107"/>
            <a:ext cx="3078427" cy="511731"/>
          </a:xfrm>
          <a:prstGeom prst="rect">
            <a:avLst/>
          </a:prstGeom>
        </p:spPr>
        <p:txBody>
          <a:bodyPr vert="horz" lIns="96661" tIns="48331" rIns="96661" bIns="48331" rtlCol="0" anchor="b"/>
          <a:lstStyle>
            <a:lvl1pPr algn="l">
              <a:defRPr sz="1300"/>
            </a:lvl1pPr>
          </a:lstStyle>
          <a:p>
            <a:endParaRPr lang="el-GR"/>
          </a:p>
        </p:txBody>
      </p:sp>
      <p:sp>
        <p:nvSpPr>
          <p:cNvPr id="5" name="Slide Number Placeholder 4"/>
          <p:cNvSpPr>
            <a:spLocks noGrp="1"/>
          </p:cNvSpPr>
          <p:nvPr>
            <p:ph type="sldNum" sz="quarter" idx="3"/>
          </p:nvPr>
        </p:nvSpPr>
        <p:spPr>
          <a:xfrm>
            <a:off x="4023992" y="9721107"/>
            <a:ext cx="3078427" cy="511731"/>
          </a:xfrm>
          <a:prstGeom prst="rect">
            <a:avLst/>
          </a:prstGeom>
        </p:spPr>
        <p:txBody>
          <a:bodyPr vert="horz" lIns="96661" tIns="48331" rIns="96661" bIns="48331" rtlCol="0" anchor="b"/>
          <a:lstStyle>
            <a:lvl1pPr algn="r">
              <a:defRPr sz="1300"/>
            </a:lvl1pPr>
          </a:lstStyle>
          <a:p>
            <a:r>
              <a:rPr lang="en-US" dirty="0" err="1"/>
              <a:t>OOPrinciples</a:t>
            </a:r>
            <a:r>
              <a:rPr lang="en-US" dirty="0"/>
              <a:t>.</a:t>
            </a:r>
            <a:fld id="{38337941-2864-4B46-A7DA-46A57E533B30}" type="slidenum">
              <a:rPr lang="el-GR" smtClean="0"/>
              <a:pPr/>
              <a:t>‹#›</a:t>
            </a:fld>
            <a:endParaRPr lang="el-GR" dirty="0"/>
          </a:p>
        </p:txBody>
      </p:sp>
    </p:spTree>
    <p:extLst>
      <p:ext uri="{BB962C8B-B14F-4D97-AF65-F5344CB8AC3E}">
        <p14:creationId xmlns:p14="http://schemas.microsoft.com/office/powerpoint/2010/main" val="3913943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1731"/>
          </a:xfrm>
          <a:prstGeom prst="rect">
            <a:avLst/>
          </a:prstGeom>
        </p:spPr>
        <p:txBody>
          <a:bodyPr vert="horz" lIns="96661" tIns="48331" rIns="96661" bIns="48331" rtlCol="0"/>
          <a:lstStyle>
            <a:lvl1pPr algn="l">
              <a:defRPr sz="1300"/>
            </a:lvl1pPr>
          </a:lstStyle>
          <a:p>
            <a:endParaRPr lang="el-GR"/>
          </a:p>
        </p:txBody>
      </p:sp>
      <p:sp>
        <p:nvSpPr>
          <p:cNvPr id="3" name="Date Placeholder 2"/>
          <p:cNvSpPr>
            <a:spLocks noGrp="1"/>
          </p:cNvSpPr>
          <p:nvPr>
            <p:ph type="dt" idx="1"/>
          </p:nvPr>
        </p:nvSpPr>
        <p:spPr>
          <a:xfrm>
            <a:off x="4023992" y="1"/>
            <a:ext cx="3078427" cy="511731"/>
          </a:xfrm>
          <a:prstGeom prst="rect">
            <a:avLst/>
          </a:prstGeom>
        </p:spPr>
        <p:txBody>
          <a:bodyPr vert="horz" lIns="96661" tIns="48331" rIns="96661" bIns="48331" rtlCol="0"/>
          <a:lstStyle>
            <a:lvl1pPr algn="r">
              <a:defRPr sz="1300"/>
            </a:lvl1pPr>
          </a:lstStyle>
          <a:p>
            <a:fld id="{46FA846E-3364-481D-892B-DF53B61B0CE7}" type="datetimeFigureOut">
              <a:rPr lang="el-GR" smtClean="0"/>
              <a:pPr/>
              <a:t>09/10/2020</a:t>
            </a:fld>
            <a:endParaRPr lang="el-GR"/>
          </a:p>
        </p:txBody>
      </p:sp>
      <p:sp>
        <p:nvSpPr>
          <p:cNvPr id="4" name="Slide Image Placeholder 3"/>
          <p:cNvSpPr>
            <a:spLocks noGrp="1" noRot="1" noChangeAspect="1"/>
          </p:cNvSpPr>
          <p:nvPr>
            <p:ph type="sldImg" idx="2"/>
          </p:nvPr>
        </p:nvSpPr>
        <p:spPr>
          <a:xfrm>
            <a:off x="992188" y="768350"/>
            <a:ext cx="5119687" cy="3838575"/>
          </a:xfrm>
          <a:prstGeom prst="rect">
            <a:avLst/>
          </a:prstGeom>
          <a:noFill/>
          <a:ln w="12700">
            <a:solidFill>
              <a:prstClr val="black"/>
            </a:solidFill>
          </a:ln>
        </p:spPr>
        <p:txBody>
          <a:bodyPr vert="horz" lIns="96661" tIns="48331" rIns="96661" bIns="48331" rtlCol="0" anchor="ctr"/>
          <a:lstStyle/>
          <a:p>
            <a:endParaRPr lang="el-GR"/>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721107"/>
            <a:ext cx="3078427" cy="511731"/>
          </a:xfrm>
          <a:prstGeom prst="rect">
            <a:avLst/>
          </a:prstGeom>
        </p:spPr>
        <p:txBody>
          <a:bodyPr vert="horz" lIns="96661" tIns="48331" rIns="96661" bIns="48331" rtlCol="0" anchor="b"/>
          <a:lstStyle>
            <a:lvl1pPr algn="l">
              <a:defRPr sz="1300"/>
            </a:lvl1pPr>
          </a:lstStyle>
          <a:p>
            <a:endParaRPr lang="el-GR"/>
          </a:p>
        </p:txBody>
      </p:sp>
      <p:sp>
        <p:nvSpPr>
          <p:cNvPr id="7" name="Slide Number Placeholder 6"/>
          <p:cNvSpPr>
            <a:spLocks noGrp="1"/>
          </p:cNvSpPr>
          <p:nvPr>
            <p:ph type="sldNum" sz="quarter" idx="5"/>
          </p:nvPr>
        </p:nvSpPr>
        <p:spPr>
          <a:xfrm>
            <a:off x="4023992" y="9721107"/>
            <a:ext cx="3078427" cy="511731"/>
          </a:xfrm>
          <a:prstGeom prst="rect">
            <a:avLst/>
          </a:prstGeom>
        </p:spPr>
        <p:txBody>
          <a:bodyPr vert="horz" lIns="96661" tIns="48331" rIns="96661" bIns="48331" rtlCol="0" anchor="b"/>
          <a:lstStyle>
            <a:lvl1pPr algn="r">
              <a:defRPr sz="1300"/>
            </a:lvl1pPr>
          </a:lstStyle>
          <a:p>
            <a:fld id="{781609B3-C2D7-411E-9085-33C627477F26}" type="slidenum">
              <a:rPr lang="el-GR" smtClean="0"/>
              <a:pPr/>
              <a:t>‹#›</a:t>
            </a:fld>
            <a:endParaRPr lang="el-GR"/>
          </a:p>
        </p:txBody>
      </p:sp>
    </p:spTree>
    <p:extLst>
      <p:ext uri="{BB962C8B-B14F-4D97-AF65-F5344CB8AC3E}">
        <p14:creationId xmlns:p14="http://schemas.microsoft.com/office/powerpoint/2010/main" val="6122061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81609B3-C2D7-411E-9085-33C627477F26}"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ECB10665-5A37-4F7B-9F9F-70FAB54AB11C}" type="datetime1">
              <a:rPr lang="el-GR" smtClean="0"/>
              <a:pPr/>
              <a:t>09/10/2020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850D052-9BEE-4688-8CC0-179EE7B8E247}" type="datetime1">
              <a:rPr lang="el-GR" smtClean="0"/>
              <a:pPr/>
              <a:t>09/10/2020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973CDFD-419A-4623-9573-F559F01F8939}" type="datetime1">
              <a:rPr lang="el-GR" smtClean="0"/>
              <a:pPr/>
              <a:t>09/10/2020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48CE7D5-0986-48B7-A91E-37E2B39AC9DA}" type="datetime1">
              <a:rPr lang="el-GR" smtClean="0"/>
              <a:pPr/>
              <a:t>09/10/2020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D3B92-75F7-4E26-BFD2-C89DE0574088}" type="datetime1">
              <a:rPr lang="el-GR" smtClean="0"/>
              <a:pPr/>
              <a:t>09/10/2020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FF1C9BCC-1459-42F4-98ED-A00F8C4979CC}" type="datetime1">
              <a:rPr lang="el-GR" smtClean="0"/>
              <a:pPr/>
              <a:t>09/10/2020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E32D923-6A19-4E36-BE1D-01842E3B2618}" type="datetime1">
              <a:rPr lang="el-GR" smtClean="0"/>
              <a:pPr/>
              <a:t>09/10/2020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17915AC-1516-4749-9A17-8181C82AF527}" type="datetime1">
              <a:rPr lang="el-GR" smtClean="0"/>
              <a:pPr/>
              <a:t>09/10/2020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575CA-957B-4176-A064-1A405CB04FA0}" type="datetime1">
              <a:rPr lang="el-GR" smtClean="0"/>
              <a:pPr/>
              <a:t>09/10/2020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167F5B-7C58-4242-AC0A-E0E7732914F7}" type="datetime1">
              <a:rPr lang="el-GR" smtClean="0"/>
              <a:pPr/>
              <a:t>09/10/2020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2289A-2A16-4539-B3D9-B58F2272C5C2}" type="datetime1">
              <a:rPr lang="el-GR" smtClean="0"/>
              <a:pPr/>
              <a:t>09/10/2020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271182A-DE3E-43A2-99F5-2209ED92BFA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E250E-A8D2-4670-A8A7-E613517EB61B}" type="datetime1">
              <a:rPr lang="el-GR" smtClean="0"/>
              <a:pPr/>
              <a:t>09/10/2020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1182A-DE3E-43A2-99F5-2209ED92BFA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37.e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8.e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9.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s://sites.google.com/site/unclebobconsultingllc/home/articles" TargetMode="External"/><Relationship Id="rId2" Type="http://schemas.openxmlformats.org/officeDocument/2006/relationships/hyperlink" Target="http://butunclebob.com/ArticleS.UncleBob.PrinciplesOfOod"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citools.com/documents/metricsList.php?metricGroup=oo"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5.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oodesign.com/" TargetMode="External"/><Relationship Id="rId1" Type="http://schemas.openxmlformats.org/officeDocument/2006/relationships/slideLayout" Target="../slideLayouts/slideLayout5.xml"/><Relationship Id="rId4" Type="http://schemas.openxmlformats.org/officeDocument/2006/relationships/image" Target="../media/image23.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oodesign.com/factory-method-pattern.html" TargetMode="External"/><Relationship Id="rId2" Type="http://schemas.openxmlformats.org/officeDocument/2006/relationships/hyperlink" Target="http://www.oodesign.com/factory-pattern.html" TargetMode="External"/><Relationship Id="rId1" Type="http://schemas.openxmlformats.org/officeDocument/2006/relationships/slideLayout" Target="../slideLayouts/slideLayout2.xml"/><Relationship Id="rId6" Type="http://schemas.openxmlformats.org/officeDocument/2006/relationships/hyperlink" Target="http://c2.com/cgi/wiki?FactoryMethodPattern" TargetMode="External"/><Relationship Id="rId5" Type="http://schemas.openxmlformats.org/officeDocument/2006/relationships/hyperlink" Target="http://c2.com/cgi/wiki?AbstractFactory" TargetMode="External"/><Relationship Id="rId4" Type="http://schemas.openxmlformats.org/officeDocument/2006/relationships/hyperlink" Target="http://www.oodesign.com/abstract-factory-pattern.html" TargetMode="Externa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82.xml.rels><?xml version="1.0" encoding="UTF-8" standalone="yes"?>
<Relationships xmlns="http://schemas.openxmlformats.org/package/2006/relationships"><Relationship Id="rId3" Type="http://schemas.openxmlformats.org/officeDocument/2006/relationships/hyperlink" Target="http://en.wikipedia.org/wiki/Builder_pattern" TargetMode="External"/><Relationship Id="rId2" Type="http://schemas.openxmlformats.org/officeDocument/2006/relationships/hyperlink" Target="http://www.oodesign.com/builder-pattern.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21.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4.emf"/></Relationships>
</file>

<file path=ppt/slides/_rels/slide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OO Design Principles</a:t>
            </a:r>
            <a:endParaRPr lang="el-GR" dirty="0"/>
          </a:p>
        </p:txBody>
      </p:sp>
      <p:sp>
        <p:nvSpPr>
          <p:cNvPr id="3" name="Subtitle 2"/>
          <p:cNvSpPr>
            <a:spLocks noGrp="1"/>
          </p:cNvSpPr>
          <p:nvPr>
            <p:ph type="subTitle" idx="1"/>
          </p:nvPr>
        </p:nvSpPr>
        <p:spPr/>
        <p:txBody>
          <a:bodyPr>
            <a:normAutofit fontScale="70000" lnSpcReduction="20000"/>
          </a:bodyPr>
          <a:lstStyle/>
          <a:p>
            <a:r>
              <a:rPr lang="el-GR" dirty="0"/>
              <a:t>Ανάπτυξη Λογισμικού (</a:t>
            </a:r>
            <a:r>
              <a:rPr lang="en-US" dirty="0"/>
              <a:t>Software Development</a:t>
            </a:r>
            <a:r>
              <a:rPr lang="el-GR" dirty="0"/>
              <a:t>)</a:t>
            </a:r>
          </a:p>
          <a:p>
            <a:endParaRPr lang="fr-FR" dirty="0"/>
          </a:p>
          <a:p>
            <a:r>
              <a:rPr lang="fr-FR" dirty="0"/>
              <a:t>www.cs.uoi.gr/~pvassil/courses/sw_dev/</a:t>
            </a:r>
          </a:p>
          <a:p>
            <a:endParaRPr lang="el-GR" dirty="0"/>
          </a:p>
          <a:p>
            <a:r>
              <a:rPr lang="en-US"/>
              <a:t>MYY301/</a:t>
            </a:r>
            <a:r>
              <a:rPr lang="el-GR"/>
              <a:t>ΠΛΥ </a:t>
            </a:r>
            <a:r>
              <a:rPr lang="el-GR" dirty="0"/>
              <a:t>308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COUPLING</a:t>
            </a:r>
            <a:endParaRPr lang="el-GR" dirty="0"/>
          </a:p>
        </p:txBody>
      </p:sp>
      <p:sp>
        <p:nvSpPr>
          <p:cNvPr id="3" name="Text Placeholder 2"/>
          <p:cNvSpPr>
            <a:spLocks noGrp="1"/>
          </p:cNvSpPr>
          <p:nvPr>
            <p:ph type="body" idx="1"/>
          </p:nvPr>
        </p:nvSpPr>
        <p:spPr/>
        <p:txBody>
          <a:bodyPr/>
          <a:lstStyle/>
          <a:p>
            <a:r>
              <a:rPr lang="el-GR" dirty="0"/>
              <a:t>Η αρχή της χαμηλής σύζευξης και η μετρική </a:t>
            </a:r>
            <a:r>
              <a:rPr lang="en-US" dirty="0"/>
              <a:t>CBO</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10</a:t>
            </a:fld>
            <a:endParaRPr lang="el-G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Πολυμορφισμός</a:t>
            </a:r>
          </a:p>
        </p:txBody>
      </p:sp>
      <p:sp>
        <p:nvSpPr>
          <p:cNvPr id="3" name="Content Placeholder 2"/>
          <p:cNvSpPr>
            <a:spLocks noGrp="1"/>
          </p:cNvSpPr>
          <p:nvPr>
            <p:ph idx="1"/>
          </p:nvPr>
        </p:nvSpPr>
        <p:spPr/>
        <p:txBody>
          <a:bodyPr>
            <a:normAutofit/>
          </a:bodyPr>
          <a:lstStyle/>
          <a:p>
            <a:pPr>
              <a:buNone/>
            </a:pPr>
            <a:r>
              <a:rPr lang="el-GR" sz="2000" dirty="0"/>
              <a:t>Έστω ότι η μέθοδος ενός </a:t>
            </a:r>
            <a:r>
              <a:rPr lang="en-US" sz="2000" dirty="0"/>
              <a:t>client / engine </a:t>
            </a:r>
            <a:r>
              <a:rPr lang="el-GR" sz="2000" dirty="0"/>
              <a:t>έχει ορισθεί ως </a:t>
            </a:r>
            <a:endParaRPr lang="en-US" sz="2000" dirty="0"/>
          </a:p>
          <a:p>
            <a:pPr>
              <a:buNone/>
            </a:pPr>
            <a:r>
              <a:rPr lang="en-US" sz="1600" dirty="0">
                <a:latin typeface="Consolas" pitchFamily="49" charset="0"/>
                <a:cs typeface="Consolas" pitchFamily="49" charset="0"/>
              </a:rPr>
              <a:t>Client::</a:t>
            </a:r>
            <a:r>
              <a:rPr lang="en-US" sz="1600" dirty="0" err="1">
                <a:latin typeface="Consolas" pitchFamily="49" charset="0"/>
                <a:cs typeface="Consolas" pitchFamily="49" charset="0"/>
              </a:rPr>
              <a:t>myMethod</a:t>
            </a:r>
            <a:r>
              <a:rPr lang="en-US" sz="1600" dirty="0">
                <a:latin typeface="Consolas" pitchFamily="49" charset="0"/>
                <a:cs typeface="Consolas" pitchFamily="49" charset="0"/>
              </a:rPr>
              <a:t>(</a:t>
            </a:r>
            <a:r>
              <a:rPr lang="en-US" sz="1600" dirty="0" err="1">
                <a:solidFill>
                  <a:srgbClr val="0000FF"/>
                </a:solidFill>
                <a:latin typeface="Consolas" pitchFamily="49" charset="0"/>
                <a:cs typeface="Consolas" pitchFamily="49" charset="0"/>
              </a:rPr>
              <a:t>MamaClass</a:t>
            </a:r>
            <a:r>
              <a:rPr lang="en-US" sz="1600" dirty="0">
                <a:solidFill>
                  <a:srgbClr val="0000FF"/>
                </a:solidFill>
                <a:latin typeface="Consolas" pitchFamily="49" charset="0"/>
                <a:cs typeface="Consolas" pitchFamily="49" charset="0"/>
              </a:rPr>
              <a:t> m</a:t>
            </a:r>
            <a:r>
              <a:rPr lang="en-US" sz="1600" dirty="0">
                <a:latin typeface="Consolas" pitchFamily="49" charset="0"/>
                <a:cs typeface="Consolas" pitchFamily="49" charset="0"/>
              </a:rPr>
              <a:t>){</a:t>
            </a:r>
          </a:p>
          <a:p>
            <a:pPr>
              <a:buNone/>
            </a:pPr>
            <a:r>
              <a:rPr lang="en-US" sz="1600" dirty="0">
                <a:latin typeface="Consolas" pitchFamily="49" charset="0"/>
                <a:cs typeface="Consolas" pitchFamily="49" charset="0"/>
              </a:rPr>
              <a:t>	</a:t>
            </a:r>
            <a:r>
              <a:rPr lang="en-US" sz="1600" dirty="0" err="1">
                <a:latin typeface="Consolas" pitchFamily="49" charset="0"/>
                <a:cs typeface="Consolas" pitchFamily="49" charset="0"/>
              </a:rPr>
              <a:t>m.doStuff</a:t>
            </a:r>
            <a:r>
              <a:rPr lang="en-US" sz="1600" dirty="0">
                <a:latin typeface="Consolas" pitchFamily="49" charset="0"/>
                <a:cs typeface="Consolas" pitchFamily="49" charset="0"/>
              </a:rPr>
              <a:t>()</a:t>
            </a:r>
          </a:p>
          <a:p>
            <a:pPr>
              <a:buNone/>
            </a:pPr>
            <a:r>
              <a:rPr lang="en-US" sz="1600" dirty="0">
                <a:latin typeface="Consolas" pitchFamily="49" charset="0"/>
                <a:cs typeface="Consolas" pitchFamily="49" charset="0"/>
              </a:rPr>
              <a:t>}</a:t>
            </a:r>
            <a:endParaRPr lang="el-GR" sz="1600" dirty="0">
              <a:latin typeface="Consolas" pitchFamily="49" charset="0"/>
              <a:cs typeface="Consolas" pitchFamily="49" charset="0"/>
            </a:endParaRPr>
          </a:p>
          <a:p>
            <a:pPr>
              <a:buNone/>
            </a:pPr>
            <a:r>
              <a:rPr lang="el-GR" sz="1400" dirty="0">
                <a:latin typeface="Consolas" pitchFamily="49" charset="0"/>
                <a:cs typeface="Consolas" pitchFamily="49" charset="0"/>
              </a:rPr>
              <a:t>/*άρα χρησιμοποιεί ένα αντικείμενο της κλάσης </a:t>
            </a:r>
            <a:r>
              <a:rPr lang="en-US" sz="1400" dirty="0" err="1">
                <a:latin typeface="Consolas" pitchFamily="49" charset="0"/>
                <a:cs typeface="Consolas" pitchFamily="49" charset="0"/>
              </a:rPr>
              <a:t>MamaClass</a:t>
            </a:r>
            <a:r>
              <a:rPr lang="en-US" sz="1400" dirty="0">
                <a:latin typeface="Consolas" pitchFamily="49" charset="0"/>
                <a:cs typeface="Consolas" pitchFamily="49" charset="0"/>
              </a:rPr>
              <a:t> </a:t>
            </a:r>
            <a:r>
              <a:rPr lang="el-GR" sz="1400" dirty="0">
                <a:latin typeface="Consolas" pitchFamily="49" charset="0"/>
                <a:cs typeface="Consolas" pitchFamily="49" charset="0"/>
              </a:rPr>
              <a:t>το οποίο καλεί τη μέθοδο </a:t>
            </a:r>
            <a:r>
              <a:rPr lang="en-US" sz="1400" dirty="0" err="1">
                <a:latin typeface="Consolas" pitchFamily="49" charset="0"/>
                <a:cs typeface="Consolas" pitchFamily="49" charset="0"/>
              </a:rPr>
              <a:t>doStuff</a:t>
            </a:r>
            <a:r>
              <a:rPr lang="en-US" sz="1400" dirty="0">
                <a:latin typeface="Consolas" pitchFamily="49" charset="0"/>
                <a:cs typeface="Consolas" pitchFamily="49" charset="0"/>
              </a:rPr>
              <a:t>() </a:t>
            </a:r>
            <a:r>
              <a:rPr lang="el-GR" sz="1400" dirty="0">
                <a:latin typeface="Consolas" pitchFamily="49" charset="0"/>
                <a:cs typeface="Consolas" pitchFamily="49" charset="0"/>
              </a:rPr>
              <a:t>*/</a:t>
            </a:r>
            <a:endParaRPr lang="en-US" sz="1400" dirty="0">
              <a:latin typeface="Consolas" pitchFamily="49" charset="0"/>
              <a:cs typeface="Consolas" pitchFamily="49" charset="0"/>
            </a:endParaRPr>
          </a:p>
          <a:p>
            <a:pPr>
              <a:buNone/>
            </a:pPr>
            <a:r>
              <a:rPr lang="el-GR" sz="2000" u="sng" dirty="0"/>
              <a:t>και</a:t>
            </a:r>
            <a:r>
              <a:rPr lang="el-GR" sz="2000" dirty="0"/>
              <a:t> υπάρχει η κλάση παιδί </a:t>
            </a:r>
            <a:r>
              <a:rPr lang="en-US" sz="2000" dirty="0">
                <a:solidFill>
                  <a:srgbClr val="0000FF"/>
                </a:solidFill>
              </a:rPr>
              <a:t>Child</a:t>
            </a:r>
            <a:r>
              <a:rPr lang="en-US" sz="2000" dirty="0"/>
              <a:t> </a:t>
            </a:r>
            <a:r>
              <a:rPr lang="el-GR" sz="2000" dirty="0">
                <a:solidFill>
                  <a:srgbClr val="008000"/>
                </a:solidFill>
              </a:rPr>
              <a:t>που κάνει </a:t>
            </a:r>
            <a:r>
              <a:rPr lang="en-US" sz="2000" dirty="0">
                <a:solidFill>
                  <a:srgbClr val="008000"/>
                </a:solidFill>
              </a:rPr>
              <a:t>override </a:t>
            </a:r>
            <a:r>
              <a:rPr lang="el-GR" sz="2000" dirty="0">
                <a:solidFill>
                  <a:srgbClr val="008000"/>
                </a:solidFill>
              </a:rPr>
              <a:t>τη </a:t>
            </a:r>
            <a:r>
              <a:rPr lang="en-US" sz="2000" dirty="0" err="1">
                <a:solidFill>
                  <a:srgbClr val="008000"/>
                </a:solidFill>
              </a:rPr>
              <a:t>doStuff</a:t>
            </a:r>
            <a:r>
              <a:rPr lang="en-US" sz="2000" dirty="0">
                <a:solidFill>
                  <a:srgbClr val="008000"/>
                </a:solidFill>
              </a:rPr>
              <a:t>()</a:t>
            </a:r>
          </a:p>
          <a:p>
            <a:pPr>
              <a:buNone/>
            </a:pPr>
            <a:r>
              <a:rPr lang="el-GR" sz="2000" u="sng" dirty="0"/>
              <a:t>και</a:t>
            </a:r>
            <a:r>
              <a:rPr lang="el-GR" sz="2000" dirty="0"/>
              <a:t> στον κώδικα</a:t>
            </a:r>
            <a:r>
              <a:rPr lang="en-US" sz="2000" dirty="0"/>
              <a:t> </a:t>
            </a:r>
            <a:r>
              <a:rPr lang="el-GR" sz="2000" dirty="0"/>
              <a:t>του </a:t>
            </a:r>
            <a:r>
              <a:rPr lang="en-US" sz="2000" dirty="0"/>
              <a:t>client </a:t>
            </a:r>
            <a:r>
              <a:rPr lang="el-GR" sz="2000" dirty="0"/>
              <a:t>έχω</a:t>
            </a:r>
            <a:endParaRPr lang="en-US" sz="2000" dirty="0"/>
          </a:p>
          <a:p>
            <a:pPr>
              <a:buNone/>
            </a:pPr>
            <a:r>
              <a:rPr lang="en-US" sz="1600" dirty="0">
                <a:latin typeface="Consolas" pitchFamily="49" charset="0"/>
                <a:cs typeface="Consolas" pitchFamily="49" charset="0"/>
              </a:rPr>
              <a:t>	Child c = new Child();</a:t>
            </a:r>
          </a:p>
          <a:p>
            <a:pPr>
              <a:buNone/>
            </a:pPr>
            <a:r>
              <a:rPr lang="en-US" sz="1600" dirty="0">
                <a:latin typeface="Consolas" pitchFamily="49" charset="0"/>
                <a:cs typeface="Consolas" pitchFamily="49" charset="0"/>
              </a:rPr>
              <a:t>	</a:t>
            </a:r>
            <a:r>
              <a:rPr lang="en-US" sz="1600" dirty="0" err="1">
                <a:latin typeface="Consolas" pitchFamily="49" charset="0"/>
                <a:cs typeface="Consolas" pitchFamily="49" charset="0"/>
              </a:rPr>
              <a:t>myMethod</a:t>
            </a:r>
            <a:r>
              <a:rPr lang="en-US" sz="1600" dirty="0">
                <a:latin typeface="Consolas" pitchFamily="49" charset="0"/>
                <a:cs typeface="Consolas" pitchFamily="49" charset="0"/>
              </a:rPr>
              <a:t>(c);</a:t>
            </a:r>
          </a:p>
          <a:p>
            <a:pPr>
              <a:buNone/>
            </a:pPr>
            <a:endParaRPr lang="en-US" sz="2000" u="sng" dirty="0"/>
          </a:p>
          <a:p>
            <a:pPr>
              <a:buNone/>
            </a:pPr>
            <a:r>
              <a:rPr lang="el-GR" sz="2000" u="sng" dirty="0"/>
              <a:t>τότε</a:t>
            </a:r>
            <a:r>
              <a:rPr lang="el-GR" sz="2000" dirty="0"/>
              <a:t> η συνάρτηση που θα κληθεί μέσα στη </a:t>
            </a:r>
            <a:r>
              <a:rPr lang="en-US" sz="2000" dirty="0" err="1"/>
              <a:t>myMethod</a:t>
            </a:r>
            <a:r>
              <a:rPr lang="en-US" sz="2000" dirty="0"/>
              <a:t> </a:t>
            </a:r>
            <a:r>
              <a:rPr lang="el-GR" sz="2000" dirty="0"/>
              <a:t>είναι η </a:t>
            </a:r>
            <a:r>
              <a:rPr lang="en-US" sz="2000" dirty="0">
                <a:solidFill>
                  <a:srgbClr val="008000"/>
                </a:solidFill>
              </a:rPr>
              <a:t>Child::</a:t>
            </a:r>
            <a:r>
              <a:rPr lang="en-US" sz="2000" dirty="0" err="1">
                <a:solidFill>
                  <a:srgbClr val="008000"/>
                </a:solidFill>
              </a:rPr>
              <a:t>doStuff</a:t>
            </a:r>
            <a:r>
              <a:rPr lang="en-US" sz="2000" dirty="0">
                <a:solidFill>
                  <a:srgbClr val="008000"/>
                </a:solidFill>
              </a:rPr>
              <a:t>()</a:t>
            </a:r>
            <a:endParaRPr lang="el-GR" sz="2000"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100</a:t>
            </a:fld>
            <a:endParaRPr lang="el-G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Πολυμορφισμός</a:t>
            </a:r>
          </a:p>
        </p:txBody>
      </p:sp>
      <p:sp>
        <p:nvSpPr>
          <p:cNvPr id="3" name="Content Placeholder 2"/>
          <p:cNvSpPr>
            <a:spLocks noGrp="1"/>
          </p:cNvSpPr>
          <p:nvPr>
            <p:ph idx="1"/>
          </p:nvPr>
        </p:nvSpPr>
        <p:spPr/>
        <p:txBody>
          <a:bodyPr>
            <a:normAutofit fontScale="85000" lnSpcReduction="20000"/>
          </a:bodyPr>
          <a:lstStyle/>
          <a:p>
            <a:r>
              <a:rPr lang="el-GR" dirty="0"/>
              <a:t>«Μα καλά, το </a:t>
            </a:r>
            <a:r>
              <a:rPr lang="en-US" dirty="0"/>
              <a:t>LSP </a:t>
            </a:r>
            <a:r>
              <a:rPr lang="el-GR" dirty="0"/>
              <a:t>δεν είναι η ουσία του πολυμορφισμού όπως υποστηρίζεται εγγενώς από τις ΟΟ γλώσσες προγραμματισμού?»</a:t>
            </a:r>
          </a:p>
          <a:p>
            <a:pPr marL="742950" lvl="2" indent="-342900"/>
            <a:r>
              <a:rPr lang="el-GR" dirty="0"/>
              <a:t>Αν μείνουμε</a:t>
            </a:r>
            <a:r>
              <a:rPr lang="en-US" dirty="0"/>
              <a:t> </a:t>
            </a:r>
            <a:r>
              <a:rPr lang="el-GR" dirty="0"/>
              <a:t>στην παραπάνω διατύπωση αυστηρά, ναι</a:t>
            </a:r>
            <a:r>
              <a:rPr lang="en-US" dirty="0"/>
              <a:t>, </a:t>
            </a:r>
            <a:r>
              <a:rPr lang="el-GR" dirty="0"/>
              <a:t>εκ γενετής, στις γλώσσες που ξέρουμε, το </a:t>
            </a:r>
            <a:r>
              <a:rPr lang="en-US" dirty="0"/>
              <a:t>LSP </a:t>
            </a:r>
            <a:r>
              <a:rPr lang="el-GR" dirty="0"/>
              <a:t>ισχύει (όμως είναι πιο σύνθετο από αυτό)</a:t>
            </a:r>
          </a:p>
          <a:p>
            <a:r>
              <a:rPr lang="el-GR" dirty="0"/>
              <a:t>«Τόσο καιρό που συζητάμε το </a:t>
            </a:r>
            <a:r>
              <a:rPr lang="en-US" dirty="0"/>
              <a:t>abstract coupling, </a:t>
            </a:r>
            <a:r>
              <a:rPr lang="el-GR" dirty="0"/>
              <a:t>αυτό δεν κάνουμε?»</a:t>
            </a:r>
          </a:p>
          <a:p>
            <a:pPr lvl="1"/>
            <a:r>
              <a:rPr lang="el-GR" dirty="0"/>
              <a:t>Η ουσία του </a:t>
            </a:r>
            <a:r>
              <a:rPr lang="en-US" dirty="0"/>
              <a:t>abstract coupling </a:t>
            </a:r>
            <a:r>
              <a:rPr lang="el-GR" dirty="0"/>
              <a:t>στηρίζεται στη βασική ιδιότητα του πολυμορφισμού, να μπορούμε να καλέσουμε τη σωστή συνάρτηση από ένα αντικείμενο της παραγόμενης κλάσης, χωρίς να απασχολείται ο προγραμματιστής με αυτό</a:t>
            </a:r>
          </a:p>
        </p:txBody>
      </p:sp>
      <p:sp>
        <p:nvSpPr>
          <p:cNvPr id="4" name="Slide Number Placeholder 3"/>
          <p:cNvSpPr>
            <a:spLocks noGrp="1"/>
          </p:cNvSpPr>
          <p:nvPr>
            <p:ph type="sldNum" sz="quarter" idx="12"/>
          </p:nvPr>
        </p:nvSpPr>
        <p:spPr/>
        <p:txBody>
          <a:bodyPr/>
          <a:lstStyle/>
          <a:p>
            <a:fld id="{7C316A5B-51B9-452D-85DF-B0A4FAFA058B}" type="slidenum">
              <a:rPr lang="el-GR" smtClean="0"/>
              <a:pPr/>
              <a:t>101</a:t>
            </a:fld>
            <a:endParaRPr lang="el-G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ουσία του </a:t>
            </a:r>
            <a:r>
              <a:rPr lang="en-US" dirty="0"/>
              <a:t>LSP</a:t>
            </a:r>
            <a:endParaRPr lang="el-GR" dirty="0"/>
          </a:p>
        </p:txBody>
      </p:sp>
      <p:sp>
        <p:nvSpPr>
          <p:cNvPr id="3" name="Content Placeholder 2"/>
          <p:cNvSpPr>
            <a:spLocks noGrp="1"/>
          </p:cNvSpPr>
          <p:nvPr>
            <p:ph idx="1"/>
          </p:nvPr>
        </p:nvSpPr>
        <p:spPr/>
        <p:txBody>
          <a:bodyPr>
            <a:normAutofit fontScale="92500" lnSpcReduction="20000"/>
          </a:bodyPr>
          <a:lstStyle/>
          <a:p>
            <a:r>
              <a:rPr lang="el-GR" dirty="0">
                <a:solidFill>
                  <a:srgbClr val="FF0000"/>
                </a:solidFill>
              </a:rPr>
              <a:t>Δεν αρκεί η κλάση </a:t>
            </a:r>
            <a:r>
              <a:rPr lang="en-US" dirty="0">
                <a:solidFill>
                  <a:srgbClr val="FF0000"/>
                </a:solidFill>
              </a:rPr>
              <a:t>Child </a:t>
            </a:r>
            <a:r>
              <a:rPr lang="el-GR" dirty="0">
                <a:solidFill>
                  <a:srgbClr val="FF0000"/>
                </a:solidFill>
              </a:rPr>
              <a:t>να έχει ίδια δομή με την κλάση </a:t>
            </a:r>
            <a:r>
              <a:rPr lang="en-US" dirty="0">
                <a:solidFill>
                  <a:srgbClr val="FF0000"/>
                </a:solidFill>
              </a:rPr>
              <a:t>Mama</a:t>
            </a:r>
          </a:p>
          <a:p>
            <a:r>
              <a:rPr lang="el-GR" dirty="0">
                <a:solidFill>
                  <a:srgbClr val="FF0000"/>
                </a:solidFill>
              </a:rPr>
              <a:t>Δεν αρκεί να έχουν την ίδια υπογραφή για τις μεθόδους</a:t>
            </a:r>
          </a:p>
          <a:p>
            <a:pPr lvl="1"/>
            <a:r>
              <a:rPr lang="en-US" dirty="0"/>
              <a:t>ATTN: if they do, and child inherits mama, polymorphic overriding and abstract coupling work just fine</a:t>
            </a:r>
          </a:p>
          <a:p>
            <a:r>
              <a:rPr lang="el-GR" b="1" dirty="0">
                <a:solidFill>
                  <a:srgbClr val="0000FF"/>
                </a:solidFill>
              </a:rPr>
              <a:t>Πρέπει επιπλέον, και η συμπεριφορά των μεθόδων, σε σχέση με το τι αναμένει να δει/λάβει/… ο </a:t>
            </a:r>
            <a:r>
              <a:rPr lang="en-US" b="1" dirty="0">
                <a:solidFill>
                  <a:srgbClr val="0000FF"/>
                </a:solidFill>
              </a:rPr>
              <a:t>client </a:t>
            </a:r>
            <a:r>
              <a:rPr lang="el-GR" b="1" dirty="0">
                <a:solidFill>
                  <a:srgbClr val="0000FF"/>
                </a:solidFill>
              </a:rPr>
              <a:t>κώδικας</a:t>
            </a:r>
            <a:r>
              <a:rPr lang="en-US" b="1" dirty="0">
                <a:solidFill>
                  <a:srgbClr val="0000FF"/>
                </a:solidFill>
              </a:rPr>
              <a:t>,</a:t>
            </a:r>
            <a:r>
              <a:rPr lang="el-GR" b="1" dirty="0">
                <a:solidFill>
                  <a:srgbClr val="0000FF"/>
                </a:solidFill>
              </a:rPr>
              <a:t> να είναι αντικαταστάσιμη</a:t>
            </a:r>
            <a:endParaRPr lang="en-US" b="1" dirty="0">
              <a:solidFill>
                <a:srgbClr val="0000FF"/>
              </a:solidFill>
            </a:endParaRPr>
          </a:p>
          <a:p>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102</a:t>
            </a:fld>
            <a:endParaRPr lang="el-GR"/>
          </a:p>
        </p:txBody>
      </p:sp>
      <p:sp>
        <p:nvSpPr>
          <p:cNvPr id="5" name="Left Arrow 4"/>
          <p:cNvSpPr/>
          <p:nvPr/>
        </p:nvSpPr>
        <p:spPr>
          <a:xfrm>
            <a:off x="7452320" y="5085184"/>
            <a:ext cx="1152128" cy="720080"/>
          </a:xfrm>
          <a:prstGeom prst="leftArrow">
            <a:avLst>
              <a:gd name="adj1" fmla="val 50000"/>
              <a:gd name="adj2" fmla="val 74923"/>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Squares and Rectangles</a:t>
            </a:r>
            <a:endParaRPr lang="el-GR" dirty="0"/>
          </a:p>
        </p:txBody>
      </p:sp>
      <p:sp>
        <p:nvSpPr>
          <p:cNvPr id="3" name="Content Placeholder 2"/>
          <p:cNvSpPr>
            <a:spLocks noGrp="1"/>
          </p:cNvSpPr>
          <p:nvPr>
            <p:ph idx="1"/>
          </p:nvPr>
        </p:nvSpPr>
        <p:spPr/>
        <p:txBody>
          <a:bodyPr>
            <a:normAutofit lnSpcReduction="10000"/>
          </a:bodyPr>
          <a:lstStyle/>
          <a:p>
            <a:r>
              <a:rPr lang="en-US" dirty="0"/>
              <a:t>Rectangle:</a:t>
            </a:r>
          </a:p>
          <a:p>
            <a:pPr lvl="1"/>
            <a:r>
              <a:rPr lang="en-US" dirty="0"/>
              <a:t>Width, height</a:t>
            </a:r>
          </a:p>
          <a:p>
            <a:pPr lvl="1"/>
            <a:r>
              <a:rPr lang="en-US" dirty="0" err="1"/>
              <a:t>setWidth</a:t>
            </a:r>
            <a:r>
              <a:rPr lang="en-US" dirty="0"/>
              <a:t>(double x), </a:t>
            </a:r>
            <a:r>
              <a:rPr lang="en-US" dirty="0" err="1"/>
              <a:t>setHeight</a:t>
            </a:r>
            <a:r>
              <a:rPr lang="en-US" dirty="0"/>
              <a:t>(double x)</a:t>
            </a:r>
          </a:p>
          <a:p>
            <a:r>
              <a:rPr lang="el-GR" dirty="0"/>
              <a:t>Είναι ένα </a:t>
            </a:r>
            <a:r>
              <a:rPr lang="en-US" dirty="0"/>
              <a:t>Square </a:t>
            </a:r>
            <a:r>
              <a:rPr lang="el-GR" dirty="0"/>
              <a:t>ένα </a:t>
            </a:r>
            <a:r>
              <a:rPr lang="en-US" dirty="0"/>
              <a:t>Rectangle?</a:t>
            </a:r>
          </a:p>
          <a:p>
            <a:pPr lvl="1"/>
            <a:r>
              <a:rPr lang="en-US" dirty="0"/>
              <a:t>Width, height: </a:t>
            </a:r>
            <a:r>
              <a:rPr lang="en-US" dirty="0">
                <a:solidFill>
                  <a:srgbClr val="008000"/>
                </a:solidFill>
              </a:rPr>
              <a:t>OK </a:t>
            </a:r>
          </a:p>
          <a:p>
            <a:pPr lvl="2"/>
            <a:r>
              <a:rPr lang="en-US" dirty="0"/>
              <a:t>with the extra constraint that width = height always</a:t>
            </a:r>
          </a:p>
          <a:p>
            <a:pPr lvl="1"/>
            <a:r>
              <a:rPr lang="en-US" dirty="0" err="1"/>
              <a:t>setWidth</a:t>
            </a:r>
            <a:r>
              <a:rPr lang="en-US" dirty="0"/>
              <a:t>(double x), </a:t>
            </a:r>
            <a:r>
              <a:rPr lang="en-US" dirty="0" err="1"/>
              <a:t>setHeight</a:t>
            </a:r>
            <a:r>
              <a:rPr lang="en-US" dirty="0"/>
              <a:t>(double x): </a:t>
            </a:r>
            <a:r>
              <a:rPr lang="en-US" dirty="0">
                <a:solidFill>
                  <a:srgbClr val="008000"/>
                </a:solidFill>
              </a:rPr>
              <a:t>OK too</a:t>
            </a:r>
          </a:p>
          <a:p>
            <a:pPr lvl="2"/>
            <a:r>
              <a:rPr lang="en-US" dirty="0">
                <a:solidFill>
                  <a:srgbClr val="008000"/>
                </a:solidFill>
              </a:rPr>
              <a:t>ATTN: </a:t>
            </a:r>
            <a:r>
              <a:rPr lang="en-US" u="sng" dirty="0">
                <a:solidFill>
                  <a:srgbClr val="008000"/>
                </a:solidFill>
              </a:rPr>
              <a:t>both</a:t>
            </a:r>
            <a:r>
              <a:rPr lang="en-US" dirty="0">
                <a:solidFill>
                  <a:srgbClr val="008000"/>
                </a:solidFill>
              </a:rPr>
              <a:t> functions in their code contain</a:t>
            </a:r>
            <a:r>
              <a:rPr lang="el-GR" dirty="0">
                <a:solidFill>
                  <a:srgbClr val="008000"/>
                </a:solidFill>
              </a:rPr>
              <a:t> </a:t>
            </a:r>
            <a:endParaRPr lang="en-US" dirty="0">
              <a:solidFill>
                <a:srgbClr val="008000"/>
              </a:solidFill>
            </a:endParaRPr>
          </a:p>
          <a:p>
            <a:pPr lvl="2"/>
            <a:r>
              <a:rPr lang="en-US" dirty="0">
                <a:solidFill>
                  <a:srgbClr val="008000"/>
                </a:solidFill>
              </a:rPr>
              <a:t>width=x; height=x;</a:t>
            </a:r>
            <a:endParaRPr lang="en-US" dirty="0"/>
          </a:p>
          <a:p>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103</a:t>
            </a:fld>
            <a:endParaRPr lang="el-G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 client writes</a:t>
            </a:r>
            <a:endParaRPr lang="el-GR" dirty="0"/>
          </a:p>
        </p:txBody>
      </p:sp>
      <p:sp>
        <p:nvSpPr>
          <p:cNvPr id="3" name="Content Placeholder 2"/>
          <p:cNvSpPr>
            <a:spLocks noGrp="1"/>
          </p:cNvSpPr>
          <p:nvPr>
            <p:ph idx="1"/>
          </p:nvPr>
        </p:nvSpPr>
        <p:spPr/>
        <p:txBody>
          <a:bodyPr>
            <a:normAutofit/>
          </a:bodyPr>
          <a:lstStyle/>
          <a:p>
            <a:pPr>
              <a:buNone/>
            </a:pPr>
            <a:r>
              <a:rPr lang="en-US" sz="2200" dirty="0">
                <a:latin typeface="Consolas" pitchFamily="49" charset="0"/>
                <a:cs typeface="Consolas" pitchFamily="49" charset="0"/>
              </a:rPr>
              <a:t>public void </a:t>
            </a:r>
            <a:r>
              <a:rPr lang="en-US" sz="2200" dirty="0" err="1">
                <a:latin typeface="Consolas" pitchFamily="49" charset="0"/>
                <a:cs typeface="Consolas" pitchFamily="49" charset="0"/>
              </a:rPr>
              <a:t>doTheTrick</a:t>
            </a:r>
            <a:r>
              <a:rPr lang="en-US" sz="2200" dirty="0">
                <a:latin typeface="Consolas" pitchFamily="49" charset="0"/>
                <a:cs typeface="Consolas" pitchFamily="49" charset="0"/>
              </a:rPr>
              <a:t>(Rectangle r){</a:t>
            </a:r>
          </a:p>
          <a:p>
            <a:pPr>
              <a:buNone/>
            </a:pPr>
            <a:r>
              <a:rPr lang="en-US" sz="2200" dirty="0">
                <a:latin typeface="Consolas" pitchFamily="49" charset="0"/>
                <a:cs typeface="Consolas" pitchFamily="49" charset="0"/>
              </a:rPr>
              <a:t>	</a:t>
            </a:r>
            <a:r>
              <a:rPr lang="en-US" sz="2200" dirty="0" err="1">
                <a:latin typeface="Consolas" pitchFamily="49" charset="0"/>
                <a:cs typeface="Consolas" pitchFamily="49" charset="0"/>
              </a:rPr>
              <a:t>r.setHeight</a:t>
            </a:r>
            <a:r>
              <a:rPr lang="en-US" sz="2200" dirty="0">
                <a:latin typeface="Consolas" pitchFamily="49" charset="0"/>
                <a:cs typeface="Consolas" pitchFamily="49" charset="0"/>
              </a:rPr>
              <a:t>(4);</a:t>
            </a:r>
          </a:p>
          <a:p>
            <a:pPr>
              <a:buNone/>
            </a:pPr>
            <a:r>
              <a:rPr lang="en-US" sz="2200" dirty="0">
                <a:latin typeface="Consolas" pitchFamily="49" charset="0"/>
                <a:cs typeface="Consolas" pitchFamily="49" charset="0"/>
              </a:rPr>
              <a:t>	</a:t>
            </a:r>
            <a:r>
              <a:rPr lang="en-US" sz="2200" dirty="0" err="1">
                <a:latin typeface="Consolas" pitchFamily="49" charset="0"/>
                <a:cs typeface="Consolas" pitchFamily="49" charset="0"/>
              </a:rPr>
              <a:t>r.setWidth</a:t>
            </a:r>
            <a:r>
              <a:rPr lang="en-US" sz="2200" dirty="0">
                <a:latin typeface="Consolas" pitchFamily="49" charset="0"/>
                <a:cs typeface="Consolas" pitchFamily="49" charset="0"/>
              </a:rPr>
              <a:t>(5);</a:t>
            </a:r>
          </a:p>
          <a:p>
            <a:pPr>
              <a:buNone/>
            </a:pPr>
            <a:r>
              <a:rPr lang="en-US" sz="2200" dirty="0">
                <a:latin typeface="Consolas" pitchFamily="49" charset="0"/>
                <a:cs typeface="Consolas" pitchFamily="49" charset="0"/>
              </a:rPr>
              <a:t>	assert((</a:t>
            </a:r>
            <a:r>
              <a:rPr lang="en-US" sz="2200" dirty="0" err="1">
                <a:latin typeface="Consolas" pitchFamily="49" charset="0"/>
                <a:cs typeface="Consolas" pitchFamily="49" charset="0"/>
              </a:rPr>
              <a:t>t.getWidth</a:t>
            </a:r>
            <a:r>
              <a:rPr lang="en-US" sz="2200" dirty="0">
                <a:latin typeface="Consolas" pitchFamily="49" charset="0"/>
                <a:cs typeface="Consolas" pitchFamily="49" charset="0"/>
              </a:rPr>
              <a:t>()*</a:t>
            </a:r>
            <a:r>
              <a:rPr lang="en-US" sz="2200" dirty="0" err="1">
                <a:latin typeface="Consolas" pitchFamily="49" charset="0"/>
                <a:cs typeface="Consolas" pitchFamily="49" charset="0"/>
              </a:rPr>
              <a:t>t.getHeight</a:t>
            </a:r>
            <a:r>
              <a:rPr lang="en-US" sz="2200" dirty="0">
                <a:latin typeface="Consolas" pitchFamily="49" charset="0"/>
                <a:cs typeface="Consolas" pitchFamily="49" charset="0"/>
              </a:rPr>
              <a:t>()) =  20);</a:t>
            </a:r>
          </a:p>
          <a:p>
            <a:pPr>
              <a:buNone/>
            </a:pPr>
            <a:r>
              <a:rPr lang="en-US" sz="2200" dirty="0">
                <a:latin typeface="Consolas" pitchFamily="49" charset="0"/>
                <a:cs typeface="Consolas" pitchFamily="49" charset="0"/>
              </a:rPr>
              <a:t>}</a:t>
            </a:r>
          </a:p>
          <a:p>
            <a:pPr>
              <a:buNone/>
            </a:pPr>
            <a:r>
              <a:rPr lang="el-GR" dirty="0"/>
              <a:t>Με άλλα λόγια, ένα κώδικας που αναμένει να ΜΗΝ υπάρχει το </a:t>
            </a:r>
            <a:r>
              <a:rPr lang="en-US" dirty="0"/>
              <a:t>constraint height=width, </a:t>
            </a:r>
            <a:r>
              <a:rPr lang="el-GR" dirty="0"/>
              <a:t>αλλά το </a:t>
            </a:r>
            <a:r>
              <a:rPr lang="en-US" dirty="0"/>
              <a:t>constraint area = 20</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104</a:t>
            </a:fld>
            <a:endParaRPr lang="el-G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 (what went wrong)</a:t>
            </a:r>
            <a:endParaRPr lang="el-GR" dirty="0"/>
          </a:p>
        </p:txBody>
      </p:sp>
      <p:sp>
        <p:nvSpPr>
          <p:cNvPr id="3" name="Content Placeholder 2"/>
          <p:cNvSpPr>
            <a:spLocks noGrp="1"/>
          </p:cNvSpPr>
          <p:nvPr>
            <p:ph idx="1"/>
          </p:nvPr>
        </p:nvSpPr>
        <p:spPr/>
        <p:txBody>
          <a:bodyPr>
            <a:normAutofit fontScale="92500" lnSpcReduction="10000"/>
          </a:bodyPr>
          <a:lstStyle/>
          <a:p>
            <a:r>
              <a:rPr lang="el-GR" dirty="0">
                <a:solidFill>
                  <a:srgbClr val="C00000"/>
                </a:solidFill>
              </a:rPr>
              <a:t>Η συμπεριφορά του</a:t>
            </a:r>
            <a:r>
              <a:rPr lang="en-US" dirty="0">
                <a:solidFill>
                  <a:srgbClr val="C00000"/>
                </a:solidFill>
              </a:rPr>
              <a:t> Square </a:t>
            </a:r>
            <a:r>
              <a:rPr lang="el-GR" dirty="0">
                <a:solidFill>
                  <a:srgbClr val="C00000"/>
                </a:solidFill>
              </a:rPr>
              <a:t>ΔΕΝ είναι ίδια με τη συμπεριφορά του </a:t>
            </a:r>
            <a:r>
              <a:rPr lang="en-US" dirty="0">
                <a:solidFill>
                  <a:srgbClr val="C00000"/>
                </a:solidFill>
              </a:rPr>
              <a:t>Rectangle </a:t>
            </a:r>
            <a:r>
              <a:rPr lang="el-GR" dirty="0"/>
              <a:t>σε σχέση</a:t>
            </a:r>
          </a:p>
          <a:p>
            <a:pPr lvl="1"/>
            <a:r>
              <a:rPr lang="el-GR" dirty="0"/>
              <a:t>Με το τι γίνεται εσωτερικά στον κώδικα</a:t>
            </a:r>
          </a:p>
          <a:p>
            <a:pPr lvl="1"/>
            <a:r>
              <a:rPr lang="el-GR" dirty="0"/>
              <a:t>Με το τι λογικοί περιορισμοί υπάρχουν για τις μεθόδους</a:t>
            </a:r>
          </a:p>
          <a:p>
            <a:pPr lvl="1"/>
            <a:r>
              <a:rPr lang="el-GR" dirty="0"/>
              <a:t>… και τελικά, με το τι αναμένει ο </a:t>
            </a:r>
            <a:r>
              <a:rPr lang="en-US" dirty="0"/>
              <a:t>client code</a:t>
            </a:r>
            <a:r>
              <a:rPr lang="el-GR" dirty="0"/>
              <a:t> </a:t>
            </a:r>
            <a:endParaRPr lang="en-US" dirty="0"/>
          </a:p>
          <a:p>
            <a:endParaRPr lang="en-US" dirty="0"/>
          </a:p>
          <a:p>
            <a:r>
              <a:rPr lang="en-US" dirty="0"/>
              <a:t>… </a:t>
            </a:r>
            <a:r>
              <a:rPr lang="el-GR" dirty="0"/>
              <a:t>ασχέτως του ότι όλα τα άλλα κριτήρια πληρούνται για να μπορείς να αντικαταστήσεις το </a:t>
            </a:r>
            <a:r>
              <a:rPr lang="en-US" dirty="0"/>
              <a:t>Rectangle </a:t>
            </a:r>
            <a:r>
              <a:rPr lang="el-GR" dirty="0"/>
              <a:t>με ένα </a:t>
            </a:r>
            <a:r>
              <a:rPr lang="en-US" dirty="0"/>
              <a:t>Square</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105</a:t>
            </a:fld>
            <a:endParaRPr lang="el-G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Συμβολαιογραφείο </a:t>
            </a:r>
            <a:r>
              <a:rPr lang="en-US" dirty="0"/>
              <a:t>(Design by Contract)</a:t>
            </a:r>
            <a:endParaRPr lang="el-GR" dirty="0"/>
          </a:p>
        </p:txBody>
      </p:sp>
      <p:sp>
        <p:nvSpPr>
          <p:cNvPr id="3" name="Content Placeholder 2"/>
          <p:cNvSpPr>
            <a:spLocks noGrp="1"/>
          </p:cNvSpPr>
          <p:nvPr>
            <p:ph idx="1"/>
          </p:nvPr>
        </p:nvSpPr>
        <p:spPr/>
        <p:txBody>
          <a:bodyPr>
            <a:normAutofit fontScale="92500" lnSpcReduction="10000"/>
          </a:bodyPr>
          <a:lstStyle/>
          <a:p>
            <a:r>
              <a:rPr lang="el-GR" dirty="0"/>
              <a:t>Ο </a:t>
            </a:r>
            <a:r>
              <a:rPr lang="en-US" dirty="0"/>
              <a:t>B. Meyer (1988) </a:t>
            </a:r>
            <a:r>
              <a:rPr lang="el-GR" dirty="0"/>
              <a:t>έβαλε τις μεθόδους να έχουν </a:t>
            </a:r>
            <a:r>
              <a:rPr lang="en-US" dirty="0"/>
              <a:t>preconditions &amp;&amp; </a:t>
            </a:r>
            <a:r>
              <a:rPr lang="en-US" dirty="0" err="1"/>
              <a:t>postconditions</a:t>
            </a:r>
            <a:endParaRPr lang="en-US" dirty="0"/>
          </a:p>
          <a:p>
            <a:r>
              <a:rPr lang="en-US" dirty="0"/>
              <a:t>You can substitute an object </a:t>
            </a:r>
            <a:r>
              <a:rPr lang="en-US" dirty="0">
                <a:solidFill>
                  <a:srgbClr val="C00000"/>
                </a:solidFill>
              </a:rPr>
              <a:t>Mm </a:t>
            </a:r>
            <a:r>
              <a:rPr lang="en-US" dirty="0"/>
              <a:t>of a mama class with an object </a:t>
            </a:r>
            <a:r>
              <a:rPr lang="en-US" dirty="0">
                <a:solidFill>
                  <a:srgbClr val="0000FF"/>
                </a:solidFill>
              </a:rPr>
              <a:t>Mc</a:t>
            </a:r>
            <a:r>
              <a:rPr lang="en-US" dirty="0"/>
              <a:t> of a child class if</a:t>
            </a:r>
            <a:r>
              <a:rPr lang="el-GR" dirty="0"/>
              <a:t> </a:t>
            </a:r>
            <a:r>
              <a:rPr lang="en-US" dirty="0">
                <a:solidFill>
                  <a:srgbClr val="0000FF"/>
                </a:solidFill>
              </a:rPr>
              <a:t>the method used by Mc</a:t>
            </a:r>
            <a:r>
              <a:rPr lang="en-US" dirty="0"/>
              <a:t>:</a:t>
            </a:r>
          </a:p>
          <a:p>
            <a:pPr lvl="1"/>
            <a:r>
              <a:rPr lang="en-US" dirty="0"/>
              <a:t>has a weaker precondition than the one of </a:t>
            </a:r>
            <a:r>
              <a:rPr lang="en-US" dirty="0">
                <a:solidFill>
                  <a:srgbClr val="C00000"/>
                </a:solidFill>
              </a:rPr>
              <a:t>Mm</a:t>
            </a:r>
          </a:p>
          <a:p>
            <a:pPr lvl="2"/>
            <a:r>
              <a:rPr lang="en-US" dirty="0"/>
              <a:t>i.e., if your client code would start working with Mm, it will also start working with Mc</a:t>
            </a:r>
          </a:p>
          <a:p>
            <a:pPr lvl="1"/>
            <a:r>
              <a:rPr lang="en-US" dirty="0"/>
              <a:t>has a stronger </a:t>
            </a:r>
            <a:r>
              <a:rPr lang="en-US" dirty="0" err="1"/>
              <a:t>postcondition</a:t>
            </a:r>
            <a:r>
              <a:rPr lang="en-US" dirty="0"/>
              <a:t> than the one of </a:t>
            </a:r>
            <a:r>
              <a:rPr lang="en-US" dirty="0">
                <a:solidFill>
                  <a:srgbClr val="C00000"/>
                </a:solidFill>
              </a:rPr>
              <a:t>Mm</a:t>
            </a:r>
          </a:p>
          <a:p>
            <a:pPr lvl="2"/>
            <a:r>
              <a:rPr lang="en-US" dirty="0"/>
              <a:t>i.e., once done, all the constraints that the execution with Mm would respect, will also be respected with Mc</a:t>
            </a:r>
            <a:endParaRPr lang="el-GR" dirty="0"/>
          </a:p>
          <a:p>
            <a:pPr lvl="2"/>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106</a:t>
            </a:fld>
            <a:endParaRPr lang="el-G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…οπότε…</a:t>
            </a:r>
          </a:p>
        </p:txBody>
      </p:sp>
      <p:sp>
        <p:nvSpPr>
          <p:cNvPr id="3" name="Content Placeholder 2"/>
          <p:cNvSpPr>
            <a:spLocks noGrp="1"/>
          </p:cNvSpPr>
          <p:nvPr>
            <p:ph idx="1"/>
          </p:nvPr>
        </p:nvSpPr>
        <p:spPr/>
        <p:txBody>
          <a:bodyPr/>
          <a:lstStyle/>
          <a:p>
            <a:r>
              <a:rPr lang="el-GR" dirty="0"/>
              <a:t>Αν η </a:t>
            </a:r>
            <a:r>
              <a:rPr lang="en-US" dirty="0" err="1"/>
              <a:t>postcondition</a:t>
            </a:r>
            <a:r>
              <a:rPr lang="en-US" dirty="0"/>
              <a:t> for </a:t>
            </a:r>
            <a:r>
              <a:rPr lang="en-US" dirty="0" err="1">
                <a:solidFill>
                  <a:srgbClr val="C00000"/>
                </a:solidFill>
              </a:rPr>
              <a:t>Rectangle.setWidth</a:t>
            </a:r>
            <a:r>
              <a:rPr lang="en-US" dirty="0">
                <a:solidFill>
                  <a:srgbClr val="C00000"/>
                </a:solidFill>
              </a:rPr>
              <a:t>() </a:t>
            </a:r>
            <a:r>
              <a:rPr lang="en-US" dirty="0"/>
              <a:t>says:</a:t>
            </a:r>
          </a:p>
          <a:p>
            <a:pPr lvl="1"/>
            <a:r>
              <a:rPr lang="en-US" dirty="0">
                <a:solidFill>
                  <a:srgbClr val="C00000"/>
                </a:solidFill>
              </a:rPr>
              <a:t>width= x and height = </a:t>
            </a:r>
            <a:r>
              <a:rPr lang="en-US" dirty="0" err="1">
                <a:solidFill>
                  <a:srgbClr val="C00000"/>
                </a:solidFill>
              </a:rPr>
              <a:t>old.height</a:t>
            </a:r>
            <a:endParaRPr lang="en-US" dirty="0">
              <a:solidFill>
                <a:srgbClr val="C00000"/>
              </a:solidFill>
            </a:endParaRPr>
          </a:p>
          <a:p>
            <a:r>
              <a:rPr lang="el-GR" dirty="0"/>
              <a:t>Και η αντίστοιχη </a:t>
            </a:r>
            <a:r>
              <a:rPr lang="en-US" dirty="0" err="1"/>
              <a:t>postcondition</a:t>
            </a:r>
            <a:r>
              <a:rPr lang="en-US" dirty="0"/>
              <a:t> for </a:t>
            </a:r>
            <a:r>
              <a:rPr lang="en-US" dirty="0" err="1">
                <a:solidFill>
                  <a:srgbClr val="0000FF"/>
                </a:solidFill>
              </a:rPr>
              <a:t>Square.setWidth</a:t>
            </a:r>
            <a:r>
              <a:rPr lang="en-US" dirty="0">
                <a:solidFill>
                  <a:srgbClr val="0000FF"/>
                </a:solidFill>
              </a:rPr>
              <a:t>() </a:t>
            </a:r>
            <a:r>
              <a:rPr lang="en-US" dirty="0"/>
              <a:t>says:</a:t>
            </a:r>
          </a:p>
          <a:p>
            <a:pPr lvl="1"/>
            <a:r>
              <a:rPr lang="en-US" dirty="0">
                <a:solidFill>
                  <a:srgbClr val="0000FF"/>
                </a:solidFill>
              </a:rPr>
              <a:t>width= x and height = x</a:t>
            </a:r>
          </a:p>
          <a:p>
            <a:r>
              <a:rPr lang="en-US" dirty="0"/>
              <a:t>Then, squares cannot substitute rectangles</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107</a:t>
            </a:fld>
            <a:endParaRPr lang="el-G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RESPONSIBILITY PRINCIPLE (SRP)</a:t>
            </a:r>
            <a:endParaRPr lang="el-GR" dirty="0"/>
          </a:p>
        </p:txBody>
      </p:sp>
      <p:sp>
        <p:nvSpPr>
          <p:cNvPr id="3" name="Text Placeholder 2"/>
          <p:cNvSpPr>
            <a:spLocks noGrp="1"/>
          </p:cNvSpPr>
          <p:nvPr>
            <p:ph type="body" idx="1"/>
          </p:nvPr>
        </p:nvSpPr>
        <p:spPr/>
        <p:txBody>
          <a:bodyPr/>
          <a:lstStyle/>
          <a:p>
            <a:r>
              <a:rPr lang="en-US" dirty="0">
                <a:solidFill>
                  <a:srgbClr val="C00000"/>
                </a:solidFill>
              </a:rPr>
              <a:t>HANDLE WITH EXTREME CARE!!!</a:t>
            </a:r>
            <a:endParaRPr lang="el-GR" dirty="0">
              <a:solidFill>
                <a:srgbClr val="C00000"/>
              </a:solidFill>
            </a:endParaRPr>
          </a:p>
        </p:txBody>
      </p:sp>
      <p:sp>
        <p:nvSpPr>
          <p:cNvPr id="4" name="Slide Number Placeholder 3"/>
          <p:cNvSpPr>
            <a:spLocks noGrp="1"/>
          </p:cNvSpPr>
          <p:nvPr>
            <p:ph type="sldNum" sz="quarter" idx="12"/>
          </p:nvPr>
        </p:nvSpPr>
        <p:spPr/>
        <p:txBody>
          <a:bodyPr/>
          <a:lstStyle/>
          <a:p>
            <a:fld id="{4271182A-DE3E-43A2-99F5-2209ED92BFA3}" type="slidenum">
              <a:rPr lang="el-GR" smtClean="0"/>
              <a:pPr/>
              <a:t>108</a:t>
            </a:fld>
            <a:endParaRPr lang="el-G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t>
            </a:r>
            <a:r>
              <a:rPr lang="el-GR" dirty="0"/>
              <a:t>προτού προχωρήσουμε παρακάτω…</a:t>
            </a:r>
          </a:p>
        </p:txBody>
      </p:sp>
      <p:sp>
        <p:nvSpPr>
          <p:cNvPr id="6" name="Content Placeholder 5"/>
          <p:cNvSpPr>
            <a:spLocks noGrp="1"/>
          </p:cNvSpPr>
          <p:nvPr>
            <p:ph idx="1"/>
          </p:nvPr>
        </p:nvSpPr>
        <p:spPr/>
        <p:txBody>
          <a:bodyPr/>
          <a:lstStyle/>
          <a:p>
            <a:r>
              <a:rPr lang="el-GR" dirty="0"/>
              <a:t>Το </a:t>
            </a:r>
            <a:r>
              <a:rPr lang="en-US" dirty="0"/>
              <a:t>SRP </a:t>
            </a:r>
            <a:r>
              <a:rPr lang="el-GR" dirty="0"/>
              <a:t>είναι ένα εξαιρετικά απλό και ταυτοχρόνως εξαιρετικά επικίνδυνο </a:t>
            </a:r>
            <a:r>
              <a:rPr lang="en-US" dirty="0"/>
              <a:t>principle</a:t>
            </a:r>
          </a:p>
          <a:p>
            <a:r>
              <a:rPr lang="el-GR" dirty="0"/>
              <a:t>ΜΗΝ μπείτε στον πειρασμό να το εφαρμόσετε παντού άκριτα</a:t>
            </a:r>
          </a:p>
          <a:p>
            <a:r>
              <a:rPr lang="el-GR" dirty="0"/>
              <a:t>… Κρατήστε την ουσία όμως … </a:t>
            </a:r>
          </a:p>
        </p:txBody>
      </p:sp>
      <p:sp>
        <p:nvSpPr>
          <p:cNvPr id="4" name="Slide Number Placeholder 3"/>
          <p:cNvSpPr>
            <a:spLocks noGrp="1"/>
          </p:cNvSpPr>
          <p:nvPr>
            <p:ph type="sldNum" sz="quarter" idx="12"/>
          </p:nvPr>
        </p:nvSpPr>
        <p:spPr/>
        <p:txBody>
          <a:bodyPr/>
          <a:lstStyle/>
          <a:p>
            <a:fld id="{7C316A5B-51B9-452D-85DF-B0A4FAFA058B}" type="slidenum">
              <a:rPr lang="el-GR" smtClean="0"/>
              <a:pPr/>
              <a:t>109</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Subsystems</a:t>
            </a:r>
            <a:endParaRPr lang="el-GR" dirty="0"/>
          </a:p>
        </p:txBody>
      </p:sp>
      <p:sp>
        <p:nvSpPr>
          <p:cNvPr id="3" name="Content Placeholder 2"/>
          <p:cNvSpPr>
            <a:spLocks noGrp="1"/>
          </p:cNvSpPr>
          <p:nvPr>
            <p:ph idx="1"/>
          </p:nvPr>
        </p:nvSpPr>
        <p:spPr/>
        <p:txBody>
          <a:bodyPr>
            <a:normAutofit lnSpcReduction="10000"/>
          </a:bodyPr>
          <a:lstStyle/>
          <a:p>
            <a:r>
              <a:rPr lang="el-GR" dirty="0"/>
              <a:t>Η συνολική μας σχεδίαση μπορεί να καταλήξει σε ένα πολύ μεγάλο αριθμό από κλάσεις. Η διαχείριση μεγάλου τέτοιου αριθμού κλάσεων είναι δύσκολη =&gt;</a:t>
            </a:r>
          </a:p>
          <a:p>
            <a:r>
              <a:rPr lang="el-GR" dirty="0"/>
              <a:t>… τις οργανώνουμε σε </a:t>
            </a:r>
            <a:r>
              <a:rPr lang="el-GR" dirty="0">
                <a:solidFill>
                  <a:schemeClr val="tx1">
                    <a:lumMod val="75000"/>
                    <a:lumOff val="25000"/>
                  </a:schemeClr>
                </a:solidFill>
              </a:rPr>
              <a:t>υποσυστήματα</a:t>
            </a:r>
            <a:r>
              <a:rPr lang="el-GR" dirty="0"/>
              <a:t> τα οποία σκοπό έχουν να ενσωματώσουν κλάσεις που συνεργάζονται για να πετύχουν ένα υποσύνολο της λειτουργίας του συνολικού συστήματος </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11</a:t>
            </a:fld>
            <a:endParaRPr lang="el-G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Responsibility Principle (SRP)</a:t>
            </a:r>
            <a:endParaRPr lang="el-GR" dirty="0"/>
          </a:p>
        </p:txBody>
      </p:sp>
      <p:sp>
        <p:nvSpPr>
          <p:cNvPr id="3" name="Content Placeholder 2"/>
          <p:cNvSpPr>
            <a:spLocks noGrp="1"/>
          </p:cNvSpPr>
          <p:nvPr>
            <p:ph idx="1"/>
          </p:nvPr>
        </p:nvSpPr>
        <p:spPr/>
        <p:txBody>
          <a:bodyPr>
            <a:normAutofit fontScale="85000" lnSpcReduction="20000"/>
          </a:bodyPr>
          <a:lstStyle/>
          <a:p>
            <a:r>
              <a:rPr lang="en-US" dirty="0">
                <a:solidFill>
                  <a:srgbClr val="C00000"/>
                </a:solidFill>
              </a:rPr>
              <a:t>A class should have no more than one reason to change</a:t>
            </a:r>
          </a:p>
          <a:p>
            <a:endParaRPr lang="en-US" dirty="0"/>
          </a:p>
          <a:p>
            <a:r>
              <a:rPr lang="en-US" dirty="0"/>
              <a:t>Tom </a:t>
            </a:r>
            <a:r>
              <a:rPr lang="en-US" dirty="0" err="1"/>
              <a:t>deMarco</a:t>
            </a:r>
            <a:r>
              <a:rPr lang="en-US" dirty="0"/>
              <a:t>, 1979, </a:t>
            </a:r>
            <a:r>
              <a:rPr lang="el-GR" dirty="0"/>
              <a:t>στο βιβλίο του για </a:t>
            </a:r>
            <a:r>
              <a:rPr lang="en-US" dirty="0"/>
              <a:t>Structured Analysis &amp; System Specification</a:t>
            </a:r>
          </a:p>
          <a:p>
            <a:endParaRPr lang="en-US" dirty="0"/>
          </a:p>
          <a:p>
            <a:r>
              <a:rPr lang="en-US" dirty="0"/>
              <a:t>IMHO</a:t>
            </a:r>
            <a:r>
              <a:rPr lang="el-GR" dirty="0"/>
              <a:t> άλλο ένα κακό όνομα στο χώρο της πληροφορικής: όπως λέει και η ουσία του νόμου, αυτό που είναι </a:t>
            </a:r>
            <a:r>
              <a:rPr lang="en-US" dirty="0">
                <a:solidFill>
                  <a:srgbClr val="C00000"/>
                </a:solidFill>
              </a:rPr>
              <a:t>single</a:t>
            </a:r>
            <a:r>
              <a:rPr lang="en-US" dirty="0"/>
              <a:t> </a:t>
            </a:r>
            <a:r>
              <a:rPr lang="el-GR" dirty="0"/>
              <a:t>είναι </a:t>
            </a:r>
            <a:r>
              <a:rPr lang="en-US" dirty="0"/>
              <a:t>the </a:t>
            </a:r>
            <a:r>
              <a:rPr lang="en-US" dirty="0">
                <a:solidFill>
                  <a:srgbClr val="C00000"/>
                </a:solidFill>
              </a:rPr>
              <a:t>reason to change </a:t>
            </a:r>
            <a:r>
              <a:rPr lang="en-US" dirty="0"/>
              <a:t>(</a:t>
            </a:r>
            <a:r>
              <a:rPr lang="el-GR" dirty="0"/>
              <a:t>ενώ ο τίτλος μιλά για </a:t>
            </a:r>
            <a:r>
              <a:rPr lang="en-US" dirty="0">
                <a:solidFill>
                  <a:srgbClr val="0000FF"/>
                </a:solidFill>
              </a:rPr>
              <a:t>responsibility</a:t>
            </a:r>
            <a:r>
              <a:rPr lang="en-US" dirty="0"/>
              <a:t>).</a:t>
            </a:r>
          </a:p>
          <a:p>
            <a:r>
              <a:rPr lang="en-US" dirty="0"/>
              <a:t>However, this is a fairly good approximation…</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110</a:t>
            </a:fld>
            <a:endParaRPr lang="el-G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παραβιάζεται το </a:t>
            </a:r>
            <a:r>
              <a:rPr lang="en-US" dirty="0"/>
              <a:t>SRP?</a:t>
            </a:r>
            <a:endParaRPr lang="el-GR" dirty="0"/>
          </a:p>
        </p:txBody>
      </p:sp>
      <p:sp>
        <p:nvSpPr>
          <p:cNvPr id="9" name="Content Placeholder 8"/>
          <p:cNvSpPr>
            <a:spLocks noGrp="1"/>
          </p:cNvSpPr>
          <p:nvPr>
            <p:ph sz="half" idx="2"/>
          </p:nvPr>
        </p:nvSpPr>
        <p:spPr>
          <a:xfrm>
            <a:off x="395536" y="4149080"/>
            <a:ext cx="8291264" cy="1977083"/>
          </a:xfrm>
        </p:spPr>
        <p:txBody>
          <a:bodyPr>
            <a:normAutofit fontScale="92500" lnSpcReduction="10000"/>
          </a:bodyPr>
          <a:lstStyle/>
          <a:p>
            <a:r>
              <a:rPr lang="el-GR" dirty="0"/>
              <a:t>Όταν μια κλάση</a:t>
            </a:r>
            <a:r>
              <a:rPr lang="en-US" dirty="0"/>
              <a:t> </a:t>
            </a:r>
            <a:r>
              <a:rPr lang="el-GR" dirty="0"/>
              <a:t>έχει παραπάνω από μία αρμοδιότητες, συνήθως έχει και παραπάνω από ένα λόγο να αλλάξει</a:t>
            </a:r>
          </a:p>
          <a:p>
            <a:r>
              <a:rPr lang="el-GR" dirty="0"/>
              <a:t>Εδώ έχουμε μια κλάση που κάνει και </a:t>
            </a:r>
            <a:r>
              <a:rPr lang="en-US" dirty="0"/>
              <a:t>back-stage </a:t>
            </a:r>
            <a:r>
              <a:rPr lang="el-GR" dirty="0"/>
              <a:t>δουλειά (υπολογίζει εμβαδόν για μια εφαρμογή υπολογιστικής γεωμετρίας) και </a:t>
            </a:r>
            <a:r>
              <a:rPr lang="en-US" dirty="0"/>
              <a:t>front-end </a:t>
            </a:r>
            <a:r>
              <a:rPr lang="el-GR" dirty="0"/>
              <a:t>δουλειά για το </a:t>
            </a:r>
            <a:r>
              <a:rPr lang="en-US" dirty="0"/>
              <a:t>graphical app.</a:t>
            </a:r>
            <a:endParaRPr lang="el-GR" dirty="0"/>
          </a:p>
        </p:txBody>
      </p:sp>
      <p:sp>
        <p:nvSpPr>
          <p:cNvPr id="3" name="Slide Number Placeholder 2"/>
          <p:cNvSpPr>
            <a:spLocks noGrp="1"/>
          </p:cNvSpPr>
          <p:nvPr>
            <p:ph type="sldNum" sz="quarter" idx="12"/>
          </p:nvPr>
        </p:nvSpPr>
        <p:spPr/>
        <p:txBody>
          <a:bodyPr/>
          <a:lstStyle/>
          <a:p>
            <a:fld id="{7C316A5B-51B9-452D-85DF-B0A4FAFA058B}" type="slidenum">
              <a:rPr lang="el-GR" smtClean="0"/>
              <a:pPr/>
              <a:t>111</a:t>
            </a:fld>
            <a:endParaRPr lang="el-GR"/>
          </a:p>
        </p:txBody>
      </p:sp>
      <p:pic>
        <p:nvPicPr>
          <p:cNvPr id="49156" name="Picture 4"/>
          <p:cNvPicPr>
            <a:picLocks noGrp="1" noChangeAspect="1" noChangeArrowheads="1"/>
          </p:cNvPicPr>
          <p:nvPr>
            <p:ph sz="half" idx="1"/>
          </p:nvPr>
        </p:nvPicPr>
        <p:blipFill>
          <a:blip r:embed="rId2" cstate="print"/>
          <a:srcRect/>
          <a:stretch>
            <a:fillRect/>
          </a:stretch>
        </p:blipFill>
        <p:spPr bwMode="auto">
          <a:xfrm>
            <a:off x="539552" y="1196752"/>
            <a:ext cx="7796174" cy="2880320"/>
          </a:xfrm>
          <a:prstGeom prst="rect">
            <a:avLst/>
          </a:prstGeom>
          <a:noFill/>
          <a:ln w="9525">
            <a:noFill/>
            <a:miter lim="800000"/>
            <a:headEnd/>
            <a:tailEnd/>
          </a:ln>
        </p:spPr>
      </p:pic>
      <p:sp>
        <p:nvSpPr>
          <p:cNvPr id="13" name="TextBox 12"/>
          <p:cNvSpPr txBox="1"/>
          <p:nvPr/>
        </p:nvSpPr>
        <p:spPr>
          <a:xfrm>
            <a:off x="611560" y="3645024"/>
            <a:ext cx="3024336" cy="307777"/>
          </a:xfrm>
          <a:prstGeom prst="rect">
            <a:avLst/>
          </a:prstGeom>
          <a:noFill/>
        </p:spPr>
        <p:txBody>
          <a:bodyPr wrap="square" rtlCol="0">
            <a:spAutoFit/>
          </a:bodyPr>
          <a:lstStyle/>
          <a:p>
            <a:r>
              <a:rPr lang="el-GR" sz="1400" i="1" dirty="0"/>
              <a:t>Κλοπή </a:t>
            </a:r>
            <a:r>
              <a:rPr lang="el-GR" sz="1400" i="1" dirty="0" err="1"/>
              <a:t>φωτό</a:t>
            </a:r>
            <a:r>
              <a:rPr lang="el-GR" sz="1400" i="1" dirty="0"/>
              <a:t> από </a:t>
            </a:r>
            <a:r>
              <a:rPr lang="en-US" sz="1400" i="1" dirty="0"/>
              <a:t>Uncle Bob</a:t>
            </a:r>
            <a:endParaRPr lang="el-GR" sz="1400" i="1"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sz="half" idx="1"/>
          </p:nvPr>
        </p:nvPicPr>
        <p:blipFill>
          <a:blip r:embed="rId2" cstate="print"/>
          <a:srcRect/>
          <a:stretch>
            <a:fillRect/>
          </a:stretch>
        </p:blipFill>
        <p:spPr bwMode="auto">
          <a:xfrm>
            <a:off x="727407" y="1124744"/>
            <a:ext cx="7805033" cy="3096344"/>
          </a:xfrm>
          <a:prstGeom prst="rect">
            <a:avLst/>
          </a:prstGeom>
          <a:noFill/>
          <a:ln w="9525">
            <a:noFill/>
            <a:miter lim="800000"/>
            <a:headEnd/>
            <a:tailEnd/>
          </a:ln>
        </p:spPr>
      </p:pic>
      <p:sp>
        <p:nvSpPr>
          <p:cNvPr id="2" name="Title 1"/>
          <p:cNvSpPr>
            <a:spLocks noGrp="1"/>
          </p:cNvSpPr>
          <p:nvPr>
            <p:ph type="title"/>
          </p:nvPr>
        </p:nvSpPr>
        <p:spPr/>
        <p:txBody>
          <a:bodyPr/>
          <a:lstStyle/>
          <a:p>
            <a:r>
              <a:rPr lang="el-GR" dirty="0"/>
              <a:t>Και πώς τηρείται το </a:t>
            </a:r>
            <a:r>
              <a:rPr lang="en-US" dirty="0"/>
              <a:t>SRP</a:t>
            </a:r>
            <a:r>
              <a:rPr lang="el-GR" dirty="0"/>
              <a:t>?</a:t>
            </a:r>
          </a:p>
        </p:txBody>
      </p:sp>
      <p:sp>
        <p:nvSpPr>
          <p:cNvPr id="4" name="Content Placeholder 3"/>
          <p:cNvSpPr>
            <a:spLocks noGrp="1"/>
          </p:cNvSpPr>
          <p:nvPr>
            <p:ph sz="half" idx="2"/>
          </p:nvPr>
        </p:nvSpPr>
        <p:spPr>
          <a:xfrm>
            <a:off x="467544" y="4149080"/>
            <a:ext cx="8219256" cy="1977083"/>
          </a:xfrm>
        </p:spPr>
        <p:txBody>
          <a:bodyPr>
            <a:normAutofit fontScale="92500"/>
          </a:bodyPr>
          <a:lstStyle/>
          <a:p>
            <a:r>
              <a:rPr lang="el-GR" dirty="0"/>
              <a:t>Τηρείται όταν κάθε κλάση έχει μόνο ένα λόγο να αλλάξει</a:t>
            </a:r>
          </a:p>
          <a:p>
            <a:r>
              <a:rPr lang="el-GR" dirty="0"/>
              <a:t>Εδώ: αλλαγές λόγω </a:t>
            </a:r>
            <a:r>
              <a:rPr lang="en-US" dirty="0"/>
              <a:t>back-end </a:t>
            </a:r>
            <a:r>
              <a:rPr lang="el-GR" dirty="0"/>
              <a:t>λειτουργίας στην </a:t>
            </a:r>
            <a:r>
              <a:rPr lang="en-US" dirty="0" err="1"/>
              <a:t>GeoRectangle</a:t>
            </a:r>
            <a:r>
              <a:rPr lang="en-US" dirty="0"/>
              <a:t> </a:t>
            </a:r>
            <a:r>
              <a:rPr lang="el-GR" dirty="0"/>
              <a:t>και λόγω </a:t>
            </a:r>
            <a:r>
              <a:rPr lang="en-US" dirty="0"/>
              <a:t>front-end </a:t>
            </a:r>
            <a:r>
              <a:rPr lang="el-GR" dirty="0"/>
              <a:t>στην (σκέτο </a:t>
            </a:r>
            <a:r>
              <a:rPr lang="el-GR" dirty="0">
                <a:sym typeface="Wingdings" pitchFamily="2" charset="2"/>
              </a:rPr>
              <a:t></a:t>
            </a:r>
            <a:r>
              <a:rPr lang="el-GR" dirty="0"/>
              <a:t> ) </a:t>
            </a:r>
            <a:r>
              <a:rPr lang="en-US" dirty="0"/>
              <a:t>Rectangle</a:t>
            </a:r>
            <a:endParaRPr lang="el-GR" dirty="0"/>
          </a:p>
        </p:txBody>
      </p:sp>
      <p:sp>
        <p:nvSpPr>
          <p:cNvPr id="5" name="Slide Number Placeholder 4"/>
          <p:cNvSpPr>
            <a:spLocks noGrp="1"/>
          </p:cNvSpPr>
          <p:nvPr>
            <p:ph type="sldNum" sz="quarter" idx="12"/>
          </p:nvPr>
        </p:nvSpPr>
        <p:spPr/>
        <p:txBody>
          <a:bodyPr/>
          <a:lstStyle/>
          <a:p>
            <a:fld id="{7C316A5B-51B9-452D-85DF-B0A4FAFA058B}" type="slidenum">
              <a:rPr lang="el-GR" smtClean="0"/>
              <a:pPr/>
              <a:t>112</a:t>
            </a:fld>
            <a:endParaRPr lang="el-GR"/>
          </a:p>
        </p:txBody>
      </p:sp>
      <p:sp>
        <p:nvSpPr>
          <p:cNvPr id="7" name="TextBox 6"/>
          <p:cNvSpPr txBox="1"/>
          <p:nvPr/>
        </p:nvSpPr>
        <p:spPr>
          <a:xfrm>
            <a:off x="5652120" y="1268760"/>
            <a:ext cx="2736304" cy="307777"/>
          </a:xfrm>
          <a:prstGeom prst="rect">
            <a:avLst/>
          </a:prstGeom>
          <a:noFill/>
        </p:spPr>
        <p:txBody>
          <a:bodyPr wrap="square" rtlCol="0">
            <a:spAutoFit/>
          </a:bodyPr>
          <a:lstStyle/>
          <a:p>
            <a:pPr algn="r"/>
            <a:r>
              <a:rPr lang="el-GR" sz="1400" i="1" dirty="0"/>
              <a:t>Κλοπή </a:t>
            </a:r>
            <a:r>
              <a:rPr lang="el-GR" sz="1400" i="1" dirty="0" err="1"/>
              <a:t>φωτό</a:t>
            </a:r>
            <a:r>
              <a:rPr lang="el-GR" sz="1400" i="1" dirty="0"/>
              <a:t> από </a:t>
            </a:r>
            <a:r>
              <a:rPr lang="en-US" sz="1400" i="1" dirty="0"/>
              <a:t>Uncle Bob</a:t>
            </a:r>
            <a:endParaRPr lang="el-GR" sz="1400" i="1"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probe further … </a:t>
            </a:r>
            <a:endParaRPr lang="el-GR" dirty="0"/>
          </a:p>
        </p:txBody>
      </p:sp>
      <p:sp>
        <p:nvSpPr>
          <p:cNvPr id="3" name="Content Placeholder 2"/>
          <p:cNvSpPr>
            <a:spLocks noGrp="1"/>
          </p:cNvSpPr>
          <p:nvPr>
            <p:ph idx="1"/>
          </p:nvPr>
        </p:nvSpPr>
        <p:spPr/>
        <p:txBody>
          <a:bodyPr/>
          <a:lstStyle/>
          <a:p>
            <a:r>
              <a:rPr lang="el-GR" dirty="0"/>
              <a:t>Στα μαθήματα της Τεχν. Λογισμικού και Αντικειμενοστρεφούς Σχεδίασης</a:t>
            </a:r>
            <a:r>
              <a:rPr lang="en-US" dirty="0"/>
              <a:t>, </a:t>
            </a:r>
            <a:r>
              <a:rPr lang="el-GR" dirty="0"/>
              <a:t>όταν θα έχετε και πιο πολλά χιλιόμετρα κώδικα στα χέρια σας, θα μάθετε </a:t>
            </a:r>
          </a:p>
          <a:p>
            <a:pPr lvl="1"/>
            <a:r>
              <a:rPr lang="el-GR" dirty="0"/>
              <a:t>Πιο πολλά για το </a:t>
            </a:r>
            <a:r>
              <a:rPr lang="en-US" dirty="0"/>
              <a:t>SRP</a:t>
            </a:r>
          </a:p>
          <a:p>
            <a:pPr lvl="1"/>
            <a:r>
              <a:rPr lang="el-GR" dirty="0"/>
              <a:t>Καθώς και για </a:t>
            </a:r>
            <a:r>
              <a:rPr lang="en-US" dirty="0"/>
              <a:t>cohesion metrics</a:t>
            </a:r>
            <a:r>
              <a:rPr lang="el-GR" dirty="0"/>
              <a:t> (</a:t>
            </a:r>
            <a:r>
              <a:rPr lang="en-US" dirty="0"/>
              <a:t>LCOM </a:t>
            </a:r>
            <a:r>
              <a:rPr lang="el-GR" dirty="0"/>
              <a:t>1,2,3)</a:t>
            </a:r>
          </a:p>
        </p:txBody>
      </p:sp>
      <p:sp>
        <p:nvSpPr>
          <p:cNvPr id="4" name="Slide Number Placeholder 3"/>
          <p:cNvSpPr>
            <a:spLocks noGrp="1"/>
          </p:cNvSpPr>
          <p:nvPr>
            <p:ph type="sldNum" sz="quarter" idx="12"/>
          </p:nvPr>
        </p:nvSpPr>
        <p:spPr/>
        <p:txBody>
          <a:bodyPr/>
          <a:lstStyle/>
          <a:p>
            <a:fld id="{7C316A5B-51B9-452D-85DF-B0A4FAFA058B}" type="slidenum">
              <a:rPr lang="el-GR" smtClean="0"/>
              <a:pPr/>
              <a:t>113</a:t>
            </a:fld>
            <a:endParaRPr lang="el-GR" dirty="0"/>
          </a:p>
        </p:txBody>
      </p:sp>
      <p:sp>
        <p:nvSpPr>
          <p:cNvPr id="5" name="TextBox 4"/>
          <p:cNvSpPr txBox="1"/>
          <p:nvPr/>
        </p:nvSpPr>
        <p:spPr>
          <a:xfrm>
            <a:off x="2627784" y="4941168"/>
            <a:ext cx="3816424" cy="1384995"/>
          </a:xfrm>
          <a:prstGeom prst="rect">
            <a:avLst/>
          </a:prstGeom>
          <a:solidFill>
            <a:srgbClr val="FFFF00"/>
          </a:solidFill>
        </p:spPr>
        <p:txBody>
          <a:bodyPr wrap="square" rtlCol="0">
            <a:spAutoFit/>
          </a:bodyPr>
          <a:lstStyle/>
          <a:p>
            <a:pPr algn="ctr"/>
            <a:r>
              <a:rPr lang="el-GR" sz="2800" dirty="0"/>
              <a:t>ΔΕΝ ΞΕΧΝΩ: </a:t>
            </a:r>
            <a:r>
              <a:rPr lang="en-US" sz="2800" dirty="0">
                <a:solidFill>
                  <a:srgbClr val="0000FF"/>
                </a:solidFill>
              </a:rPr>
              <a:t>responsibility is actually a “reason to change” </a:t>
            </a:r>
            <a:r>
              <a:rPr lang="en-US" sz="2800" dirty="0">
                <a:sym typeface="Wingdings" pitchFamily="2" charset="2"/>
              </a:rPr>
              <a:t></a:t>
            </a:r>
            <a:r>
              <a:rPr lang="en-US" sz="2800" dirty="0"/>
              <a:t> </a:t>
            </a:r>
            <a:endParaRPr lang="el-GR" sz="28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Segregation</a:t>
            </a:r>
            <a:endParaRPr lang="el-GR" dirty="0"/>
          </a:p>
        </p:txBody>
      </p:sp>
      <p:sp>
        <p:nvSpPr>
          <p:cNvPr id="3" name="Text Placeholder 2"/>
          <p:cNvSpPr>
            <a:spLocks noGrp="1"/>
          </p:cNvSpPr>
          <p:nvPr>
            <p:ph type="body" idx="1"/>
          </p:nvPr>
        </p:nvSpPr>
        <p:spPr/>
        <p:txBody>
          <a:bodyPr/>
          <a:lstStyle/>
          <a:p>
            <a:r>
              <a:rPr lang="el-GR" dirty="0"/>
              <a:t>Μιας και σπάμε τις κλάσεις, μήπως να σπάσουμε και τα </a:t>
            </a:r>
            <a:r>
              <a:rPr lang="en-US" dirty="0"/>
              <a:t>interfaces?</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114</a:t>
            </a:fld>
            <a:endParaRPr lang="el-G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Interface Segregation Principle (ISP)</a:t>
            </a:r>
            <a:endParaRPr lang="el-GR" dirty="0"/>
          </a:p>
        </p:txBody>
      </p:sp>
      <p:sp>
        <p:nvSpPr>
          <p:cNvPr id="3" name="Content Placeholder 2"/>
          <p:cNvSpPr>
            <a:spLocks noGrp="1"/>
          </p:cNvSpPr>
          <p:nvPr>
            <p:ph idx="1"/>
          </p:nvPr>
        </p:nvSpPr>
        <p:spPr/>
        <p:txBody>
          <a:bodyPr>
            <a:normAutofit/>
          </a:bodyPr>
          <a:lstStyle/>
          <a:p>
            <a:r>
              <a:rPr lang="en-US" dirty="0">
                <a:solidFill>
                  <a:srgbClr val="0000FF"/>
                </a:solidFill>
              </a:rPr>
              <a:t>Clients should not be forced to depend upon interfaces they do not use</a:t>
            </a:r>
            <a:endParaRPr lang="el-GR" dirty="0">
              <a:solidFill>
                <a:srgbClr val="0000FF"/>
              </a:solidFill>
            </a:endParaRPr>
          </a:p>
          <a:p>
            <a:endParaRPr lang="en-US" dirty="0">
              <a:solidFill>
                <a:srgbClr val="0000FF"/>
              </a:solidFill>
            </a:endParaRPr>
          </a:p>
          <a:p>
            <a:pPr lvl="1"/>
            <a:r>
              <a:rPr lang="en-US" sz="2400" dirty="0"/>
              <a:t>Robert Martin (Uncle Bob), 2003</a:t>
            </a:r>
          </a:p>
          <a:p>
            <a:pPr lvl="1"/>
            <a:r>
              <a:rPr lang="el-GR" sz="2400" dirty="0"/>
              <a:t>Μετάφραση: αν μια κλάση βγάζει προς τα έξω ένα σχετικά ευμέγεθες (</a:t>
            </a:r>
            <a:r>
              <a:rPr lang="en-US" sz="2400" dirty="0"/>
              <a:t>“fat”</a:t>
            </a:r>
            <a:r>
              <a:rPr lang="el-GR" sz="2400" dirty="0"/>
              <a:t>) </a:t>
            </a:r>
            <a:r>
              <a:rPr lang="en-US" sz="2400" dirty="0"/>
              <a:t>interface </a:t>
            </a:r>
            <a:r>
              <a:rPr lang="el-GR" sz="2400" dirty="0"/>
              <a:t>και οι </a:t>
            </a:r>
            <a:r>
              <a:rPr lang="en-US" sz="2400" dirty="0"/>
              <a:t>clients </a:t>
            </a:r>
            <a:r>
              <a:rPr lang="el-GR" sz="2400" dirty="0"/>
              <a:t>της χρησιμοποιούν μόνο ένα μέρος του, τότε κάθε </a:t>
            </a:r>
            <a:r>
              <a:rPr lang="en-US" sz="2400" dirty="0"/>
              <a:t>client </a:t>
            </a:r>
            <a:r>
              <a:rPr lang="el-GR" sz="2400" dirty="0"/>
              <a:t>εκτίθεται (και άρα χρειάζεται να ελεγχθεί για πιθανή συντήρηση) σε περισσότερες αλλαγές της </a:t>
            </a:r>
            <a:r>
              <a:rPr lang="en-US" sz="2400" dirty="0"/>
              <a:t>service provider </a:t>
            </a:r>
            <a:r>
              <a:rPr lang="el-GR" sz="2400" dirty="0"/>
              <a:t>κλάσης απ’ όσες του αναλογούν στ’ αλήθεια</a:t>
            </a:r>
          </a:p>
        </p:txBody>
      </p:sp>
      <p:sp>
        <p:nvSpPr>
          <p:cNvPr id="4" name="Slide Number Placeholder 3"/>
          <p:cNvSpPr>
            <a:spLocks noGrp="1"/>
          </p:cNvSpPr>
          <p:nvPr>
            <p:ph type="sldNum" sz="quarter" idx="12"/>
          </p:nvPr>
        </p:nvSpPr>
        <p:spPr/>
        <p:txBody>
          <a:bodyPr/>
          <a:lstStyle/>
          <a:p>
            <a:fld id="{7C316A5B-51B9-452D-85DF-B0A4FAFA058B}" type="slidenum">
              <a:rPr lang="el-GR" smtClean="0"/>
              <a:pPr/>
              <a:t>115</a:t>
            </a:fld>
            <a:endParaRPr lang="el-G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Interface Segregation Principle (ISP)</a:t>
            </a:r>
            <a:endParaRPr lang="el-GR" dirty="0"/>
          </a:p>
        </p:txBody>
      </p:sp>
      <p:sp>
        <p:nvSpPr>
          <p:cNvPr id="3" name="Content Placeholder 2"/>
          <p:cNvSpPr>
            <a:spLocks noGrp="1"/>
          </p:cNvSpPr>
          <p:nvPr>
            <p:ph idx="1"/>
          </p:nvPr>
        </p:nvSpPr>
        <p:spPr/>
        <p:txBody>
          <a:bodyPr/>
          <a:lstStyle/>
          <a:p>
            <a:r>
              <a:rPr lang="en-US" dirty="0"/>
              <a:t>Avoid “fat” interfaces that do everything =&gt; THINK SMALL!!</a:t>
            </a:r>
          </a:p>
          <a:p>
            <a:r>
              <a:rPr lang="en-US" dirty="0"/>
              <a:t>Many special purpose interfaces are probably better than general-purpose interfaces</a:t>
            </a:r>
          </a:p>
          <a:p>
            <a:pPr lvl="1"/>
            <a:r>
              <a:rPr lang="en-US" dirty="0"/>
              <a:t>As they prohibit worn/unwanted usage of interfaces from client programmers</a:t>
            </a:r>
          </a:p>
          <a:p>
            <a:pPr lvl="1"/>
            <a:r>
              <a:rPr lang="en-US" dirty="0"/>
              <a:t>As they immunize clients from changes that do not concern them</a:t>
            </a:r>
          </a:p>
          <a:p>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116</a:t>
            </a:fld>
            <a:endParaRPr lang="el-G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Ιδεατά</a:t>
            </a:r>
          </a:p>
        </p:txBody>
      </p:sp>
      <p:sp>
        <p:nvSpPr>
          <p:cNvPr id="3" name="Content Placeholder 2"/>
          <p:cNvSpPr>
            <a:spLocks noGrp="1"/>
          </p:cNvSpPr>
          <p:nvPr>
            <p:ph idx="1"/>
          </p:nvPr>
        </p:nvSpPr>
        <p:spPr/>
        <p:txBody>
          <a:bodyPr/>
          <a:lstStyle/>
          <a:p>
            <a:r>
              <a:rPr lang="el-GR" dirty="0"/>
              <a:t>Κάθε </a:t>
            </a:r>
            <a:r>
              <a:rPr lang="en-US" dirty="0"/>
              <a:t>client </a:t>
            </a:r>
            <a:r>
              <a:rPr lang="el-GR" dirty="0"/>
              <a:t>«βλέπει» ένα </a:t>
            </a:r>
            <a:r>
              <a:rPr lang="en-US" dirty="0"/>
              <a:t>interface </a:t>
            </a:r>
            <a:r>
              <a:rPr lang="el-GR" dirty="0"/>
              <a:t>με ακριβώς </a:t>
            </a:r>
            <a:r>
              <a:rPr lang="el-GR"/>
              <a:t>τις μεθόδους </a:t>
            </a:r>
            <a:r>
              <a:rPr lang="el-GR" dirty="0"/>
              <a:t>που χρησιμοποιεί και μόνο</a:t>
            </a:r>
          </a:p>
          <a:p>
            <a:r>
              <a:rPr lang="el-GR" dirty="0"/>
              <a:t>Αυτό σημαίνει ότι μόνο αλλαγές στο </a:t>
            </a:r>
            <a:r>
              <a:rPr lang="en-US" dirty="0"/>
              <a:t>interface </a:t>
            </a:r>
            <a:r>
              <a:rPr lang="el-GR" dirty="0"/>
              <a:t>(ή/και στις κλάσεις που το υλοποιούν) θα περάσουν στον </a:t>
            </a:r>
            <a:r>
              <a:rPr lang="en-US" dirty="0"/>
              <a:t>client </a:t>
            </a:r>
            <a:r>
              <a:rPr lang="el-GR" dirty="0"/>
              <a:t>προς συντήρησή του</a:t>
            </a:r>
            <a:endParaRPr lang="en-US" dirty="0"/>
          </a:p>
          <a:p>
            <a:r>
              <a:rPr lang="el-GR" dirty="0"/>
              <a:t>… και ότι ο </a:t>
            </a:r>
            <a:r>
              <a:rPr lang="en-US" dirty="0"/>
              <a:t>client developer </a:t>
            </a:r>
            <a:r>
              <a:rPr lang="el-GR" dirty="0"/>
              <a:t>θα έχει ένα μικρό συνεκτικό σύνολο μεθόδων για να κάνει τη δουλειά του (και όχι ότι να ’ναι)</a:t>
            </a:r>
          </a:p>
        </p:txBody>
      </p:sp>
      <p:sp>
        <p:nvSpPr>
          <p:cNvPr id="4" name="Slide Number Placeholder 3"/>
          <p:cNvSpPr>
            <a:spLocks noGrp="1"/>
          </p:cNvSpPr>
          <p:nvPr>
            <p:ph type="sldNum" sz="quarter" idx="12"/>
          </p:nvPr>
        </p:nvSpPr>
        <p:spPr/>
        <p:txBody>
          <a:bodyPr/>
          <a:lstStyle/>
          <a:p>
            <a:fld id="{7C316A5B-51B9-452D-85DF-B0A4FAFA058B}" type="slidenum">
              <a:rPr lang="el-GR" smtClean="0"/>
              <a:pPr/>
              <a:t>117</a:t>
            </a:fld>
            <a:endParaRPr lang="el-G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Θυμηθείτε</a:t>
            </a:r>
          </a:p>
        </p:txBody>
      </p:sp>
      <p:sp>
        <p:nvSpPr>
          <p:cNvPr id="3" name="Content Placeholder 2"/>
          <p:cNvSpPr>
            <a:spLocks noGrp="1"/>
          </p:cNvSpPr>
          <p:nvPr>
            <p:ph idx="1"/>
          </p:nvPr>
        </p:nvSpPr>
        <p:spPr/>
        <p:txBody>
          <a:bodyPr>
            <a:normAutofit fontScale="85000" lnSpcReduction="10000"/>
          </a:bodyPr>
          <a:lstStyle/>
          <a:p>
            <a:r>
              <a:rPr lang="el-GR" dirty="0"/>
              <a:t>Ο σωστός τρόπος εξέλιξης είναι</a:t>
            </a:r>
          </a:p>
          <a:p>
            <a:pPr lvl="1"/>
            <a:r>
              <a:rPr lang="en-US" dirty="0"/>
              <a:t>High-level modules own interfaces</a:t>
            </a:r>
          </a:p>
          <a:p>
            <a:pPr lvl="1"/>
            <a:r>
              <a:rPr lang="en-US" dirty="0"/>
              <a:t>High-level modules dictate change, due to updates in the user requirements</a:t>
            </a:r>
          </a:p>
          <a:p>
            <a:pPr lvl="1"/>
            <a:r>
              <a:rPr lang="en-US" dirty="0"/>
              <a:t>Low-level modules should adapt to the above</a:t>
            </a:r>
          </a:p>
          <a:p>
            <a:pPr lvl="1"/>
            <a:r>
              <a:rPr lang="en-US" dirty="0"/>
              <a:t>Interfaces are the gateways between high and low level modules</a:t>
            </a:r>
          </a:p>
          <a:p>
            <a:r>
              <a:rPr lang="el-GR" dirty="0"/>
              <a:t>Δεν είναι βολικό να έχω πολλούς </a:t>
            </a:r>
            <a:r>
              <a:rPr lang="en-US" dirty="0"/>
              <a:t>high-level modules </a:t>
            </a:r>
            <a:r>
              <a:rPr lang="el-GR" dirty="0"/>
              <a:t>να χτυπούν το ίδιο </a:t>
            </a:r>
            <a:r>
              <a:rPr lang="en-US" dirty="0"/>
              <a:t>interface</a:t>
            </a:r>
            <a:r>
              <a:rPr lang="el-GR" dirty="0"/>
              <a:t> – αν και κάποιες φορές, για λόγους επαναχρησιμοποίησης του κώδικα, δεν μπορώ να το αποφύγω</a:t>
            </a:r>
          </a:p>
        </p:txBody>
      </p:sp>
      <p:sp>
        <p:nvSpPr>
          <p:cNvPr id="4" name="Slide Number Placeholder 3"/>
          <p:cNvSpPr>
            <a:spLocks noGrp="1"/>
          </p:cNvSpPr>
          <p:nvPr>
            <p:ph type="sldNum" sz="quarter" idx="12"/>
          </p:nvPr>
        </p:nvSpPr>
        <p:spPr/>
        <p:txBody>
          <a:bodyPr/>
          <a:lstStyle/>
          <a:p>
            <a:fld id="{7C316A5B-51B9-452D-85DF-B0A4FAFA058B}" type="slidenum">
              <a:rPr lang="el-GR" smtClean="0"/>
              <a:pPr/>
              <a:t>118</a:t>
            </a:fld>
            <a:endParaRPr lang="el-G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από </a:t>
            </a:r>
            <a:r>
              <a:rPr lang="en-US" dirty="0"/>
              <a:t>Uncle Bob</a:t>
            </a:r>
            <a:endParaRPr lang="el-GR" dirty="0"/>
          </a:p>
        </p:txBody>
      </p:sp>
      <p:sp>
        <p:nvSpPr>
          <p:cNvPr id="3" name="Content Placeholder 2"/>
          <p:cNvSpPr>
            <a:spLocks noGrp="1"/>
          </p:cNvSpPr>
          <p:nvPr>
            <p:ph idx="1"/>
          </p:nvPr>
        </p:nvSpPr>
        <p:spPr/>
        <p:txBody>
          <a:bodyPr>
            <a:normAutofit/>
          </a:bodyPr>
          <a:lstStyle/>
          <a:p>
            <a:pPr>
              <a:buNone/>
            </a:pPr>
            <a:r>
              <a:rPr lang="fr-FR" sz="1600" dirty="0">
                <a:latin typeface="Consolas" pitchFamily="49" charset="0"/>
                <a:cs typeface="Consolas" pitchFamily="49" charset="0"/>
              </a:rPr>
              <a:t>public abstract class </a:t>
            </a:r>
            <a:r>
              <a:rPr lang="fr-FR" sz="1600" dirty="0" err="1">
                <a:latin typeface="Consolas" pitchFamily="49" charset="0"/>
                <a:cs typeface="Consolas" pitchFamily="49" charset="0"/>
              </a:rPr>
              <a:t>Door</a:t>
            </a:r>
            <a:r>
              <a:rPr lang="fr-FR" sz="1600" dirty="0">
                <a:latin typeface="Consolas" pitchFamily="49" charset="0"/>
                <a:cs typeface="Consolas" pitchFamily="49" charset="0"/>
              </a:rPr>
              <a:t> {</a:t>
            </a:r>
          </a:p>
          <a:p>
            <a:pPr>
              <a:buNone/>
            </a:pPr>
            <a:r>
              <a:rPr lang="fr-FR" sz="1600" dirty="0">
                <a:latin typeface="Consolas" pitchFamily="49" charset="0"/>
                <a:cs typeface="Consolas" pitchFamily="49" charset="0"/>
              </a:rPr>
              <a:t>	public</a:t>
            </a:r>
            <a:r>
              <a:rPr lang="el-GR" sz="1600" dirty="0">
                <a:latin typeface="Consolas" pitchFamily="49" charset="0"/>
                <a:cs typeface="Consolas" pitchFamily="49" charset="0"/>
              </a:rPr>
              <a:t> </a:t>
            </a:r>
            <a:r>
              <a:rPr lang="en-US" sz="1600" dirty="0">
                <a:latin typeface="Consolas" pitchFamily="49" charset="0"/>
                <a:cs typeface="Consolas" pitchFamily="49" charset="0"/>
              </a:rPr>
              <a:t>abstract </a:t>
            </a:r>
            <a:r>
              <a:rPr lang="fr-FR" sz="1600" dirty="0" err="1">
                <a:latin typeface="Consolas" pitchFamily="49" charset="0"/>
                <a:cs typeface="Consolas" pitchFamily="49" charset="0"/>
              </a:rPr>
              <a:t>void</a:t>
            </a:r>
            <a:r>
              <a:rPr lang="fr-FR" sz="1600" dirty="0">
                <a:latin typeface="Consolas" pitchFamily="49" charset="0"/>
                <a:cs typeface="Consolas" pitchFamily="49" charset="0"/>
              </a:rPr>
              <a:t> </a:t>
            </a:r>
            <a:r>
              <a:rPr lang="fr-FR" sz="1600" dirty="0" err="1">
                <a:latin typeface="Consolas" pitchFamily="49" charset="0"/>
                <a:cs typeface="Consolas" pitchFamily="49" charset="0"/>
              </a:rPr>
              <a:t>Lock</a:t>
            </a:r>
            <a:r>
              <a:rPr lang="fr-FR" sz="1600" dirty="0">
                <a:latin typeface="Consolas" pitchFamily="49" charset="0"/>
                <a:cs typeface="Consolas" pitchFamily="49" charset="0"/>
              </a:rPr>
              <a:t>();</a:t>
            </a:r>
          </a:p>
          <a:p>
            <a:pPr>
              <a:buNone/>
            </a:pPr>
            <a:r>
              <a:rPr lang="fr-FR" sz="1600" dirty="0">
                <a:latin typeface="Consolas" pitchFamily="49" charset="0"/>
                <a:cs typeface="Consolas" pitchFamily="49" charset="0"/>
              </a:rPr>
              <a:t>	public</a:t>
            </a:r>
            <a:r>
              <a:rPr lang="el-GR" sz="1600" dirty="0">
                <a:latin typeface="Consolas" pitchFamily="49" charset="0"/>
                <a:cs typeface="Consolas" pitchFamily="49" charset="0"/>
              </a:rPr>
              <a:t> </a:t>
            </a:r>
            <a:r>
              <a:rPr lang="en-US" sz="1600" dirty="0">
                <a:latin typeface="Consolas" pitchFamily="49" charset="0"/>
                <a:cs typeface="Consolas" pitchFamily="49" charset="0"/>
              </a:rPr>
              <a:t>abstract </a:t>
            </a:r>
            <a:r>
              <a:rPr lang="fr-FR" sz="1600" dirty="0" err="1">
                <a:latin typeface="Consolas" pitchFamily="49" charset="0"/>
                <a:cs typeface="Consolas" pitchFamily="49" charset="0"/>
              </a:rPr>
              <a:t>void</a:t>
            </a:r>
            <a:r>
              <a:rPr lang="fr-FR" sz="1600" dirty="0">
                <a:latin typeface="Consolas" pitchFamily="49" charset="0"/>
                <a:cs typeface="Consolas" pitchFamily="49" charset="0"/>
              </a:rPr>
              <a:t> </a:t>
            </a:r>
            <a:r>
              <a:rPr lang="fr-FR" sz="1600" dirty="0" err="1">
                <a:latin typeface="Consolas" pitchFamily="49" charset="0"/>
                <a:cs typeface="Consolas" pitchFamily="49" charset="0"/>
              </a:rPr>
              <a:t>Unlock</a:t>
            </a:r>
            <a:r>
              <a:rPr lang="fr-FR" sz="1600" dirty="0">
                <a:latin typeface="Consolas" pitchFamily="49" charset="0"/>
                <a:cs typeface="Consolas" pitchFamily="49" charset="0"/>
              </a:rPr>
              <a:t>();</a:t>
            </a:r>
          </a:p>
          <a:p>
            <a:pPr>
              <a:buNone/>
            </a:pPr>
            <a:r>
              <a:rPr lang="fr-FR" sz="1600" dirty="0">
                <a:latin typeface="Consolas" pitchFamily="49" charset="0"/>
                <a:cs typeface="Consolas" pitchFamily="49" charset="0"/>
              </a:rPr>
              <a:t>	public</a:t>
            </a:r>
            <a:r>
              <a:rPr lang="el-GR" sz="1600" dirty="0">
                <a:latin typeface="Consolas" pitchFamily="49" charset="0"/>
                <a:cs typeface="Consolas" pitchFamily="49" charset="0"/>
              </a:rPr>
              <a:t> </a:t>
            </a:r>
            <a:r>
              <a:rPr lang="en-US" sz="1600" dirty="0">
                <a:latin typeface="Consolas" pitchFamily="49" charset="0"/>
                <a:cs typeface="Consolas" pitchFamily="49" charset="0"/>
              </a:rPr>
              <a:t>abstract </a:t>
            </a:r>
            <a:r>
              <a:rPr lang="fr-FR" sz="1600" dirty="0" err="1">
                <a:latin typeface="Consolas" pitchFamily="49" charset="0"/>
                <a:cs typeface="Consolas" pitchFamily="49" charset="0"/>
              </a:rPr>
              <a:t>bool</a:t>
            </a:r>
            <a:r>
              <a:rPr lang="fr-FR" sz="1600" dirty="0">
                <a:latin typeface="Consolas" pitchFamily="49" charset="0"/>
                <a:cs typeface="Consolas" pitchFamily="49" charset="0"/>
              </a:rPr>
              <a:t> </a:t>
            </a:r>
            <a:r>
              <a:rPr lang="fr-FR" sz="1600" dirty="0" err="1">
                <a:latin typeface="Consolas" pitchFamily="49" charset="0"/>
                <a:cs typeface="Consolas" pitchFamily="49" charset="0"/>
              </a:rPr>
              <a:t>IsDoorOpen</a:t>
            </a:r>
            <a:r>
              <a:rPr lang="fr-FR" sz="1600" dirty="0">
                <a:latin typeface="Consolas" pitchFamily="49" charset="0"/>
                <a:cs typeface="Consolas" pitchFamily="49" charset="0"/>
              </a:rPr>
              <a:t>();</a:t>
            </a:r>
          </a:p>
          <a:p>
            <a:pPr>
              <a:buNone/>
            </a:pPr>
            <a:r>
              <a:rPr lang="el-GR" sz="1600" dirty="0">
                <a:latin typeface="Consolas" pitchFamily="49" charset="0"/>
                <a:cs typeface="Consolas" pitchFamily="49" charset="0"/>
              </a:rPr>
              <a:t>};</a:t>
            </a:r>
            <a:endParaRPr lang="en-US" sz="1600" dirty="0">
              <a:latin typeface="Consolas" pitchFamily="49" charset="0"/>
              <a:cs typeface="Consolas" pitchFamily="49" charset="0"/>
            </a:endParaRPr>
          </a:p>
          <a:p>
            <a:pPr>
              <a:buNone/>
            </a:pPr>
            <a:r>
              <a:rPr lang="fr-FR" sz="1600" dirty="0">
                <a:latin typeface="Consolas" pitchFamily="49" charset="0"/>
                <a:cs typeface="Consolas" pitchFamily="49" charset="0"/>
              </a:rPr>
              <a:t>public abstract class </a:t>
            </a:r>
            <a:r>
              <a:rPr lang="fr-FR" sz="1600" dirty="0" err="1">
                <a:latin typeface="Consolas" pitchFamily="49" charset="0"/>
                <a:cs typeface="Consolas" pitchFamily="49" charset="0"/>
              </a:rPr>
              <a:t>TimerClient</a:t>
            </a:r>
            <a:r>
              <a:rPr lang="fr-FR" sz="1600" dirty="0">
                <a:latin typeface="Consolas" pitchFamily="49" charset="0"/>
                <a:cs typeface="Consolas" pitchFamily="49" charset="0"/>
              </a:rPr>
              <a:t> {</a:t>
            </a:r>
          </a:p>
          <a:p>
            <a:pPr>
              <a:buNone/>
            </a:pPr>
            <a:r>
              <a:rPr lang="fr-FR" sz="1600" dirty="0">
                <a:latin typeface="Consolas" pitchFamily="49" charset="0"/>
                <a:cs typeface="Consolas" pitchFamily="49" charset="0"/>
              </a:rPr>
              <a:t>	public abstract </a:t>
            </a:r>
            <a:r>
              <a:rPr lang="fr-FR" sz="1600" dirty="0" err="1">
                <a:latin typeface="Consolas" pitchFamily="49" charset="0"/>
                <a:cs typeface="Consolas" pitchFamily="49" charset="0"/>
              </a:rPr>
              <a:t>void</a:t>
            </a:r>
            <a:r>
              <a:rPr lang="fr-FR" sz="1600" dirty="0">
                <a:latin typeface="Consolas" pitchFamily="49" charset="0"/>
                <a:cs typeface="Consolas" pitchFamily="49" charset="0"/>
              </a:rPr>
              <a:t> </a:t>
            </a:r>
            <a:r>
              <a:rPr lang="fr-FR" sz="1600" dirty="0" err="1">
                <a:latin typeface="Consolas" pitchFamily="49" charset="0"/>
                <a:cs typeface="Consolas" pitchFamily="49" charset="0"/>
              </a:rPr>
              <a:t>Notify</a:t>
            </a:r>
            <a:r>
              <a:rPr lang="fr-FR" sz="1600" dirty="0">
                <a:latin typeface="Consolas" pitchFamily="49" charset="0"/>
                <a:cs typeface="Consolas" pitchFamily="49" charset="0"/>
              </a:rPr>
              <a:t>();</a:t>
            </a:r>
          </a:p>
          <a:p>
            <a:pPr>
              <a:buNone/>
            </a:pPr>
            <a:r>
              <a:rPr lang="el-GR" sz="1600" dirty="0">
                <a:latin typeface="Consolas" pitchFamily="49" charset="0"/>
                <a:cs typeface="Consolas" pitchFamily="49" charset="0"/>
              </a:rPr>
              <a:t>};</a:t>
            </a:r>
            <a:endParaRPr lang="en-US" sz="1600" dirty="0">
              <a:latin typeface="Consolas" pitchFamily="49" charset="0"/>
              <a:cs typeface="Consolas" pitchFamily="49" charset="0"/>
            </a:endParaRPr>
          </a:p>
          <a:p>
            <a:pPr>
              <a:buNone/>
            </a:pPr>
            <a:r>
              <a:rPr lang="el-GR" sz="1600" dirty="0">
                <a:solidFill>
                  <a:srgbClr val="0000FF"/>
                </a:solidFill>
                <a:cs typeface="Consolas" pitchFamily="49" charset="0"/>
              </a:rPr>
              <a:t>Έστω δύο </a:t>
            </a:r>
            <a:r>
              <a:rPr lang="en-US" sz="1600" dirty="0">
                <a:solidFill>
                  <a:srgbClr val="0000FF"/>
                </a:solidFill>
                <a:cs typeface="Consolas" pitchFamily="49" charset="0"/>
              </a:rPr>
              <a:t>interfaces/abstract classes </a:t>
            </a:r>
            <a:r>
              <a:rPr lang="el-GR" sz="1600" dirty="0">
                <a:solidFill>
                  <a:srgbClr val="0000FF"/>
                </a:solidFill>
                <a:cs typeface="Consolas" pitchFamily="49" charset="0"/>
              </a:rPr>
              <a:t>που χαρακτηρίζουν (α) πόρτες και (β) αντικείμενα με χρονοδιακόπτες. Οι δύο αυτές αφηρημένες κλάσεις έχουν διαφορετικούς </a:t>
            </a:r>
            <a:r>
              <a:rPr lang="en-US" sz="1600" dirty="0">
                <a:solidFill>
                  <a:srgbClr val="0000FF"/>
                </a:solidFill>
                <a:cs typeface="Consolas" pitchFamily="49" charset="0"/>
              </a:rPr>
              <a:t>clients. </a:t>
            </a:r>
            <a:endParaRPr lang="el-GR" sz="1600" dirty="0">
              <a:solidFill>
                <a:srgbClr val="0000FF"/>
              </a:solidFill>
              <a:cs typeface="Consolas" pitchFamily="49" charset="0"/>
            </a:endParaRPr>
          </a:p>
          <a:p>
            <a:pPr>
              <a:buNone/>
            </a:pPr>
            <a:r>
              <a:rPr lang="el-GR" sz="1600" dirty="0">
                <a:solidFill>
                  <a:srgbClr val="0000FF"/>
                </a:solidFill>
                <a:cs typeface="Consolas" pitchFamily="49" charset="0"/>
              </a:rPr>
              <a:t>Για παράδειγμα, τα αντικείμενα μιας κλάσης </a:t>
            </a:r>
            <a:r>
              <a:rPr lang="en-US" sz="1600" dirty="0">
                <a:solidFill>
                  <a:srgbClr val="0000FF"/>
                </a:solidFill>
                <a:cs typeface="Consolas" pitchFamily="49" charset="0"/>
              </a:rPr>
              <a:t>Timers </a:t>
            </a:r>
            <a:r>
              <a:rPr lang="el-GR" sz="1600" dirty="0">
                <a:solidFill>
                  <a:srgbClr val="0000FF"/>
                </a:solidFill>
                <a:cs typeface="Consolas" pitchFamily="49" charset="0"/>
              </a:rPr>
              <a:t>χρησιμοποιούν την </a:t>
            </a:r>
            <a:r>
              <a:rPr lang="en-US" sz="1600" dirty="0" err="1">
                <a:solidFill>
                  <a:srgbClr val="0000FF"/>
                </a:solidFill>
                <a:cs typeface="Consolas" pitchFamily="49" charset="0"/>
              </a:rPr>
              <a:t>TimerClient</a:t>
            </a:r>
            <a:r>
              <a:rPr lang="en-US" sz="1600" dirty="0">
                <a:solidFill>
                  <a:srgbClr val="0000FF"/>
                </a:solidFill>
                <a:cs typeface="Consolas" pitchFamily="49" charset="0"/>
              </a:rPr>
              <a:t> </a:t>
            </a:r>
            <a:r>
              <a:rPr lang="el-GR" sz="1600" dirty="0">
                <a:solidFill>
                  <a:srgbClr val="0000FF"/>
                </a:solidFill>
                <a:cs typeface="Consolas" pitchFamily="49" charset="0"/>
              </a:rPr>
              <a:t>για να κάνουν </a:t>
            </a:r>
            <a:r>
              <a:rPr lang="en-US" sz="1600" dirty="0">
                <a:solidFill>
                  <a:srgbClr val="0000FF"/>
                </a:solidFill>
                <a:cs typeface="Consolas" pitchFamily="49" charset="0"/>
              </a:rPr>
              <a:t>register </a:t>
            </a:r>
            <a:r>
              <a:rPr lang="el-GR" sz="1600" dirty="0">
                <a:solidFill>
                  <a:srgbClr val="0000FF"/>
                </a:solidFill>
                <a:cs typeface="Consolas" pitchFamily="49" charset="0"/>
              </a:rPr>
              <a:t>σε ένα </a:t>
            </a:r>
            <a:r>
              <a:rPr lang="en-US" sz="1600" dirty="0">
                <a:solidFill>
                  <a:srgbClr val="0000FF"/>
                </a:solidFill>
                <a:cs typeface="Consolas" pitchFamily="49" charset="0"/>
              </a:rPr>
              <a:t>timer </a:t>
            </a:r>
            <a:r>
              <a:rPr lang="el-GR" sz="1600" dirty="0">
                <a:solidFill>
                  <a:srgbClr val="0000FF"/>
                </a:solidFill>
                <a:cs typeface="Consolas" pitchFamily="49" charset="0"/>
              </a:rPr>
              <a:t>ο οποίος θα τους ειδοποιεί όταν περάσει η ώρα</a:t>
            </a:r>
          </a:p>
          <a:p>
            <a:pPr>
              <a:buNone/>
            </a:pPr>
            <a:r>
              <a:rPr lang="fr-FR" sz="1600" dirty="0">
                <a:latin typeface="Consolas" pitchFamily="49" charset="0"/>
                <a:cs typeface="Consolas" pitchFamily="49" charset="0"/>
              </a:rPr>
              <a:t>public class </a:t>
            </a:r>
            <a:r>
              <a:rPr lang="fr-FR" sz="1600" dirty="0" err="1">
                <a:latin typeface="Consolas" pitchFamily="49" charset="0"/>
                <a:cs typeface="Consolas" pitchFamily="49" charset="0"/>
              </a:rPr>
              <a:t>Timer</a:t>
            </a:r>
            <a:r>
              <a:rPr lang="fr-FR" sz="1600" dirty="0">
                <a:latin typeface="Consolas" pitchFamily="49" charset="0"/>
                <a:cs typeface="Consolas" pitchFamily="49" charset="0"/>
              </a:rPr>
              <a:t> {</a:t>
            </a:r>
          </a:p>
          <a:p>
            <a:pPr>
              <a:buNone/>
            </a:pPr>
            <a:r>
              <a:rPr lang="fr-FR" sz="1600" dirty="0">
                <a:latin typeface="Consolas" pitchFamily="49" charset="0"/>
                <a:cs typeface="Consolas" pitchFamily="49" charset="0"/>
              </a:rPr>
              <a:t>	public </a:t>
            </a:r>
            <a:r>
              <a:rPr lang="fr-FR" sz="1600" dirty="0" err="1">
                <a:latin typeface="Consolas" pitchFamily="49" charset="0"/>
                <a:cs typeface="Consolas" pitchFamily="49" charset="0"/>
              </a:rPr>
              <a:t>void</a:t>
            </a:r>
            <a:r>
              <a:rPr lang="fr-FR" sz="1600" dirty="0">
                <a:latin typeface="Consolas" pitchFamily="49" charset="0"/>
                <a:cs typeface="Consolas" pitchFamily="49" charset="0"/>
              </a:rPr>
              <a:t> </a:t>
            </a:r>
            <a:r>
              <a:rPr lang="fr-FR" sz="1600" dirty="0" err="1">
                <a:latin typeface="Consolas" pitchFamily="49" charset="0"/>
                <a:cs typeface="Consolas" pitchFamily="49" charset="0"/>
              </a:rPr>
              <a:t>Register</a:t>
            </a:r>
            <a:r>
              <a:rPr lang="fr-FR" sz="1600" dirty="0">
                <a:latin typeface="Consolas" pitchFamily="49" charset="0"/>
                <a:cs typeface="Consolas" pitchFamily="49" charset="0"/>
              </a:rPr>
              <a:t>(</a:t>
            </a:r>
            <a:r>
              <a:rPr lang="fr-FR" sz="1600" dirty="0" err="1">
                <a:latin typeface="Consolas" pitchFamily="49" charset="0"/>
                <a:cs typeface="Consolas" pitchFamily="49" charset="0"/>
              </a:rPr>
              <a:t>int</a:t>
            </a:r>
            <a:r>
              <a:rPr lang="fr-FR" sz="1600" dirty="0">
                <a:latin typeface="Consolas" pitchFamily="49" charset="0"/>
                <a:cs typeface="Consolas" pitchFamily="49" charset="0"/>
              </a:rPr>
              <a:t> timeout, </a:t>
            </a:r>
            <a:r>
              <a:rPr lang="fr-FR" sz="1600" dirty="0" err="1">
                <a:latin typeface="Consolas" pitchFamily="49" charset="0"/>
                <a:cs typeface="Consolas" pitchFamily="49" charset="0"/>
              </a:rPr>
              <a:t>TimerClient</a:t>
            </a:r>
            <a:r>
              <a:rPr lang="fr-FR" sz="1600" dirty="0">
                <a:latin typeface="Consolas" pitchFamily="49" charset="0"/>
                <a:cs typeface="Consolas" pitchFamily="49" charset="0"/>
              </a:rPr>
              <a:t> client){ … }</a:t>
            </a:r>
          </a:p>
          <a:p>
            <a:pPr>
              <a:buNone/>
            </a:pPr>
            <a:r>
              <a:rPr lang="el-GR" sz="1600" dirty="0">
                <a:latin typeface="Consolas" pitchFamily="49" charset="0"/>
                <a:cs typeface="Consolas" pitchFamily="49" charset="0"/>
              </a:rPr>
              <a:t>};</a:t>
            </a:r>
          </a:p>
        </p:txBody>
      </p:sp>
      <p:sp>
        <p:nvSpPr>
          <p:cNvPr id="4" name="Slide Number Placeholder 3"/>
          <p:cNvSpPr>
            <a:spLocks noGrp="1"/>
          </p:cNvSpPr>
          <p:nvPr>
            <p:ph type="sldNum" sz="quarter" idx="12"/>
          </p:nvPr>
        </p:nvSpPr>
        <p:spPr/>
        <p:txBody>
          <a:bodyPr/>
          <a:lstStyle/>
          <a:p>
            <a:fld id="{7C316A5B-51B9-452D-85DF-B0A4FAFA058B}" type="slidenum">
              <a:rPr lang="el-GR" smtClean="0"/>
              <a:pPr/>
              <a:t>119</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Αρχή της χαμηλής σύζευξης</a:t>
            </a:r>
          </a:p>
        </p:txBody>
      </p:sp>
      <p:sp>
        <p:nvSpPr>
          <p:cNvPr id="3" name="Content Placeholder 2"/>
          <p:cNvSpPr>
            <a:spLocks noGrp="1"/>
          </p:cNvSpPr>
          <p:nvPr>
            <p:ph idx="1"/>
          </p:nvPr>
        </p:nvSpPr>
        <p:spPr/>
        <p:txBody>
          <a:bodyPr/>
          <a:lstStyle/>
          <a:p>
            <a:r>
              <a:rPr lang="el-GR" dirty="0">
                <a:solidFill>
                  <a:schemeClr val="tx1">
                    <a:lumMod val="75000"/>
                    <a:lumOff val="25000"/>
                  </a:schemeClr>
                </a:solidFill>
              </a:rPr>
              <a:t>Πάντα θέλουμε τα επί μέρους συστατικά (</a:t>
            </a:r>
            <a:r>
              <a:rPr lang="en-US" dirty="0">
                <a:solidFill>
                  <a:schemeClr val="tx1">
                    <a:lumMod val="75000"/>
                    <a:lumOff val="25000"/>
                  </a:schemeClr>
                </a:solidFill>
              </a:rPr>
              <a:t>modules</a:t>
            </a:r>
            <a:r>
              <a:rPr lang="el-GR" dirty="0">
                <a:solidFill>
                  <a:schemeClr val="tx1">
                    <a:lumMod val="75000"/>
                    <a:lumOff val="25000"/>
                  </a:schemeClr>
                </a:solidFill>
              </a:rPr>
              <a:t>) του συστήματός μας να έχουν όσο το δυνατόν μικρότερη σύζευξη</a:t>
            </a:r>
          </a:p>
          <a:p>
            <a:endParaRPr lang="el-GR" dirty="0"/>
          </a:p>
          <a:p>
            <a:r>
              <a:rPr lang="el-GR" dirty="0">
                <a:solidFill>
                  <a:schemeClr val="tx1">
                    <a:lumMod val="75000"/>
                    <a:lumOff val="25000"/>
                  </a:schemeClr>
                </a:solidFill>
              </a:rPr>
              <a:t>Συστατικά</a:t>
            </a:r>
            <a:r>
              <a:rPr lang="el-GR" dirty="0"/>
              <a:t>: κλάσεις, </a:t>
            </a:r>
            <a:r>
              <a:rPr lang="en-US" dirty="0"/>
              <a:t>packages, subsystems</a:t>
            </a:r>
          </a:p>
          <a:p>
            <a:r>
              <a:rPr lang="el-GR" dirty="0">
                <a:solidFill>
                  <a:schemeClr val="tx1">
                    <a:lumMod val="75000"/>
                    <a:lumOff val="25000"/>
                  </a:schemeClr>
                </a:solidFill>
              </a:rPr>
              <a:t>Σύζευξη</a:t>
            </a:r>
            <a:r>
              <a:rPr lang="el-GR" dirty="0"/>
              <a:t> </a:t>
            </a:r>
            <a:r>
              <a:rPr lang="en-US"/>
              <a:t>(coupling) </a:t>
            </a:r>
            <a:r>
              <a:rPr lang="el-GR" dirty="0"/>
              <a:t>ενός </a:t>
            </a:r>
            <a:r>
              <a:rPr lang="en-US" dirty="0"/>
              <a:t>module</a:t>
            </a:r>
            <a:r>
              <a:rPr lang="el-GR" dirty="0"/>
              <a:t>:</a:t>
            </a:r>
            <a:r>
              <a:rPr lang="en-US" dirty="0"/>
              <a:t> </a:t>
            </a:r>
            <a:r>
              <a:rPr lang="el-GR" dirty="0"/>
              <a:t>ο βαθμός αλληλεξάρτησης με άλλα </a:t>
            </a:r>
            <a:r>
              <a:rPr lang="en-US" dirty="0"/>
              <a:t>modules</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12</a:t>
            </a:fld>
            <a:endParaRPr lang="el-G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Παράδειγμα από </a:t>
            </a:r>
            <a:r>
              <a:rPr lang="en-US" dirty="0"/>
              <a:t>Uncle Bob</a:t>
            </a:r>
            <a:endParaRPr lang="el-GR" dirty="0"/>
          </a:p>
        </p:txBody>
      </p:sp>
      <p:sp>
        <p:nvSpPr>
          <p:cNvPr id="7" name="Content Placeholder 6"/>
          <p:cNvSpPr>
            <a:spLocks noGrp="1"/>
          </p:cNvSpPr>
          <p:nvPr>
            <p:ph sz="half" idx="2"/>
          </p:nvPr>
        </p:nvSpPr>
        <p:spPr/>
        <p:txBody>
          <a:bodyPr>
            <a:normAutofit lnSpcReduction="10000"/>
          </a:bodyPr>
          <a:lstStyle/>
          <a:p>
            <a:r>
              <a:rPr lang="el-GR" dirty="0"/>
              <a:t>Πώς υλοποιούμε μια πόρτα με χρονοδιακόπτη, ώστε (α) να ανοιγοκλείνει σε </a:t>
            </a:r>
            <a:r>
              <a:rPr lang="en-US" dirty="0"/>
              <a:t>Door clients </a:t>
            </a:r>
            <a:r>
              <a:rPr lang="el-GR" dirty="0"/>
              <a:t>και (β) να λέει την ώρα σε </a:t>
            </a:r>
            <a:r>
              <a:rPr lang="en-US" dirty="0"/>
              <a:t>Timer clients?</a:t>
            </a:r>
          </a:p>
          <a:p>
            <a:endParaRPr lang="en-US" dirty="0"/>
          </a:p>
          <a:p>
            <a:r>
              <a:rPr lang="el-GR" dirty="0"/>
              <a:t>Θυμηθείτε: η ιεραρχίες ΔΕΝ είναι φίλοι μας!</a:t>
            </a:r>
          </a:p>
        </p:txBody>
      </p:sp>
      <p:sp>
        <p:nvSpPr>
          <p:cNvPr id="4" name="Slide Number Placeholder 3"/>
          <p:cNvSpPr>
            <a:spLocks noGrp="1"/>
          </p:cNvSpPr>
          <p:nvPr>
            <p:ph type="sldNum" sz="quarter" idx="12"/>
          </p:nvPr>
        </p:nvSpPr>
        <p:spPr/>
        <p:txBody>
          <a:bodyPr/>
          <a:lstStyle/>
          <a:p>
            <a:fld id="{7C316A5B-51B9-452D-85DF-B0A4FAFA058B}" type="slidenum">
              <a:rPr lang="el-GR" smtClean="0"/>
              <a:pPr/>
              <a:t>120</a:t>
            </a:fld>
            <a:endParaRPr lang="el-GR"/>
          </a:p>
        </p:txBody>
      </p:sp>
      <p:graphicFrame>
        <p:nvGraphicFramePr>
          <p:cNvPr id="51205" name="Object 5"/>
          <p:cNvGraphicFramePr>
            <a:graphicFrameLocks noChangeAspect="1"/>
          </p:cNvGraphicFramePr>
          <p:nvPr/>
        </p:nvGraphicFramePr>
        <p:xfrm>
          <a:off x="107504" y="1268759"/>
          <a:ext cx="4248472" cy="5508047"/>
        </p:xfrm>
        <a:graphic>
          <a:graphicData uri="http://schemas.openxmlformats.org/presentationml/2006/ole">
            <mc:AlternateContent xmlns:mc="http://schemas.openxmlformats.org/markup-compatibility/2006">
              <mc:Choice xmlns:v="urn:schemas-microsoft-com:vml" Requires="v">
                <p:oleObj spid="_x0000_s67622" name="Visio" r:id="rId3" imgW="2929322" imgH="3796740" progId="Visio.Drawing.11">
                  <p:embed/>
                </p:oleObj>
              </mc:Choice>
              <mc:Fallback>
                <p:oleObj name="Visio" r:id="rId3" imgW="2929322" imgH="379674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68759"/>
                        <a:ext cx="4248472" cy="550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Pollution</a:t>
            </a:r>
            <a:endParaRPr lang="el-GR" dirty="0"/>
          </a:p>
        </p:txBody>
      </p:sp>
      <p:sp>
        <p:nvSpPr>
          <p:cNvPr id="3" name="Slide Number Placeholder 2"/>
          <p:cNvSpPr>
            <a:spLocks noGrp="1"/>
          </p:cNvSpPr>
          <p:nvPr>
            <p:ph type="sldNum" sz="quarter" idx="12"/>
          </p:nvPr>
        </p:nvSpPr>
        <p:spPr/>
        <p:txBody>
          <a:bodyPr/>
          <a:lstStyle/>
          <a:p>
            <a:fld id="{7C316A5B-51B9-452D-85DF-B0A4FAFA058B}" type="slidenum">
              <a:rPr lang="el-GR" smtClean="0"/>
              <a:pPr/>
              <a:t>121</a:t>
            </a:fld>
            <a:endParaRPr lang="el-GR"/>
          </a:p>
        </p:txBody>
      </p:sp>
      <p:sp>
        <p:nvSpPr>
          <p:cNvPr id="6" name="TextBox 5"/>
          <p:cNvSpPr txBox="1"/>
          <p:nvPr/>
        </p:nvSpPr>
        <p:spPr>
          <a:xfrm>
            <a:off x="5436096" y="3068960"/>
            <a:ext cx="3240360" cy="2031325"/>
          </a:xfrm>
          <a:prstGeom prst="rect">
            <a:avLst/>
          </a:prstGeom>
          <a:noFill/>
        </p:spPr>
        <p:txBody>
          <a:bodyPr wrap="square" rtlCol="0">
            <a:spAutoFit/>
          </a:bodyPr>
          <a:lstStyle/>
          <a:p>
            <a:r>
              <a:rPr lang="el-GR" dirty="0"/>
              <a:t>Τι γίνεται άμα η πόρτα ανοιγοκλείνει και πρέπει να βάλει πολλά </a:t>
            </a:r>
            <a:r>
              <a:rPr lang="en-US" dirty="0"/>
              <a:t>timeout registrations?</a:t>
            </a:r>
          </a:p>
          <a:p>
            <a:endParaRPr lang="en-US" dirty="0"/>
          </a:p>
          <a:p>
            <a:r>
              <a:rPr lang="el-GR" dirty="0"/>
              <a:t>«Μολύνουμε» το </a:t>
            </a:r>
            <a:r>
              <a:rPr lang="en-US" dirty="0"/>
              <a:t>interface</a:t>
            </a:r>
            <a:r>
              <a:rPr lang="el-GR" dirty="0"/>
              <a:t> με ένα ακόμα πεδίο στη </a:t>
            </a:r>
            <a:r>
              <a:rPr lang="en-US" dirty="0"/>
              <a:t>notify?</a:t>
            </a:r>
            <a:endParaRPr lang="el-GR" dirty="0"/>
          </a:p>
        </p:txBody>
      </p:sp>
      <p:graphicFrame>
        <p:nvGraphicFramePr>
          <p:cNvPr id="52228" name="Object 4"/>
          <p:cNvGraphicFramePr>
            <a:graphicFrameLocks noChangeAspect="1"/>
          </p:cNvGraphicFramePr>
          <p:nvPr/>
        </p:nvGraphicFramePr>
        <p:xfrm>
          <a:off x="323528" y="1268759"/>
          <a:ext cx="5112568" cy="5375499"/>
        </p:xfrm>
        <a:graphic>
          <a:graphicData uri="http://schemas.openxmlformats.org/presentationml/2006/ole">
            <mc:AlternateContent xmlns:mc="http://schemas.openxmlformats.org/markup-compatibility/2006">
              <mc:Choice xmlns:v="urn:schemas-microsoft-com:vml" Requires="v">
                <p:oleObj spid="_x0000_s68646" name="Visio" r:id="rId3" imgW="3612218" imgH="3796740" progId="Visio.Drawing.11">
                  <p:embed/>
                </p:oleObj>
              </mc:Choice>
              <mc:Fallback>
                <p:oleObj name="Visio" r:id="rId3" imgW="3612218" imgH="379674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268759"/>
                        <a:ext cx="5112568" cy="537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Delegation: use composition instead of aggregation &amp; distribute clients</a:t>
            </a:r>
            <a:endParaRPr lang="el-GR" dirty="0"/>
          </a:p>
        </p:txBody>
      </p:sp>
      <p:sp>
        <p:nvSpPr>
          <p:cNvPr id="3" name="Slide Number Placeholder 2"/>
          <p:cNvSpPr>
            <a:spLocks noGrp="1"/>
          </p:cNvSpPr>
          <p:nvPr>
            <p:ph type="sldNum" sz="quarter" idx="12"/>
          </p:nvPr>
        </p:nvSpPr>
        <p:spPr/>
        <p:txBody>
          <a:bodyPr/>
          <a:lstStyle/>
          <a:p>
            <a:fld id="{7C316A5B-51B9-452D-85DF-B0A4FAFA058B}" type="slidenum">
              <a:rPr lang="el-GR" smtClean="0"/>
              <a:pPr/>
              <a:t>122</a:t>
            </a:fld>
            <a:endParaRPr lang="el-GR"/>
          </a:p>
        </p:txBody>
      </p:sp>
      <p:sp>
        <p:nvSpPr>
          <p:cNvPr id="6" name="TextBox 5"/>
          <p:cNvSpPr txBox="1"/>
          <p:nvPr/>
        </p:nvSpPr>
        <p:spPr>
          <a:xfrm>
            <a:off x="5796136" y="1844824"/>
            <a:ext cx="2520280" cy="2308324"/>
          </a:xfrm>
          <a:prstGeom prst="rect">
            <a:avLst/>
          </a:prstGeom>
          <a:noFill/>
        </p:spPr>
        <p:txBody>
          <a:bodyPr wrap="square" rtlCol="0">
            <a:spAutoFit/>
          </a:bodyPr>
          <a:lstStyle/>
          <a:p>
            <a:r>
              <a:rPr lang="el-GR" dirty="0"/>
              <a:t>Όσοι </a:t>
            </a:r>
            <a:r>
              <a:rPr lang="en-US" dirty="0"/>
              <a:t>clients </a:t>
            </a:r>
            <a:r>
              <a:rPr lang="el-GR" dirty="0"/>
              <a:t>θέλουν να δουλέψουν με τον </a:t>
            </a:r>
            <a:r>
              <a:rPr lang="en-US" dirty="0"/>
              <a:t>Timer </a:t>
            </a:r>
            <a:r>
              <a:rPr lang="el-GR" dirty="0"/>
              <a:t>βλέπουν μόνο αυτόν</a:t>
            </a:r>
          </a:p>
          <a:p>
            <a:r>
              <a:rPr lang="el-GR" dirty="0">
                <a:solidFill>
                  <a:srgbClr val="C00000"/>
                </a:solidFill>
              </a:rPr>
              <a:t>Όσοι θέλουν την </a:t>
            </a:r>
            <a:r>
              <a:rPr lang="en-US" dirty="0">
                <a:solidFill>
                  <a:srgbClr val="C00000"/>
                </a:solidFill>
              </a:rPr>
              <a:t>Door, </a:t>
            </a:r>
            <a:r>
              <a:rPr lang="el-GR" dirty="0">
                <a:solidFill>
                  <a:srgbClr val="C00000"/>
                </a:solidFill>
              </a:rPr>
              <a:t>μόνο αυτή</a:t>
            </a:r>
          </a:p>
          <a:p>
            <a:r>
              <a:rPr lang="el-GR" dirty="0">
                <a:solidFill>
                  <a:srgbClr val="008000"/>
                </a:solidFill>
              </a:rPr>
              <a:t>Μαζί: μέσω σύνθεσης και όχι κληρονομικότητας!!</a:t>
            </a:r>
          </a:p>
        </p:txBody>
      </p:sp>
      <p:graphicFrame>
        <p:nvGraphicFramePr>
          <p:cNvPr id="53255" name="Object 7"/>
          <p:cNvGraphicFramePr>
            <a:graphicFrameLocks noChangeAspect="1"/>
          </p:cNvGraphicFramePr>
          <p:nvPr/>
        </p:nvGraphicFramePr>
        <p:xfrm>
          <a:off x="581066" y="1916832"/>
          <a:ext cx="4594531" cy="4518000"/>
        </p:xfrm>
        <a:graphic>
          <a:graphicData uri="http://schemas.openxmlformats.org/presentationml/2006/ole">
            <mc:AlternateContent xmlns:mc="http://schemas.openxmlformats.org/markup-compatibility/2006">
              <mc:Choice xmlns:v="urn:schemas-microsoft-com:vml" Requires="v">
                <p:oleObj spid="_x0000_s69670" name="Visio" r:id="rId3" imgW="2763460" imgH="2717820" progId="Visio.Drawing.11">
                  <p:embed/>
                </p:oleObj>
              </mc:Choice>
              <mc:Fallback>
                <p:oleObj name="Visio" r:id="rId3" imgW="2763460" imgH="271782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66" y="1916832"/>
                        <a:ext cx="4594531" cy="45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Ηθικό δίδαγμα από </a:t>
            </a:r>
            <a:r>
              <a:rPr lang="en-US" dirty="0"/>
              <a:t>ISP</a:t>
            </a:r>
            <a:endParaRPr lang="el-GR" dirty="0"/>
          </a:p>
        </p:txBody>
      </p:sp>
      <p:sp>
        <p:nvSpPr>
          <p:cNvPr id="3" name="Content Placeholder 2"/>
          <p:cNvSpPr>
            <a:spLocks noGrp="1"/>
          </p:cNvSpPr>
          <p:nvPr>
            <p:ph idx="1"/>
          </p:nvPr>
        </p:nvSpPr>
        <p:spPr/>
        <p:txBody>
          <a:bodyPr>
            <a:normAutofit fontScale="85000" lnSpcReduction="20000"/>
          </a:bodyPr>
          <a:lstStyle/>
          <a:p>
            <a:r>
              <a:rPr lang="en-US" dirty="0">
                <a:solidFill>
                  <a:srgbClr val="0000FF"/>
                </a:solidFill>
              </a:rPr>
              <a:t>Clients should not be forced to depend upon interfaces they do not use</a:t>
            </a:r>
            <a:endParaRPr lang="el-GR" dirty="0">
              <a:solidFill>
                <a:srgbClr val="0000FF"/>
              </a:solidFill>
            </a:endParaRPr>
          </a:p>
          <a:p>
            <a:r>
              <a:rPr lang="en-US" dirty="0">
                <a:solidFill>
                  <a:srgbClr val="C00000"/>
                </a:solidFill>
              </a:rPr>
              <a:t>Aggregation and NOT inheritance handles complexity!</a:t>
            </a:r>
          </a:p>
          <a:p>
            <a:r>
              <a:rPr lang="en-US" dirty="0"/>
              <a:t>When interfaces become fat, or when you need to combine functionality</a:t>
            </a:r>
          </a:p>
          <a:p>
            <a:pPr lvl="1"/>
            <a:r>
              <a:rPr lang="en-US" dirty="0"/>
              <a:t>Split classes and aggregate objects</a:t>
            </a:r>
          </a:p>
          <a:p>
            <a:pPr lvl="1"/>
            <a:r>
              <a:rPr lang="en-US" dirty="0"/>
              <a:t>Avoid polluting interfaces</a:t>
            </a:r>
          </a:p>
          <a:p>
            <a:r>
              <a:rPr lang="el-GR" dirty="0"/>
              <a:t>Δεν πας πειράζει να έχουμε πιο πολλά </a:t>
            </a:r>
            <a:r>
              <a:rPr lang="en-US" dirty="0"/>
              <a:t>interfaces, </a:t>
            </a:r>
            <a:r>
              <a:rPr lang="el-GR" dirty="0"/>
              <a:t>αν αυτό είναι το τίμημα της μειωμένης εξάρτησης</a:t>
            </a:r>
          </a:p>
          <a:p>
            <a:r>
              <a:rPr lang="el-GR" dirty="0">
                <a:solidFill>
                  <a:srgbClr val="008000"/>
                </a:solidFill>
              </a:rPr>
              <a:t>Πάντα να σκέφτεστε μήπως αντί για ιεραρχίες μπορεί να κάνει τη δουλειά σας η συνάθροιση!</a:t>
            </a:r>
          </a:p>
        </p:txBody>
      </p:sp>
      <p:sp>
        <p:nvSpPr>
          <p:cNvPr id="4" name="Slide Number Placeholder 3"/>
          <p:cNvSpPr>
            <a:spLocks noGrp="1"/>
          </p:cNvSpPr>
          <p:nvPr>
            <p:ph type="sldNum" sz="quarter" idx="12"/>
          </p:nvPr>
        </p:nvSpPr>
        <p:spPr/>
        <p:txBody>
          <a:bodyPr/>
          <a:lstStyle/>
          <a:p>
            <a:fld id="{7C316A5B-51B9-452D-85DF-B0A4FAFA058B}" type="slidenum">
              <a:rPr lang="el-GR" smtClean="0"/>
              <a:pPr/>
              <a:t>123</a:t>
            </a:fld>
            <a:endParaRPr lang="el-G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Package principles</a:t>
            </a:r>
            <a:endParaRPr lang="el-GR" dirty="0"/>
          </a:p>
        </p:txBody>
      </p:sp>
      <p:sp>
        <p:nvSpPr>
          <p:cNvPr id="3" name="Text Placeholder 2"/>
          <p:cNvSpPr>
            <a:spLocks noGrp="1"/>
          </p:cNvSpPr>
          <p:nvPr>
            <p:ph type="body" idx="1"/>
          </p:nvPr>
        </p:nvSpPr>
        <p:spPr/>
        <p:txBody>
          <a:bodyPr/>
          <a:lstStyle/>
          <a:p>
            <a:r>
              <a:rPr lang="el-GR" dirty="0"/>
              <a:t>Εκτός από το πώς οργανώνουμε τις κλάσεις και τα </a:t>
            </a:r>
            <a:r>
              <a:rPr lang="en-US" dirty="0"/>
              <a:t>interfaces, </a:t>
            </a:r>
            <a:r>
              <a:rPr lang="el-GR" dirty="0"/>
              <a:t>είναι πολύ σημαντικό το πώς οργανώνονται και τα πακέτα, καθώς αυτό «παράγει», σε μεγάλο βαθμό, την αρχιτεκτονική του συστήματος</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124</a:t>
            </a:fld>
            <a:endParaRPr lang="el-G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ile"/>
          <p:cNvSpPr>
            <a:spLocks noEditPoints="1" noChangeArrowheads="1"/>
          </p:cNvSpPr>
          <p:nvPr/>
        </p:nvSpPr>
        <p:spPr bwMode="auto">
          <a:xfrm>
            <a:off x="611560" y="1954656"/>
            <a:ext cx="1440160" cy="936104"/>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a:t>Client package</a:t>
            </a:r>
            <a:endParaRPr lang="el-GR" dirty="0"/>
          </a:p>
        </p:txBody>
      </p:sp>
      <p:sp>
        <p:nvSpPr>
          <p:cNvPr id="10" name="File"/>
          <p:cNvSpPr>
            <a:spLocks noEditPoints="1" noChangeArrowheads="1"/>
          </p:cNvSpPr>
          <p:nvPr/>
        </p:nvSpPr>
        <p:spPr bwMode="auto">
          <a:xfrm>
            <a:off x="3563888" y="1954656"/>
            <a:ext cx="1440160" cy="936104"/>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a:t>Server package</a:t>
            </a:r>
            <a:endParaRPr lang="el-GR" dirty="0"/>
          </a:p>
        </p:txBody>
      </p:sp>
      <p:cxnSp>
        <p:nvCxnSpPr>
          <p:cNvPr id="12" name="Straight Arrow Connector 11"/>
          <p:cNvCxnSpPr>
            <a:stCxn id="1027" idx="3"/>
            <a:endCxn id="10" idx="1"/>
          </p:cNvCxnSpPr>
          <p:nvPr/>
        </p:nvCxnSpPr>
        <p:spPr>
          <a:xfrm>
            <a:off x="2051720" y="2422708"/>
            <a:ext cx="1512168" cy="0"/>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55776" y="3322808"/>
            <a:ext cx="1440160" cy="369332"/>
          </a:xfrm>
          <a:prstGeom prst="rect">
            <a:avLst/>
          </a:prstGeom>
          <a:noFill/>
        </p:spPr>
        <p:txBody>
          <a:bodyPr wrap="square" rtlCol="0">
            <a:spAutoFit/>
          </a:bodyPr>
          <a:lstStyle/>
          <a:p>
            <a:r>
              <a:rPr lang="en-US" dirty="0"/>
              <a:t>… because …</a:t>
            </a:r>
            <a:endParaRPr lang="el-GR" dirty="0"/>
          </a:p>
        </p:txBody>
      </p:sp>
      <p:sp>
        <p:nvSpPr>
          <p:cNvPr id="14" name="File"/>
          <p:cNvSpPr>
            <a:spLocks noEditPoints="1" noChangeArrowheads="1"/>
          </p:cNvSpPr>
          <p:nvPr/>
        </p:nvSpPr>
        <p:spPr bwMode="auto">
          <a:xfrm>
            <a:off x="395536" y="4042888"/>
            <a:ext cx="2520280" cy="172819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a:t>Client package</a:t>
            </a:r>
            <a:endParaRPr lang="el-GR" dirty="0"/>
          </a:p>
        </p:txBody>
      </p:sp>
      <p:sp>
        <p:nvSpPr>
          <p:cNvPr id="15" name="File"/>
          <p:cNvSpPr>
            <a:spLocks noEditPoints="1" noChangeArrowheads="1"/>
          </p:cNvSpPr>
          <p:nvPr/>
        </p:nvSpPr>
        <p:spPr bwMode="auto">
          <a:xfrm>
            <a:off x="4067944" y="4005064"/>
            <a:ext cx="2808312" cy="1800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a:t>Server package</a:t>
            </a:r>
            <a:endParaRPr lang="el-GR" dirty="0"/>
          </a:p>
        </p:txBody>
      </p:sp>
      <p:cxnSp>
        <p:nvCxnSpPr>
          <p:cNvPr id="16" name="Straight Arrow Connector 15"/>
          <p:cNvCxnSpPr>
            <a:stCxn id="21" idx="3"/>
            <a:endCxn id="22" idx="1"/>
          </p:cNvCxnSpPr>
          <p:nvPr/>
        </p:nvCxnSpPr>
        <p:spPr>
          <a:xfrm>
            <a:off x="2051720" y="5303028"/>
            <a:ext cx="2376264" cy="0"/>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115616" y="5051000"/>
            <a:ext cx="936104"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Class C</a:t>
            </a:r>
            <a:endParaRPr lang="el-GR" dirty="0">
              <a:solidFill>
                <a:srgbClr val="002060"/>
              </a:solidFill>
            </a:endParaRPr>
          </a:p>
        </p:txBody>
      </p:sp>
      <p:sp>
        <p:nvSpPr>
          <p:cNvPr id="22" name="Rectangle 21"/>
          <p:cNvSpPr/>
          <p:nvPr/>
        </p:nvSpPr>
        <p:spPr>
          <a:xfrm>
            <a:off x="4427984" y="5051000"/>
            <a:ext cx="936104"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Class S</a:t>
            </a:r>
            <a:endParaRPr lang="el-GR" dirty="0">
              <a:solidFill>
                <a:srgbClr val="002060"/>
              </a:solidFill>
            </a:endParaRPr>
          </a:p>
        </p:txBody>
      </p:sp>
      <p:sp>
        <p:nvSpPr>
          <p:cNvPr id="25" name="Title 24"/>
          <p:cNvSpPr>
            <a:spLocks noGrp="1"/>
          </p:cNvSpPr>
          <p:nvPr>
            <p:ph type="title"/>
          </p:nvPr>
        </p:nvSpPr>
        <p:spPr/>
        <p:txBody>
          <a:bodyPr/>
          <a:lstStyle/>
          <a:p>
            <a:pPr algn="l"/>
            <a:r>
              <a:rPr lang="en-US" dirty="0"/>
              <a:t>Package Dependency</a:t>
            </a:r>
            <a:endParaRPr lang="el-GR" dirty="0"/>
          </a:p>
        </p:txBody>
      </p:sp>
      <p:sp>
        <p:nvSpPr>
          <p:cNvPr id="26" name="TextBox 25"/>
          <p:cNvSpPr txBox="1"/>
          <p:nvPr/>
        </p:nvSpPr>
        <p:spPr>
          <a:xfrm>
            <a:off x="6228184" y="404664"/>
            <a:ext cx="2592288" cy="3385542"/>
          </a:xfrm>
          <a:prstGeom prst="rect">
            <a:avLst/>
          </a:prstGeom>
          <a:noFill/>
        </p:spPr>
        <p:txBody>
          <a:bodyPr wrap="square" rtlCol="0">
            <a:spAutoFit/>
          </a:bodyPr>
          <a:lstStyle/>
          <a:p>
            <a:r>
              <a:rPr lang="en-US" dirty="0"/>
              <a:t>Dependency: whenever changing the public </a:t>
            </a:r>
            <a:r>
              <a:rPr lang="en-US" dirty="0" err="1"/>
              <a:t>i</a:t>
            </a:r>
            <a:r>
              <a:rPr lang="en-US" dirty="0"/>
              <a:t>-face of a service provider class affects a class that uses it, aka “client”.</a:t>
            </a:r>
          </a:p>
          <a:p>
            <a:r>
              <a:rPr lang="en-US" dirty="0"/>
              <a:t>Typically due to calls within a client’s code</a:t>
            </a:r>
          </a:p>
          <a:p>
            <a:r>
              <a:rPr lang="en-US" dirty="0"/>
              <a:t>- method calls </a:t>
            </a:r>
          </a:p>
          <a:p>
            <a:r>
              <a:rPr lang="en-US" sz="1400" dirty="0">
                <a:latin typeface="Consolas" pitchFamily="49" charset="0"/>
              </a:rPr>
              <a:t>r = </a:t>
            </a:r>
            <a:r>
              <a:rPr lang="en-US" sz="1400" dirty="0" err="1">
                <a:latin typeface="Consolas" pitchFamily="49" charset="0"/>
              </a:rPr>
              <a:t>s.getServiceFromS</a:t>
            </a:r>
            <a:r>
              <a:rPr lang="en-US" sz="1400" dirty="0">
                <a:latin typeface="Consolas" pitchFamily="49" charset="0"/>
              </a:rPr>
              <a:t>(…)</a:t>
            </a:r>
          </a:p>
          <a:p>
            <a:pPr>
              <a:buFontTx/>
              <a:buChar char="-"/>
            </a:pPr>
            <a:r>
              <a:rPr lang="en-US" dirty="0"/>
              <a:t> new() calls</a:t>
            </a:r>
          </a:p>
          <a:p>
            <a:r>
              <a:rPr lang="en-US" sz="1400" dirty="0">
                <a:latin typeface="Consolas" pitchFamily="49" charset="0"/>
              </a:rPr>
              <a:t>o = new S(…)</a:t>
            </a:r>
          </a:p>
          <a:p>
            <a:endParaRPr lang="el-GR" dirty="0"/>
          </a:p>
        </p:txBody>
      </p:sp>
      <p:sp>
        <p:nvSpPr>
          <p:cNvPr id="17" name="Slide Number Placeholder 16"/>
          <p:cNvSpPr>
            <a:spLocks noGrp="1"/>
          </p:cNvSpPr>
          <p:nvPr>
            <p:ph type="sldNum" sz="quarter" idx="12"/>
          </p:nvPr>
        </p:nvSpPr>
        <p:spPr/>
        <p:txBody>
          <a:bodyPr/>
          <a:lstStyle/>
          <a:p>
            <a:fld id="{4271182A-DE3E-43A2-99F5-2209ED92BFA3}" type="slidenum">
              <a:rPr lang="el-GR" smtClean="0"/>
              <a:pPr/>
              <a:t>125</a:t>
            </a:fld>
            <a:endParaRPr lang="el-G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Package principles</a:t>
            </a:r>
            <a:endParaRPr lang="el-GR" dirty="0"/>
          </a:p>
        </p:txBody>
      </p:sp>
      <p:sp>
        <p:nvSpPr>
          <p:cNvPr id="3" name="Content Placeholder 2"/>
          <p:cNvSpPr>
            <a:spLocks noGrp="1"/>
          </p:cNvSpPr>
          <p:nvPr>
            <p:ph idx="1"/>
          </p:nvPr>
        </p:nvSpPr>
        <p:spPr/>
        <p:txBody>
          <a:bodyPr/>
          <a:lstStyle/>
          <a:p>
            <a:r>
              <a:rPr lang="en-US" u="sng" dirty="0"/>
              <a:t>Cohesion within a package</a:t>
            </a:r>
          </a:p>
          <a:p>
            <a:pPr lvl="1"/>
            <a:r>
              <a:rPr lang="en-US" dirty="0"/>
              <a:t>Release Reuse Equivalence (REP)</a:t>
            </a:r>
          </a:p>
          <a:p>
            <a:pPr lvl="1"/>
            <a:r>
              <a:rPr lang="en-US" b="1" dirty="0">
                <a:solidFill>
                  <a:srgbClr val="C00000"/>
                </a:solidFill>
              </a:rPr>
              <a:t>Common Closure Principle (CCP)</a:t>
            </a:r>
          </a:p>
          <a:p>
            <a:pPr lvl="1"/>
            <a:r>
              <a:rPr lang="en-US" dirty="0"/>
              <a:t>Common Reuse Principle (</a:t>
            </a:r>
            <a:r>
              <a:rPr lang="en-US" dirty="0" err="1"/>
              <a:t>CReP</a:t>
            </a:r>
            <a:r>
              <a:rPr lang="en-US" dirty="0"/>
              <a:t>)</a:t>
            </a:r>
          </a:p>
          <a:p>
            <a:r>
              <a:rPr lang="en-US" dirty="0"/>
              <a:t>Coupling between packages</a:t>
            </a:r>
            <a:endParaRPr lang="el-GR" dirty="0"/>
          </a:p>
          <a:p>
            <a:pPr lvl="1"/>
            <a:r>
              <a:rPr lang="en-US" b="1" dirty="0">
                <a:solidFill>
                  <a:srgbClr val="C00000"/>
                </a:solidFill>
              </a:rPr>
              <a:t>Acyclic Dependency Principle (ADP)</a:t>
            </a:r>
          </a:p>
          <a:p>
            <a:pPr lvl="1"/>
            <a:r>
              <a:rPr lang="en-US" b="1" dirty="0">
                <a:solidFill>
                  <a:srgbClr val="C00000"/>
                </a:solidFill>
              </a:rPr>
              <a:t>Stable Dependency Principle (SDP)</a:t>
            </a:r>
          </a:p>
          <a:p>
            <a:pPr lvl="1"/>
            <a:r>
              <a:rPr lang="en-US" b="1" dirty="0">
                <a:solidFill>
                  <a:srgbClr val="C00000"/>
                </a:solidFill>
              </a:rPr>
              <a:t>Stable Abstraction Principle (SAP)</a:t>
            </a:r>
          </a:p>
          <a:p>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126</a:t>
            </a:fld>
            <a:endParaRPr lang="el-G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Reuse Equivalence (REP)</a:t>
            </a:r>
            <a:endParaRPr lang="el-GR" dirty="0"/>
          </a:p>
        </p:txBody>
      </p:sp>
      <p:sp>
        <p:nvSpPr>
          <p:cNvPr id="3" name="Content Placeholder 2"/>
          <p:cNvSpPr>
            <a:spLocks noGrp="1"/>
          </p:cNvSpPr>
          <p:nvPr>
            <p:ph idx="1"/>
          </p:nvPr>
        </p:nvSpPr>
        <p:spPr/>
        <p:txBody>
          <a:bodyPr>
            <a:normAutofit fontScale="62500" lnSpcReduction="20000"/>
          </a:bodyPr>
          <a:lstStyle/>
          <a:p>
            <a:r>
              <a:rPr lang="en-US" dirty="0">
                <a:solidFill>
                  <a:srgbClr val="C00000"/>
                </a:solidFill>
              </a:rPr>
              <a:t>The granule of reuse is the granule of release</a:t>
            </a:r>
          </a:p>
          <a:p>
            <a:endParaRPr lang="en-US" dirty="0"/>
          </a:p>
          <a:p>
            <a:r>
              <a:rPr lang="en-US" baseline="0" dirty="0"/>
              <a:t>How: when you release,</a:t>
            </a:r>
            <a:r>
              <a:rPr lang="en-US" dirty="0"/>
              <a:t> release entire packages. </a:t>
            </a:r>
          </a:p>
          <a:p>
            <a:pPr lvl="1"/>
            <a:r>
              <a:rPr lang="en-US" dirty="0"/>
              <a:t>This makes it easier both for your clients and for the version management system.</a:t>
            </a:r>
            <a:endParaRPr lang="en-US" baseline="0" dirty="0"/>
          </a:p>
          <a:p>
            <a:r>
              <a:rPr lang="en-US" baseline="0" dirty="0"/>
              <a:t>Why? </a:t>
            </a:r>
          </a:p>
          <a:p>
            <a:pPr lvl="1"/>
            <a:r>
              <a:rPr lang="en-US" baseline="0" dirty="0"/>
              <a:t>Take if from Uncle Bob: “I reuse code if, and only if, I never need to look at </a:t>
            </a:r>
            <a:r>
              <a:rPr lang="fr-FR" baseline="0" dirty="0"/>
              <a:t>the source code </a:t>
            </a:r>
            <a:r>
              <a:rPr lang="en-US" baseline="0" dirty="0"/>
              <a:t>… I expect the code I am reusing to be treated like a product. It is not maintained by me. It is not distributed by me. I am the customer, and the author, or some other entity, is responsible for maintaining it. When the libraries that I am reusing are changed by the author, I need to be notified. Moreover, I may decide to use the old version of the library for a time. …”</a:t>
            </a:r>
          </a:p>
          <a:p>
            <a:endParaRPr lang="en-US" dirty="0"/>
          </a:p>
          <a:p>
            <a:r>
              <a:rPr lang="en-US" dirty="0"/>
              <a:t>Robert Martin, “Granularity”, at </a:t>
            </a:r>
          </a:p>
          <a:p>
            <a:pPr lvl="1"/>
            <a:r>
              <a:rPr lang="fr-FR" dirty="0">
                <a:solidFill>
                  <a:srgbClr val="0000FF"/>
                </a:solidFill>
                <a:hlinkClick r:id="rId2"/>
              </a:rPr>
              <a:t>http://butunclebob.com/ArticleS.UncleBob.PrinciplesOfOod</a:t>
            </a:r>
            <a:r>
              <a:rPr lang="fr-FR" dirty="0">
                <a:solidFill>
                  <a:srgbClr val="0000FF"/>
                </a:solidFill>
              </a:rPr>
              <a:t> </a:t>
            </a:r>
            <a:endParaRPr lang="el-GR" dirty="0">
              <a:solidFill>
                <a:srgbClr val="0000FF"/>
              </a:solidFill>
            </a:endParaRPr>
          </a:p>
          <a:p>
            <a:pPr lvl="1"/>
            <a:r>
              <a:rPr lang="en-US" dirty="0"/>
              <a:t>Also: </a:t>
            </a:r>
            <a:r>
              <a:rPr lang="en-US" dirty="0">
                <a:hlinkClick r:id="rId3"/>
              </a:rPr>
              <a:t>https://sites.google.com/site/unclebobconsultingllc/home/articles</a:t>
            </a:r>
            <a:r>
              <a:rPr lang="en-US" dirty="0"/>
              <a:t> (search for Granularity)</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127</a:t>
            </a:fld>
            <a:endParaRPr lang="el-G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Closure Principle (CCP)</a:t>
            </a:r>
            <a:endParaRPr lang="el-GR" dirty="0"/>
          </a:p>
        </p:txBody>
      </p:sp>
      <p:sp>
        <p:nvSpPr>
          <p:cNvPr id="3" name="Content Placeholder 2"/>
          <p:cNvSpPr>
            <a:spLocks noGrp="1"/>
          </p:cNvSpPr>
          <p:nvPr>
            <p:ph idx="1"/>
          </p:nvPr>
        </p:nvSpPr>
        <p:spPr/>
        <p:txBody>
          <a:bodyPr>
            <a:noAutofit/>
          </a:bodyPr>
          <a:lstStyle/>
          <a:p>
            <a:r>
              <a:rPr lang="en-US" sz="2400" b="1" dirty="0">
                <a:solidFill>
                  <a:srgbClr val="C00000"/>
                </a:solidFill>
              </a:rPr>
              <a:t>Place classes that change together in the same package!</a:t>
            </a:r>
          </a:p>
          <a:p>
            <a:endParaRPr lang="en-US" sz="2400" dirty="0"/>
          </a:p>
          <a:p>
            <a:r>
              <a:rPr lang="en-US" sz="2400" b="1" dirty="0"/>
              <a:t>Why</a:t>
            </a:r>
            <a:r>
              <a:rPr lang="en-US" sz="2400" dirty="0"/>
              <a:t>? Because </a:t>
            </a:r>
            <a:r>
              <a:rPr lang="en-US" sz="2400" b="1" dirty="0"/>
              <a:t>you localize maintenance</a:t>
            </a:r>
            <a:r>
              <a:rPr lang="en-US" sz="2400" dirty="0"/>
              <a:t>! (esp., if packages are “tied” to specific developers)</a:t>
            </a:r>
          </a:p>
          <a:p>
            <a:endParaRPr lang="en-US" sz="2400" dirty="0"/>
          </a:p>
          <a:p>
            <a:r>
              <a:rPr lang="en-US" sz="2400" b="1" dirty="0"/>
              <a:t> </a:t>
            </a:r>
            <a:r>
              <a:rPr lang="en-US" sz="2400" b="1" dirty="0">
                <a:solidFill>
                  <a:srgbClr val="C00000"/>
                </a:solidFill>
              </a:rPr>
              <a:t>How? Package together classes that …</a:t>
            </a:r>
          </a:p>
          <a:p>
            <a:pPr lvl="1"/>
            <a:r>
              <a:rPr lang="en-US" sz="2000" b="1" dirty="0">
                <a:solidFill>
                  <a:srgbClr val="C00000"/>
                </a:solidFill>
              </a:rPr>
              <a:t>… are tightly coupled (structurally and semantically)!</a:t>
            </a:r>
          </a:p>
          <a:p>
            <a:pPr lvl="1"/>
            <a:r>
              <a:rPr lang="en-US" sz="2000" b="1" dirty="0">
                <a:solidFill>
                  <a:srgbClr val="C00000"/>
                </a:solidFill>
              </a:rPr>
              <a:t>… you know will change together! (remember OCP?)</a:t>
            </a:r>
          </a:p>
          <a:p>
            <a:r>
              <a:rPr lang="en-US" sz="2400" dirty="0"/>
              <a:t>Not possible always. In fact, it is unavoidable that you will have cross-package dependencies (or else, </a:t>
            </a:r>
            <a:r>
              <a:rPr lang="en-US" sz="2400" dirty="0" err="1"/>
              <a:t>sth</a:t>
            </a:r>
            <a:r>
              <a:rPr lang="en-US" sz="2400" dirty="0"/>
              <a:t> is wrong with your design). However: try to minimize cross-package dependencies!</a:t>
            </a:r>
            <a:endParaRPr lang="el-GR" sz="2400"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128</a:t>
            </a:fld>
            <a:endParaRPr lang="el-G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Reuse Principle (</a:t>
            </a:r>
            <a:r>
              <a:rPr lang="en-US" dirty="0" err="1"/>
              <a:t>CReP</a:t>
            </a:r>
            <a:r>
              <a:rPr lang="en-US" dirty="0"/>
              <a:t>)</a:t>
            </a:r>
            <a:endParaRPr lang="el-GR" dirty="0"/>
          </a:p>
        </p:txBody>
      </p:sp>
      <p:sp>
        <p:nvSpPr>
          <p:cNvPr id="3" name="Content Placeholder 2"/>
          <p:cNvSpPr>
            <a:spLocks noGrp="1"/>
          </p:cNvSpPr>
          <p:nvPr>
            <p:ph idx="1"/>
          </p:nvPr>
        </p:nvSpPr>
        <p:spPr/>
        <p:txBody>
          <a:bodyPr>
            <a:normAutofit fontScale="92500" lnSpcReduction="10000"/>
          </a:bodyPr>
          <a:lstStyle/>
          <a:p>
            <a:r>
              <a:rPr lang="en-US" sz="2400" dirty="0">
                <a:solidFill>
                  <a:srgbClr val="C00000"/>
                </a:solidFill>
              </a:rPr>
              <a:t>Do not group together (i.e., in the same package) classes that are not reused together (by other classes)</a:t>
            </a:r>
          </a:p>
          <a:p>
            <a:endParaRPr lang="en-US" sz="2400" dirty="0"/>
          </a:p>
          <a:p>
            <a:r>
              <a:rPr lang="en-US" sz="2400" dirty="0"/>
              <a:t>Based on the principle that if you depend on one class, you depend on its entire package (changes in the package might implicitly impact the class you depend upon). This suggests that ideally, you use all the classes of a package.</a:t>
            </a:r>
          </a:p>
          <a:p>
            <a:r>
              <a:rPr lang="en-US" sz="2400" dirty="0"/>
              <a:t>PV: over-restrictive &amp;&amp; too hard to attain @early stages of development!</a:t>
            </a:r>
          </a:p>
          <a:p>
            <a:endParaRPr lang="en-US" sz="2400" dirty="0"/>
          </a:p>
          <a:p>
            <a:r>
              <a:rPr lang="en-US" sz="2400" dirty="0"/>
              <a:t>CCP is based on maintenance, </a:t>
            </a:r>
            <a:r>
              <a:rPr lang="en-US" sz="2400" dirty="0" err="1"/>
              <a:t>CReP</a:t>
            </a:r>
            <a:r>
              <a:rPr lang="en-US" sz="2400" dirty="0"/>
              <a:t> on reuse. Antagonistic to each other!</a:t>
            </a:r>
          </a:p>
          <a:p>
            <a:r>
              <a:rPr lang="en-US" sz="2400" dirty="0"/>
              <a:t>PV: use it only if you know what you are doing!</a:t>
            </a:r>
            <a:endParaRPr lang="el-GR" sz="2400"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129</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Σύζευξη (</a:t>
            </a:r>
            <a:r>
              <a:rPr lang="en-US" dirty="0"/>
              <a:t>coupling)</a:t>
            </a:r>
            <a:endParaRPr lang="el-GR" dirty="0"/>
          </a:p>
        </p:txBody>
      </p:sp>
      <p:sp>
        <p:nvSpPr>
          <p:cNvPr id="3" name="Content Placeholder 2"/>
          <p:cNvSpPr>
            <a:spLocks noGrp="1"/>
          </p:cNvSpPr>
          <p:nvPr>
            <p:ph idx="1"/>
          </p:nvPr>
        </p:nvSpPr>
        <p:spPr/>
        <p:txBody>
          <a:bodyPr/>
          <a:lstStyle/>
          <a:p>
            <a:r>
              <a:rPr lang="el-GR" dirty="0"/>
              <a:t>Πρακτικά, η σύζευξη αναφέρεται στο πόσο ευπαθές είναι ένα </a:t>
            </a:r>
            <a:r>
              <a:rPr lang="en-US" dirty="0"/>
              <a:t>module </a:t>
            </a:r>
            <a:r>
              <a:rPr lang="el-GR" dirty="0"/>
              <a:t>από την πιθανότητα αλλαγής σε ένα άλλο </a:t>
            </a:r>
            <a:r>
              <a:rPr lang="en-US" dirty="0"/>
              <a:t>module</a:t>
            </a:r>
          </a:p>
          <a:p>
            <a:r>
              <a:rPr lang="el-GR" dirty="0"/>
              <a:t>Όσο πιο στενά συσχετιζόμενο είναι ένα </a:t>
            </a:r>
            <a:r>
              <a:rPr lang="en-US" dirty="0"/>
              <a:t>module </a:t>
            </a:r>
            <a:r>
              <a:rPr lang="el-GR" dirty="0"/>
              <a:t>με άλλα, τόσο πιο μεγάλο </a:t>
            </a:r>
            <a:r>
              <a:rPr lang="en-US" dirty="0"/>
              <a:t>coupling </a:t>
            </a:r>
            <a:r>
              <a:rPr lang="el-GR" dirty="0"/>
              <a:t>έχει, και τόσο πιο ευπαθές είναι όταν τα άλλα αλλάζουν =&gt;</a:t>
            </a:r>
          </a:p>
          <a:p>
            <a:pPr algn="ctr">
              <a:buNone/>
            </a:pPr>
            <a:r>
              <a:rPr lang="en-US" dirty="0">
                <a:solidFill>
                  <a:schemeClr val="tx1">
                    <a:lumMod val="75000"/>
                    <a:lumOff val="25000"/>
                  </a:schemeClr>
                </a:solidFill>
              </a:rPr>
              <a:t>Always try to minimize coupling!</a:t>
            </a:r>
            <a:endParaRPr lang="el-GR"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4271182A-DE3E-43A2-99F5-2209ED92BFA3}" type="slidenum">
              <a:rPr lang="el-GR" smtClean="0"/>
              <a:pPr/>
              <a:t>13</a:t>
            </a:fld>
            <a:endParaRPr lang="el-G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Tensions between packages</a:t>
            </a:r>
            <a:endParaRPr lang="el-GR" dirty="0"/>
          </a:p>
        </p:txBody>
      </p:sp>
      <p:sp>
        <p:nvSpPr>
          <p:cNvPr id="3" name="Content Placeholder 2"/>
          <p:cNvSpPr>
            <a:spLocks noGrp="1"/>
          </p:cNvSpPr>
          <p:nvPr>
            <p:ph idx="1"/>
          </p:nvPr>
        </p:nvSpPr>
        <p:spPr/>
        <p:txBody>
          <a:bodyPr>
            <a:normAutofit fontScale="77500" lnSpcReduction="20000"/>
          </a:bodyPr>
          <a:lstStyle/>
          <a:p>
            <a:r>
              <a:rPr lang="en-US" b="1" dirty="0"/>
              <a:t>CCP vs. REP and </a:t>
            </a:r>
            <a:r>
              <a:rPr lang="en-US" b="1" dirty="0" err="1"/>
              <a:t>CReP</a:t>
            </a:r>
            <a:r>
              <a:rPr lang="en-US" dirty="0"/>
              <a:t>: in extremis, CCP would produce a single, large package (it aims at making larger packages) and </a:t>
            </a:r>
            <a:r>
              <a:rPr lang="en-US" dirty="0" err="1"/>
              <a:t>CReP</a:t>
            </a:r>
            <a:r>
              <a:rPr lang="en-US" dirty="0"/>
              <a:t> a large number of very small packages. A balance is needed…</a:t>
            </a:r>
          </a:p>
          <a:p>
            <a:r>
              <a:rPr lang="en-US" b="1" dirty="0">
                <a:solidFill>
                  <a:srgbClr val="C00000"/>
                </a:solidFill>
              </a:rPr>
              <a:t>CCP tries to make the life of the maintainer easier. So it is guiding package architecture, esp., at the beginning of the project</a:t>
            </a:r>
            <a:r>
              <a:rPr lang="en-US" dirty="0"/>
              <a:t>, when architecture is still fluid.</a:t>
            </a:r>
          </a:p>
          <a:p>
            <a:r>
              <a:rPr lang="en-US" b="1" dirty="0" err="1"/>
              <a:t>REP+CReP</a:t>
            </a:r>
            <a:r>
              <a:rPr lang="en-US" b="1" dirty="0"/>
              <a:t> </a:t>
            </a:r>
            <a:r>
              <a:rPr lang="en-US" dirty="0"/>
              <a:t>try to make the life of the client of a package (“</a:t>
            </a:r>
            <a:r>
              <a:rPr lang="en-US" dirty="0" err="1"/>
              <a:t>reuser</a:t>
            </a:r>
            <a:r>
              <a:rPr lang="en-US" dirty="0"/>
              <a:t>”) easier. </a:t>
            </a:r>
            <a:r>
              <a:rPr lang="en-US" b="1" dirty="0"/>
              <a:t>At later stages of a project’s lifecycle</a:t>
            </a:r>
            <a:r>
              <a:rPr lang="en-US" dirty="0"/>
              <a:t>, </a:t>
            </a:r>
            <a:r>
              <a:rPr lang="en-US" b="1" dirty="0"/>
              <a:t>once the architecture is stable</a:t>
            </a:r>
            <a:r>
              <a:rPr lang="en-US" dirty="0"/>
              <a:t>, and the subsystems coarsely fixed, and </a:t>
            </a:r>
            <a:r>
              <a:rPr lang="en-US" b="1" dirty="0"/>
              <a:t>there are subsystems that can be reused </a:t>
            </a:r>
            <a:r>
              <a:rPr lang="en-US" dirty="0"/>
              <a:t>(esp., by other projects too), they start to influence design decisions more…</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130</a:t>
            </a:fld>
            <a:endParaRPr lang="el-G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Package principles</a:t>
            </a:r>
            <a:endParaRPr lang="el-GR" dirty="0"/>
          </a:p>
        </p:txBody>
      </p:sp>
      <p:sp>
        <p:nvSpPr>
          <p:cNvPr id="3" name="Content Placeholder 2"/>
          <p:cNvSpPr>
            <a:spLocks noGrp="1"/>
          </p:cNvSpPr>
          <p:nvPr>
            <p:ph idx="1"/>
          </p:nvPr>
        </p:nvSpPr>
        <p:spPr/>
        <p:txBody>
          <a:bodyPr/>
          <a:lstStyle/>
          <a:p>
            <a:r>
              <a:rPr lang="en-US" dirty="0"/>
              <a:t>Cohesion within a package</a:t>
            </a:r>
          </a:p>
          <a:p>
            <a:pPr lvl="1"/>
            <a:r>
              <a:rPr lang="en-US" dirty="0"/>
              <a:t>Release Reuse Equivalence (REP)</a:t>
            </a:r>
          </a:p>
          <a:p>
            <a:pPr lvl="1"/>
            <a:r>
              <a:rPr lang="en-US" b="1" dirty="0">
                <a:solidFill>
                  <a:srgbClr val="C00000"/>
                </a:solidFill>
              </a:rPr>
              <a:t>Common Closure Principle (CCP)</a:t>
            </a:r>
          </a:p>
          <a:p>
            <a:pPr lvl="1"/>
            <a:r>
              <a:rPr lang="en-US" dirty="0"/>
              <a:t>Common Reuse Principle (</a:t>
            </a:r>
            <a:r>
              <a:rPr lang="en-US" dirty="0" err="1"/>
              <a:t>CReP</a:t>
            </a:r>
            <a:r>
              <a:rPr lang="en-US" dirty="0"/>
              <a:t>)</a:t>
            </a:r>
          </a:p>
          <a:p>
            <a:r>
              <a:rPr lang="en-US" u="sng" dirty="0"/>
              <a:t>Coupling between packages</a:t>
            </a:r>
            <a:endParaRPr lang="el-GR" u="sng" dirty="0"/>
          </a:p>
          <a:p>
            <a:pPr lvl="1"/>
            <a:r>
              <a:rPr lang="en-US" b="1" dirty="0">
                <a:solidFill>
                  <a:srgbClr val="C00000"/>
                </a:solidFill>
              </a:rPr>
              <a:t>Acyclic Dependency Principle (ADP)</a:t>
            </a:r>
          </a:p>
          <a:p>
            <a:pPr lvl="1"/>
            <a:r>
              <a:rPr lang="en-US" b="1" dirty="0">
                <a:solidFill>
                  <a:srgbClr val="C00000"/>
                </a:solidFill>
              </a:rPr>
              <a:t>Stable Dependency Principle (SDP)</a:t>
            </a:r>
          </a:p>
          <a:p>
            <a:pPr lvl="1"/>
            <a:r>
              <a:rPr lang="en-US" b="1" dirty="0">
                <a:solidFill>
                  <a:srgbClr val="C00000"/>
                </a:solidFill>
              </a:rPr>
              <a:t>Stable Abstraction Principle (SAP)</a:t>
            </a:r>
          </a:p>
          <a:p>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131</a:t>
            </a:fld>
            <a:endParaRPr lang="el-G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Acyclic Dependency Principle (ADP)</a:t>
            </a:r>
            <a:endParaRPr lang="el-GR" dirty="0"/>
          </a:p>
        </p:txBody>
      </p:sp>
      <p:sp>
        <p:nvSpPr>
          <p:cNvPr id="3" name="Content Placeholder 2"/>
          <p:cNvSpPr>
            <a:spLocks noGrp="1"/>
          </p:cNvSpPr>
          <p:nvPr>
            <p:ph idx="1"/>
          </p:nvPr>
        </p:nvSpPr>
        <p:spPr/>
        <p:txBody>
          <a:bodyPr>
            <a:normAutofit fontScale="77500" lnSpcReduction="20000"/>
          </a:bodyPr>
          <a:lstStyle/>
          <a:p>
            <a:r>
              <a:rPr lang="en-US" b="1" dirty="0">
                <a:solidFill>
                  <a:srgbClr val="C00000"/>
                </a:solidFill>
              </a:rPr>
              <a:t>The dependencies between packages must form no cycles!</a:t>
            </a:r>
          </a:p>
          <a:p>
            <a:endParaRPr lang="en-US" dirty="0"/>
          </a:p>
          <a:p>
            <a:r>
              <a:rPr lang="en-US" dirty="0"/>
              <a:t>Packages should form a Directed Acyclic Graph</a:t>
            </a:r>
          </a:p>
          <a:p>
            <a:endParaRPr lang="en-US" dirty="0"/>
          </a:p>
          <a:p>
            <a:r>
              <a:rPr lang="en-US" b="1" dirty="0"/>
              <a:t>Why?</a:t>
            </a:r>
            <a:r>
              <a:rPr lang="en-US" dirty="0"/>
              <a:t> Even if the packages are cohesive =&gt; at maintenance, changes will be focused in few places, still, the entire configuration needs to be tested at the end of the day</a:t>
            </a:r>
          </a:p>
          <a:p>
            <a:r>
              <a:rPr lang="en-US" dirty="0"/>
              <a:t>Cyclic dependencies hide (a) cycles in maintenance and testing without observable end of the propagation of the maintenance and (b) too tight coupling among packages</a:t>
            </a:r>
          </a:p>
          <a:p>
            <a:r>
              <a:rPr lang="en-US" b="1" dirty="0"/>
              <a:t>How to achieve?</a:t>
            </a:r>
            <a:r>
              <a:rPr lang="en-US" dirty="0"/>
              <a:t> Break cycles at first sight, either (a) by merging packages, or (b)by factoring out the common part that causes the cycle</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132</a:t>
            </a:fld>
            <a:endParaRPr lang="el-G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ile"/>
          <p:cNvSpPr>
            <a:spLocks noEditPoints="1" noChangeArrowheads="1"/>
          </p:cNvSpPr>
          <p:nvPr/>
        </p:nvSpPr>
        <p:spPr bwMode="auto">
          <a:xfrm>
            <a:off x="611560" y="1484784"/>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GUI</a:t>
            </a:r>
            <a:endParaRPr lang="el-GR" sz="2400" dirty="0"/>
          </a:p>
        </p:txBody>
      </p:sp>
      <p:cxnSp>
        <p:nvCxnSpPr>
          <p:cNvPr id="12" name="Straight Arrow Connector 11"/>
          <p:cNvCxnSpPr>
            <a:stCxn id="1027" idx="2"/>
            <a:endCxn id="18" idx="0"/>
          </p:cNvCxnSpPr>
          <p:nvPr/>
        </p:nvCxnSpPr>
        <p:spPr>
          <a:xfrm flipH="1">
            <a:off x="620008" y="2095032"/>
            <a:ext cx="495608" cy="70542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Title 24"/>
          <p:cNvSpPr>
            <a:spLocks noGrp="1"/>
          </p:cNvSpPr>
          <p:nvPr>
            <p:ph type="title"/>
          </p:nvPr>
        </p:nvSpPr>
        <p:spPr/>
        <p:txBody>
          <a:bodyPr/>
          <a:lstStyle/>
          <a:p>
            <a:pPr algn="l"/>
            <a:r>
              <a:rPr lang="en-US" dirty="0"/>
              <a:t>The good, the bad and …</a:t>
            </a:r>
            <a:endParaRPr lang="el-GR" dirty="0"/>
          </a:p>
        </p:txBody>
      </p:sp>
      <p:sp>
        <p:nvSpPr>
          <p:cNvPr id="18" name="File"/>
          <p:cNvSpPr>
            <a:spLocks noEditPoints="1" noChangeArrowheads="1"/>
          </p:cNvSpPr>
          <p:nvPr/>
        </p:nvSpPr>
        <p:spPr bwMode="auto">
          <a:xfrm>
            <a:off x="107504" y="2708920"/>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BL1</a:t>
            </a:r>
            <a:endParaRPr lang="el-GR" sz="2400" dirty="0"/>
          </a:p>
        </p:txBody>
      </p:sp>
      <p:sp>
        <p:nvSpPr>
          <p:cNvPr id="19" name="File"/>
          <p:cNvSpPr>
            <a:spLocks noEditPoints="1" noChangeArrowheads="1"/>
          </p:cNvSpPr>
          <p:nvPr/>
        </p:nvSpPr>
        <p:spPr bwMode="auto">
          <a:xfrm>
            <a:off x="1691680" y="2780928"/>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BL2</a:t>
            </a:r>
            <a:endParaRPr lang="el-GR" sz="2400" dirty="0"/>
          </a:p>
        </p:txBody>
      </p:sp>
      <p:sp>
        <p:nvSpPr>
          <p:cNvPr id="20" name="File"/>
          <p:cNvSpPr>
            <a:spLocks noEditPoints="1" noChangeArrowheads="1"/>
          </p:cNvSpPr>
          <p:nvPr/>
        </p:nvSpPr>
        <p:spPr bwMode="auto">
          <a:xfrm>
            <a:off x="1115616" y="3789040"/>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BL3</a:t>
            </a:r>
            <a:endParaRPr lang="el-GR" sz="2400" dirty="0"/>
          </a:p>
        </p:txBody>
      </p:sp>
      <p:sp>
        <p:nvSpPr>
          <p:cNvPr id="23" name="File"/>
          <p:cNvSpPr>
            <a:spLocks noEditPoints="1" noChangeArrowheads="1"/>
          </p:cNvSpPr>
          <p:nvPr/>
        </p:nvSpPr>
        <p:spPr bwMode="auto">
          <a:xfrm>
            <a:off x="539552" y="5013176"/>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Util1</a:t>
            </a:r>
            <a:endParaRPr lang="el-GR" sz="2400" dirty="0"/>
          </a:p>
        </p:txBody>
      </p:sp>
      <p:sp>
        <p:nvSpPr>
          <p:cNvPr id="24" name="File"/>
          <p:cNvSpPr>
            <a:spLocks noEditPoints="1" noChangeArrowheads="1"/>
          </p:cNvSpPr>
          <p:nvPr/>
        </p:nvSpPr>
        <p:spPr bwMode="auto">
          <a:xfrm>
            <a:off x="1835696" y="5013176"/>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Util2</a:t>
            </a:r>
            <a:endParaRPr lang="el-GR" sz="2400" dirty="0"/>
          </a:p>
        </p:txBody>
      </p:sp>
      <p:cxnSp>
        <p:nvCxnSpPr>
          <p:cNvPr id="29" name="Straight Arrow Connector 28"/>
          <p:cNvCxnSpPr>
            <a:stCxn id="1027" idx="2"/>
            <a:endCxn id="19" idx="0"/>
          </p:cNvCxnSpPr>
          <p:nvPr/>
        </p:nvCxnSpPr>
        <p:spPr>
          <a:xfrm>
            <a:off x="1115616" y="2095032"/>
            <a:ext cx="1088568" cy="777433"/>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27" idx="2"/>
            <a:endCxn id="20" idx="0"/>
          </p:cNvCxnSpPr>
          <p:nvPr/>
        </p:nvCxnSpPr>
        <p:spPr>
          <a:xfrm>
            <a:off x="1115616" y="2095032"/>
            <a:ext cx="512504" cy="178554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2"/>
            <a:endCxn id="20" idx="0"/>
          </p:cNvCxnSpPr>
          <p:nvPr/>
        </p:nvCxnSpPr>
        <p:spPr>
          <a:xfrm>
            <a:off x="611560" y="3319168"/>
            <a:ext cx="1016560" cy="561409"/>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8" idx="2"/>
            <a:endCxn id="23" idx="0"/>
          </p:cNvCxnSpPr>
          <p:nvPr/>
        </p:nvCxnSpPr>
        <p:spPr>
          <a:xfrm>
            <a:off x="611560" y="3319168"/>
            <a:ext cx="440496" cy="178554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0" idx="2"/>
            <a:endCxn id="24" idx="0"/>
          </p:cNvCxnSpPr>
          <p:nvPr/>
        </p:nvCxnSpPr>
        <p:spPr>
          <a:xfrm>
            <a:off x="1619672" y="4399288"/>
            <a:ext cx="728528" cy="70542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9" idx="2"/>
            <a:endCxn id="24" idx="0"/>
          </p:cNvCxnSpPr>
          <p:nvPr/>
        </p:nvCxnSpPr>
        <p:spPr>
          <a:xfrm>
            <a:off x="2195736" y="3391176"/>
            <a:ext cx="152464" cy="1713537"/>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1027" idx="3"/>
            <a:endCxn id="24" idx="3"/>
          </p:cNvCxnSpPr>
          <p:nvPr/>
        </p:nvCxnSpPr>
        <p:spPr>
          <a:xfrm>
            <a:off x="1619672" y="1789908"/>
            <a:ext cx="1224136" cy="3528392"/>
          </a:xfrm>
          <a:prstGeom prst="bentConnector3">
            <a:avLst>
              <a:gd name="adj1" fmla="val 11195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File"/>
          <p:cNvSpPr>
            <a:spLocks noEditPoints="1" noChangeArrowheads="1"/>
          </p:cNvSpPr>
          <p:nvPr/>
        </p:nvSpPr>
        <p:spPr bwMode="auto">
          <a:xfrm>
            <a:off x="5292080" y="1484784"/>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GUI</a:t>
            </a:r>
            <a:endParaRPr lang="el-GR" sz="2400" dirty="0"/>
          </a:p>
        </p:txBody>
      </p:sp>
      <p:cxnSp>
        <p:nvCxnSpPr>
          <p:cNvPr id="73" name="Straight Arrow Connector 72"/>
          <p:cNvCxnSpPr>
            <a:stCxn id="72" idx="2"/>
            <a:endCxn id="74" idx="0"/>
          </p:cNvCxnSpPr>
          <p:nvPr/>
        </p:nvCxnSpPr>
        <p:spPr>
          <a:xfrm flipH="1">
            <a:off x="5300528" y="2095032"/>
            <a:ext cx="495608" cy="106546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4" name="File"/>
          <p:cNvSpPr>
            <a:spLocks noEditPoints="1" noChangeArrowheads="1"/>
          </p:cNvSpPr>
          <p:nvPr/>
        </p:nvSpPr>
        <p:spPr bwMode="auto">
          <a:xfrm>
            <a:off x="4788024" y="3068960"/>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BL1</a:t>
            </a:r>
            <a:endParaRPr lang="el-GR" sz="2400" dirty="0"/>
          </a:p>
        </p:txBody>
      </p:sp>
      <p:sp>
        <p:nvSpPr>
          <p:cNvPr id="75" name="File"/>
          <p:cNvSpPr>
            <a:spLocks noEditPoints="1" noChangeArrowheads="1"/>
          </p:cNvSpPr>
          <p:nvPr/>
        </p:nvSpPr>
        <p:spPr bwMode="auto">
          <a:xfrm>
            <a:off x="6372200" y="2780928"/>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BL2</a:t>
            </a:r>
            <a:endParaRPr lang="el-GR" sz="2400" dirty="0"/>
          </a:p>
        </p:txBody>
      </p:sp>
      <p:sp>
        <p:nvSpPr>
          <p:cNvPr id="76" name="File"/>
          <p:cNvSpPr>
            <a:spLocks noEditPoints="1" noChangeArrowheads="1"/>
          </p:cNvSpPr>
          <p:nvPr/>
        </p:nvSpPr>
        <p:spPr bwMode="auto">
          <a:xfrm>
            <a:off x="5796136" y="3933056"/>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BL3</a:t>
            </a:r>
            <a:endParaRPr lang="el-GR" sz="2400" dirty="0"/>
          </a:p>
        </p:txBody>
      </p:sp>
      <p:sp>
        <p:nvSpPr>
          <p:cNvPr id="77" name="File"/>
          <p:cNvSpPr>
            <a:spLocks noEditPoints="1" noChangeArrowheads="1"/>
          </p:cNvSpPr>
          <p:nvPr/>
        </p:nvSpPr>
        <p:spPr bwMode="auto">
          <a:xfrm>
            <a:off x="4788024" y="5013176"/>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Dom</a:t>
            </a:r>
            <a:endParaRPr lang="el-GR" sz="2400" dirty="0"/>
          </a:p>
        </p:txBody>
      </p:sp>
      <p:sp>
        <p:nvSpPr>
          <p:cNvPr id="78" name="File"/>
          <p:cNvSpPr>
            <a:spLocks noEditPoints="1" noChangeArrowheads="1"/>
          </p:cNvSpPr>
          <p:nvPr/>
        </p:nvSpPr>
        <p:spPr bwMode="auto">
          <a:xfrm>
            <a:off x="6444208" y="4797152"/>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Util2</a:t>
            </a:r>
            <a:endParaRPr lang="el-GR" sz="2400" dirty="0"/>
          </a:p>
        </p:txBody>
      </p:sp>
      <p:cxnSp>
        <p:nvCxnSpPr>
          <p:cNvPr id="79" name="Straight Arrow Connector 78"/>
          <p:cNvCxnSpPr>
            <a:stCxn id="72" idx="2"/>
            <a:endCxn id="75" idx="0"/>
          </p:cNvCxnSpPr>
          <p:nvPr/>
        </p:nvCxnSpPr>
        <p:spPr>
          <a:xfrm>
            <a:off x="5796136" y="2095032"/>
            <a:ext cx="1088568" cy="777433"/>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4" idx="2"/>
            <a:endCxn id="76" idx="0"/>
          </p:cNvCxnSpPr>
          <p:nvPr/>
        </p:nvCxnSpPr>
        <p:spPr>
          <a:xfrm>
            <a:off x="5292080" y="3679208"/>
            <a:ext cx="1016560" cy="34538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4" idx="2"/>
            <a:endCxn id="77" idx="0"/>
          </p:cNvCxnSpPr>
          <p:nvPr/>
        </p:nvCxnSpPr>
        <p:spPr>
          <a:xfrm>
            <a:off x="5292080" y="3679208"/>
            <a:ext cx="8448" cy="1425505"/>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6" idx="2"/>
            <a:endCxn id="78" idx="0"/>
          </p:cNvCxnSpPr>
          <p:nvPr/>
        </p:nvCxnSpPr>
        <p:spPr>
          <a:xfrm>
            <a:off x="6300192" y="4543304"/>
            <a:ext cx="656520" cy="34538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5" idx="5"/>
            <a:endCxn id="78" idx="0"/>
          </p:cNvCxnSpPr>
          <p:nvPr/>
        </p:nvCxnSpPr>
        <p:spPr>
          <a:xfrm flipH="1">
            <a:off x="6956712" y="3391176"/>
            <a:ext cx="423600" cy="1497513"/>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5" idx="1"/>
            <a:endCxn id="74" idx="3"/>
          </p:cNvCxnSpPr>
          <p:nvPr/>
        </p:nvCxnSpPr>
        <p:spPr>
          <a:xfrm flipH="1">
            <a:off x="5796136" y="3086052"/>
            <a:ext cx="576064" cy="288032"/>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77" idx="5"/>
            <a:endCxn id="75" idx="3"/>
          </p:cNvCxnSpPr>
          <p:nvPr/>
        </p:nvCxnSpPr>
        <p:spPr>
          <a:xfrm flipV="1">
            <a:off x="5796136" y="3086052"/>
            <a:ext cx="1584176" cy="2537372"/>
          </a:xfrm>
          <a:prstGeom prst="bentConnector3">
            <a:avLst>
              <a:gd name="adj1" fmla="val 114430"/>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4" name="Right Arrow 113"/>
          <p:cNvSpPr/>
          <p:nvPr/>
        </p:nvSpPr>
        <p:spPr>
          <a:xfrm>
            <a:off x="8028384" y="5949280"/>
            <a:ext cx="792088" cy="720080"/>
          </a:xfrm>
          <a:prstGeom prst="rightArrow">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5" name="TextBox 114"/>
          <p:cNvSpPr txBox="1"/>
          <p:nvPr/>
        </p:nvSpPr>
        <p:spPr>
          <a:xfrm>
            <a:off x="810440" y="5876128"/>
            <a:ext cx="1944216" cy="923330"/>
          </a:xfrm>
          <a:prstGeom prst="rect">
            <a:avLst/>
          </a:prstGeom>
          <a:noFill/>
        </p:spPr>
        <p:txBody>
          <a:bodyPr wrap="square" rtlCol="0">
            <a:spAutoFit/>
          </a:bodyPr>
          <a:lstStyle/>
          <a:p>
            <a:r>
              <a:rPr lang="en-US" dirty="0"/>
              <a:t>Layered, acyclic graph of package dependencies</a:t>
            </a:r>
            <a:endParaRPr lang="el-GR" dirty="0"/>
          </a:p>
        </p:txBody>
      </p:sp>
      <p:sp>
        <p:nvSpPr>
          <p:cNvPr id="116" name="TextBox 115"/>
          <p:cNvSpPr txBox="1"/>
          <p:nvPr/>
        </p:nvSpPr>
        <p:spPr>
          <a:xfrm>
            <a:off x="5364088" y="5949280"/>
            <a:ext cx="2232248" cy="646331"/>
          </a:xfrm>
          <a:prstGeom prst="rect">
            <a:avLst/>
          </a:prstGeom>
          <a:noFill/>
        </p:spPr>
        <p:txBody>
          <a:bodyPr wrap="square" rtlCol="0">
            <a:spAutoFit/>
          </a:bodyPr>
          <a:lstStyle/>
          <a:p>
            <a:r>
              <a:rPr lang="en-US" dirty="0"/>
              <a:t>Cycle! </a:t>
            </a:r>
          </a:p>
          <a:p>
            <a:r>
              <a:rPr lang="en-US" dirty="0"/>
              <a:t>What if BL2 evolves?</a:t>
            </a:r>
            <a:endParaRPr lang="el-GR" dirty="0"/>
          </a:p>
        </p:txBody>
      </p:sp>
      <p:sp>
        <p:nvSpPr>
          <p:cNvPr id="34" name="Slide Number Placeholder 33"/>
          <p:cNvSpPr>
            <a:spLocks noGrp="1"/>
          </p:cNvSpPr>
          <p:nvPr>
            <p:ph type="sldNum" sz="quarter" idx="12"/>
          </p:nvPr>
        </p:nvSpPr>
        <p:spPr/>
        <p:txBody>
          <a:bodyPr/>
          <a:lstStyle/>
          <a:p>
            <a:fld id="{4271182A-DE3E-43A2-99F5-2209ED92BFA3}" type="slidenum">
              <a:rPr lang="el-GR" smtClean="0"/>
              <a:pPr/>
              <a:t>133</a:t>
            </a:fld>
            <a:endParaRPr lang="el-G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27432" y="1196752"/>
            <a:ext cx="3203848"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Title 24"/>
          <p:cNvSpPr>
            <a:spLocks noGrp="1"/>
          </p:cNvSpPr>
          <p:nvPr>
            <p:ph type="title"/>
          </p:nvPr>
        </p:nvSpPr>
        <p:spPr/>
        <p:txBody>
          <a:bodyPr/>
          <a:lstStyle/>
          <a:p>
            <a:pPr algn="l"/>
            <a:r>
              <a:rPr lang="en-US" dirty="0"/>
              <a:t>… the fixes</a:t>
            </a:r>
            <a:endParaRPr lang="el-GR" dirty="0"/>
          </a:p>
        </p:txBody>
      </p:sp>
      <p:sp>
        <p:nvSpPr>
          <p:cNvPr id="72" name="File"/>
          <p:cNvSpPr>
            <a:spLocks noEditPoints="1" noChangeArrowheads="1"/>
          </p:cNvSpPr>
          <p:nvPr/>
        </p:nvSpPr>
        <p:spPr bwMode="auto">
          <a:xfrm>
            <a:off x="611560" y="1340768"/>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GUI</a:t>
            </a:r>
            <a:endParaRPr lang="el-GR" sz="2400" dirty="0"/>
          </a:p>
        </p:txBody>
      </p:sp>
      <p:cxnSp>
        <p:nvCxnSpPr>
          <p:cNvPr id="73" name="Straight Arrow Connector 72"/>
          <p:cNvCxnSpPr>
            <a:stCxn id="72" idx="2"/>
            <a:endCxn id="74" idx="0"/>
          </p:cNvCxnSpPr>
          <p:nvPr/>
        </p:nvCxnSpPr>
        <p:spPr>
          <a:xfrm flipH="1">
            <a:off x="620008" y="1951016"/>
            <a:ext cx="495608" cy="106546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4" name="File"/>
          <p:cNvSpPr>
            <a:spLocks noEditPoints="1" noChangeArrowheads="1"/>
          </p:cNvSpPr>
          <p:nvPr/>
        </p:nvSpPr>
        <p:spPr bwMode="auto">
          <a:xfrm>
            <a:off x="107504" y="2924944"/>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BL1</a:t>
            </a:r>
            <a:endParaRPr lang="el-GR" sz="2400" dirty="0"/>
          </a:p>
        </p:txBody>
      </p:sp>
      <p:sp>
        <p:nvSpPr>
          <p:cNvPr id="75" name="File"/>
          <p:cNvSpPr>
            <a:spLocks noEditPoints="1" noChangeArrowheads="1"/>
          </p:cNvSpPr>
          <p:nvPr/>
        </p:nvSpPr>
        <p:spPr bwMode="auto">
          <a:xfrm>
            <a:off x="1691680" y="2636912"/>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BL2</a:t>
            </a:r>
            <a:endParaRPr lang="el-GR" sz="2400" dirty="0"/>
          </a:p>
        </p:txBody>
      </p:sp>
      <p:sp>
        <p:nvSpPr>
          <p:cNvPr id="76" name="File"/>
          <p:cNvSpPr>
            <a:spLocks noEditPoints="1" noChangeArrowheads="1"/>
          </p:cNvSpPr>
          <p:nvPr/>
        </p:nvSpPr>
        <p:spPr bwMode="auto">
          <a:xfrm>
            <a:off x="1115616" y="3789040"/>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BL3</a:t>
            </a:r>
            <a:endParaRPr lang="el-GR" sz="2400" dirty="0"/>
          </a:p>
        </p:txBody>
      </p:sp>
      <p:sp>
        <p:nvSpPr>
          <p:cNvPr id="77" name="File"/>
          <p:cNvSpPr>
            <a:spLocks noEditPoints="1" noChangeArrowheads="1"/>
          </p:cNvSpPr>
          <p:nvPr/>
        </p:nvSpPr>
        <p:spPr bwMode="auto">
          <a:xfrm>
            <a:off x="107504" y="4869160"/>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Dom</a:t>
            </a:r>
            <a:endParaRPr lang="el-GR" sz="2400" dirty="0"/>
          </a:p>
        </p:txBody>
      </p:sp>
      <p:sp>
        <p:nvSpPr>
          <p:cNvPr id="78" name="File"/>
          <p:cNvSpPr>
            <a:spLocks noEditPoints="1" noChangeArrowheads="1"/>
          </p:cNvSpPr>
          <p:nvPr/>
        </p:nvSpPr>
        <p:spPr bwMode="auto">
          <a:xfrm>
            <a:off x="1763688" y="4653136"/>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Util2</a:t>
            </a:r>
            <a:endParaRPr lang="el-GR" sz="2400" dirty="0"/>
          </a:p>
        </p:txBody>
      </p:sp>
      <p:cxnSp>
        <p:nvCxnSpPr>
          <p:cNvPr id="79" name="Straight Arrow Connector 78"/>
          <p:cNvCxnSpPr>
            <a:stCxn id="72" idx="2"/>
            <a:endCxn id="75" idx="0"/>
          </p:cNvCxnSpPr>
          <p:nvPr/>
        </p:nvCxnSpPr>
        <p:spPr>
          <a:xfrm>
            <a:off x="1115616" y="1951016"/>
            <a:ext cx="1088568" cy="777433"/>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4" idx="2"/>
            <a:endCxn id="76" idx="0"/>
          </p:cNvCxnSpPr>
          <p:nvPr/>
        </p:nvCxnSpPr>
        <p:spPr>
          <a:xfrm>
            <a:off x="611560" y="3535192"/>
            <a:ext cx="1016560" cy="34538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4" idx="2"/>
            <a:endCxn id="77" idx="0"/>
          </p:cNvCxnSpPr>
          <p:nvPr/>
        </p:nvCxnSpPr>
        <p:spPr>
          <a:xfrm>
            <a:off x="611560" y="3535192"/>
            <a:ext cx="8448" cy="1425505"/>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6" idx="2"/>
            <a:endCxn id="78" idx="0"/>
          </p:cNvCxnSpPr>
          <p:nvPr/>
        </p:nvCxnSpPr>
        <p:spPr>
          <a:xfrm>
            <a:off x="1619672" y="4399288"/>
            <a:ext cx="656520" cy="34538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5" idx="5"/>
            <a:endCxn id="78" idx="0"/>
          </p:cNvCxnSpPr>
          <p:nvPr/>
        </p:nvCxnSpPr>
        <p:spPr>
          <a:xfrm flipH="1">
            <a:off x="2276192" y="3247160"/>
            <a:ext cx="423600" cy="1497513"/>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5" idx="1"/>
            <a:endCxn id="74" idx="3"/>
          </p:cNvCxnSpPr>
          <p:nvPr/>
        </p:nvCxnSpPr>
        <p:spPr>
          <a:xfrm flipH="1">
            <a:off x="1115616" y="2942036"/>
            <a:ext cx="576064" cy="288032"/>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77" idx="5"/>
            <a:endCxn id="75" idx="3"/>
          </p:cNvCxnSpPr>
          <p:nvPr/>
        </p:nvCxnSpPr>
        <p:spPr>
          <a:xfrm flipV="1">
            <a:off x="1115616" y="2942036"/>
            <a:ext cx="1584176" cy="2537372"/>
          </a:xfrm>
          <a:prstGeom prst="bentConnector3">
            <a:avLst>
              <a:gd name="adj1" fmla="val 114430"/>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83568" y="5805264"/>
            <a:ext cx="2016224" cy="369332"/>
          </a:xfrm>
          <a:prstGeom prst="rect">
            <a:avLst/>
          </a:prstGeom>
          <a:noFill/>
        </p:spPr>
        <p:txBody>
          <a:bodyPr wrap="square" rtlCol="0">
            <a:spAutoFit/>
          </a:bodyPr>
          <a:lstStyle/>
          <a:p>
            <a:r>
              <a:rPr lang="en-US" dirty="0"/>
              <a:t>Cycle!</a:t>
            </a:r>
            <a:endParaRPr lang="el-GR" dirty="0"/>
          </a:p>
        </p:txBody>
      </p:sp>
      <p:sp>
        <p:nvSpPr>
          <p:cNvPr id="34" name="File"/>
          <p:cNvSpPr>
            <a:spLocks noEditPoints="1" noChangeArrowheads="1"/>
          </p:cNvSpPr>
          <p:nvPr/>
        </p:nvSpPr>
        <p:spPr bwMode="auto">
          <a:xfrm>
            <a:off x="4283968" y="764704"/>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GUI</a:t>
            </a:r>
            <a:endParaRPr lang="el-GR" sz="2400" dirty="0"/>
          </a:p>
        </p:txBody>
      </p:sp>
      <p:cxnSp>
        <p:nvCxnSpPr>
          <p:cNvPr id="36" name="Straight Arrow Connector 35"/>
          <p:cNvCxnSpPr>
            <a:stCxn id="34" idx="2"/>
            <a:endCxn id="37" idx="0"/>
          </p:cNvCxnSpPr>
          <p:nvPr/>
        </p:nvCxnSpPr>
        <p:spPr>
          <a:xfrm>
            <a:off x="4788024" y="1374952"/>
            <a:ext cx="8448" cy="849441"/>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 name="File"/>
          <p:cNvSpPr>
            <a:spLocks noEditPoints="1" noChangeArrowheads="1"/>
          </p:cNvSpPr>
          <p:nvPr/>
        </p:nvSpPr>
        <p:spPr bwMode="auto">
          <a:xfrm>
            <a:off x="4283968" y="2132856"/>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B12D</a:t>
            </a:r>
            <a:endParaRPr lang="el-GR" sz="2400" dirty="0"/>
          </a:p>
        </p:txBody>
      </p:sp>
      <p:sp>
        <p:nvSpPr>
          <p:cNvPr id="40" name="File"/>
          <p:cNvSpPr>
            <a:spLocks noEditPoints="1" noChangeArrowheads="1"/>
          </p:cNvSpPr>
          <p:nvPr/>
        </p:nvSpPr>
        <p:spPr bwMode="auto">
          <a:xfrm>
            <a:off x="3635896" y="3356992"/>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BL3</a:t>
            </a:r>
            <a:endParaRPr lang="el-GR" sz="2400" dirty="0"/>
          </a:p>
        </p:txBody>
      </p:sp>
      <p:sp>
        <p:nvSpPr>
          <p:cNvPr id="43" name="File"/>
          <p:cNvSpPr>
            <a:spLocks noEditPoints="1" noChangeArrowheads="1"/>
          </p:cNvSpPr>
          <p:nvPr/>
        </p:nvSpPr>
        <p:spPr bwMode="auto">
          <a:xfrm>
            <a:off x="4427984" y="4653136"/>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Util2</a:t>
            </a:r>
            <a:endParaRPr lang="el-GR" sz="2400" dirty="0"/>
          </a:p>
        </p:txBody>
      </p:sp>
      <p:cxnSp>
        <p:nvCxnSpPr>
          <p:cNvPr id="46" name="Straight Arrow Connector 45"/>
          <p:cNvCxnSpPr>
            <a:stCxn id="37" idx="2"/>
            <a:endCxn id="40" idx="0"/>
          </p:cNvCxnSpPr>
          <p:nvPr/>
        </p:nvCxnSpPr>
        <p:spPr>
          <a:xfrm flipH="1">
            <a:off x="4148400" y="2743104"/>
            <a:ext cx="639624" cy="70542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0" idx="2"/>
            <a:endCxn id="43" idx="0"/>
          </p:cNvCxnSpPr>
          <p:nvPr/>
        </p:nvCxnSpPr>
        <p:spPr>
          <a:xfrm>
            <a:off x="4139952" y="3967240"/>
            <a:ext cx="800536" cy="777433"/>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2"/>
            <a:endCxn id="43" idx="0"/>
          </p:cNvCxnSpPr>
          <p:nvPr/>
        </p:nvCxnSpPr>
        <p:spPr>
          <a:xfrm>
            <a:off x="4788024" y="2743104"/>
            <a:ext cx="152464" cy="2001569"/>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211960" y="5795972"/>
            <a:ext cx="1296144" cy="369332"/>
          </a:xfrm>
          <a:prstGeom prst="rect">
            <a:avLst/>
          </a:prstGeom>
          <a:noFill/>
        </p:spPr>
        <p:txBody>
          <a:bodyPr wrap="square" rtlCol="0">
            <a:spAutoFit/>
          </a:bodyPr>
          <a:lstStyle/>
          <a:p>
            <a:pPr algn="ctr"/>
            <a:r>
              <a:rPr lang="en-US" dirty="0"/>
              <a:t>(a) Merging</a:t>
            </a:r>
            <a:endParaRPr lang="el-GR" dirty="0"/>
          </a:p>
        </p:txBody>
      </p:sp>
      <p:sp>
        <p:nvSpPr>
          <p:cNvPr id="86" name="File"/>
          <p:cNvSpPr>
            <a:spLocks noEditPoints="1" noChangeArrowheads="1"/>
          </p:cNvSpPr>
          <p:nvPr/>
        </p:nvSpPr>
        <p:spPr bwMode="auto">
          <a:xfrm>
            <a:off x="6732240" y="620688"/>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GUI</a:t>
            </a:r>
            <a:endParaRPr lang="el-GR" sz="2400" dirty="0"/>
          </a:p>
        </p:txBody>
      </p:sp>
      <p:cxnSp>
        <p:nvCxnSpPr>
          <p:cNvPr id="87" name="Straight Arrow Connector 86"/>
          <p:cNvCxnSpPr>
            <a:stCxn id="86" idx="2"/>
            <a:endCxn id="88" idx="0"/>
          </p:cNvCxnSpPr>
          <p:nvPr/>
        </p:nvCxnSpPr>
        <p:spPr>
          <a:xfrm flipH="1">
            <a:off x="6740688" y="1230936"/>
            <a:ext cx="495608" cy="106546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8" name="File"/>
          <p:cNvSpPr>
            <a:spLocks noEditPoints="1" noChangeArrowheads="1"/>
          </p:cNvSpPr>
          <p:nvPr/>
        </p:nvSpPr>
        <p:spPr bwMode="auto">
          <a:xfrm>
            <a:off x="6228184" y="2204864"/>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BL1</a:t>
            </a:r>
            <a:endParaRPr lang="el-GR" sz="2400" dirty="0"/>
          </a:p>
        </p:txBody>
      </p:sp>
      <p:sp>
        <p:nvSpPr>
          <p:cNvPr id="89" name="File"/>
          <p:cNvSpPr>
            <a:spLocks noEditPoints="1" noChangeArrowheads="1"/>
          </p:cNvSpPr>
          <p:nvPr/>
        </p:nvSpPr>
        <p:spPr bwMode="auto">
          <a:xfrm>
            <a:off x="7812360" y="1916832"/>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BL2’</a:t>
            </a:r>
            <a:endParaRPr lang="el-GR" sz="2400" dirty="0"/>
          </a:p>
        </p:txBody>
      </p:sp>
      <p:sp>
        <p:nvSpPr>
          <p:cNvPr id="91" name="File"/>
          <p:cNvSpPr>
            <a:spLocks noEditPoints="1" noChangeArrowheads="1"/>
          </p:cNvSpPr>
          <p:nvPr/>
        </p:nvSpPr>
        <p:spPr bwMode="auto">
          <a:xfrm>
            <a:off x="7236296" y="3068960"/>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BL3</a:t>
            </a:r>
            <a:endParaRPr lang="el-GR" sz="2400" dirty="0"/>
          </a:p>
        </p:txBody>
      </p:sp>
      <p:sp>
        <p:nvSpPr>
          <p:cNvPr id="92" name="File"/>
          <p:cNvSpPr>
            <a:spLocks noEditPoints="1" noChangeArrowheads="1"/>
          </p:cNvSpPr>
          <p:nvPr/>
        </p:nvSpPr>
        <p:spPr bwMode="auto">
          <a:xfrm>
            <a:off x="6228184" y="4149080"/>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Dom</a:t>
            </a:r>
            <a:endParaRPr lang="el-GR" sz="2400" dirty="0"/>
          </a:p>
        </p:txBody>
      </p:sp>
      <p:sp>
        <p:nvSpPr>
          <p:cNvPr id="93" name="File"/>
          <p:cNvSpPr>
            <a:spLocks noEditPoints="1" noChangeArrowheads="1"/>
          </p:cNvSpPr>
          <p:nvPr/>
        </p:nvSpPr>
        <p:spPr bwMode="auto">
          <a:xfrm>
            <a:off x="7884368" y="3933056"/>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Util2</a:t>
            </a:r>
            <a:endParaRPr lang="el-GR" sz="2400" dirty="0"/>
          </a:p>
        </p:txBody>
      </p:sp>
      <p:cxnSp>
        <p:nvCxnSpPr>
          <p:cNvPr id="94" name="Straight Arrow Connector 93"/>
          <p:cNvCxnSpPr>
            <a:stCxn id="86" idx="2"/>
            <a:endCxn id="89" idx="0"/>
          </p:cNvCxnSpPr>
          <p:nvPr/>
        </p:nvCxnSpPr>
        <p:spPr>
          <a:xfrm>
            <a:off x="7236296" y="1230936"/>
            <a:ext cx="1088568" cy="777433"/>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8" idx="2"/>
            <a:endCxn id="91" idx="0"/>
          </p:cNvCxnSpPr>
          <p:nvPr/>
        </p:nvCxnSpPr>
        <p:spPr>
          <a:xfrm>
            <a:off x="6732240" y="2815112"/>
            <a:ext cx="1016560" cy="34538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8" idx="2"/>
            <a:endCxn id="92" idx="0"/>
          </p:cNvCxnSpPr>
          <p:nvPr/>
        </p:nvCxnSpPr>
        <p:spPr>
          <a:xfrm>
            <a:off x="6732240" y="2815112"/>
            <a:ext cx="8448" cy="1425505"/>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1" idx="2"/>
            <a:endCxn id="93" idx="0"/>
          </p:cNvCxnSpPr>
          <p:nvPr/>
        </p:nvCxnSpPr>
        <p:spPr>
          <a:xfrm>
            <a:off x="7740352" y="3679208"/>
            <a:ext cx="656520" cy="345385"/>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89" idx="5"/>
            <a:endCxn id="93" idx="0"/>
          </p:cNvCxnSpPr>
          <p:nvPr/>
        </p:nvCxnSpPr>
        <p:spPr>
          <a:xfrm flipH="1">
            <a:off x="8396872" y="2527080"/>
            <a:ext cx="423600" cy="1497513"/>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9" idx="1"/>
            <a:endCxn id="88" idx="3"/>
          </p:cNvCxnSpPr>
          <p:nvPr/>
        </p:nvCxnSpPr>
        <p:spPr>
          <a:xfrm flipH="1">
            <a:off x="7236296" y="2221956"/>
            <a:ext cx="576064" cy="288032"/>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92" idx="2"/>
            <a:endCxn id="103" idx="1"/>
          </p:cNvCxnSpPr>
          <p:nvPr/>
        </p:nvCxnSpPr>
        <p:spPr>
          <a:xfrm>
            <a:off x="6732240" y="4759328"/>
            <a:ext cx="720080" cy="342948"/>
          </a:xfrm>
          <a:prstGeom prst="bentConnector3">
            <a:avLst>
              <a:gd name="adj1" fmla="val -4"/>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804248" y="5867980"/>
            <a:ext cx="2016224" cy="369332"/>
          </a:xfrm>
          <a:prstGeom prst="rect">
            <a:avLst/>
          </a:prstGeom>
          <a:noFill/>
        </p:spPr>
        <p:txBody>
          <a:bodyPr wrap="square" rtlCol="0">
            <a:spAutoFit/>
          </a:bodyPr>
          <a:lstStyle/>
          <a:p>
            <a:pPr algn="ctr"/>
            <a:r>
              <a:rPr lang="en-US" dirty="0"/>
              <a:t>(b) Factor out</a:t>
            </a:r>
            <a:endParaRPr lang="el-GR" dirty="0"/>
          </a:p>
        </p:txBody>
      </p:sp>
      <p:sp>
        <p:nvSpPr>
          <p:cNvPr id="103" name="File"/>
          <p:cNvSpPr>
            <a:spLocks noEditPoints="1" noChangeArrowheads="1"/>
          </p:cNvSpPr>
          <p:nvPr/>
        </p:nvSpPr>
        <p:spPr bwMode="auto">
          <a:xfrm>
            <a:off x="7452320" y="4797152"/>
            <a:ext cx="1008112" cy="6102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2400" dirty="0"/>
              <a:t>BL2”</a:t>
            </a:r>
            <a:endParaRPr lang="el-GR" sz="2400" dirty="0"/>
          </a:p>
        </p:txBody>
      </p:sp>
      <p:sp>
        <p:nvSpPr>
          <p:cNvPr id="44" name="Slide Number Placeholder 43"/>
          <p:cNvSpPr>
            <a:spLocks noGrp="1"/>
          </p:cNvSpPr>
          <p:nvPr>
            <p:ph type="sldNum" sz="quarter" idx="12"/>
          </p:nvPr>
        </p:nvSpPr>
        <p:spPr/>
        <p:txBody>
          <a:bodyPr/>
          <a:lstStyle/>
          <a:p>
            <a:fld id="{4271182A-DE3E-43A2-99F5-2209ED92BFA3}" type="slidenum">
              <a:rPr lang="el-GR" smtClean="0"/>
              <a:pPr/>
              <a:t>134</a:t>
            </a:fld>
            <a:endParaRPr lang="el-G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Dependency Principle (SDP)</a:t>
            </a:r>
          </a:p>
        </p:txBody>
      </p:sp>
      <p:sp>
        <p:nvSpPr>
          <p:cNvPr id="3" name="Content Placeholder 2"/>
          <p:cNvSpPr>
            <a:spLocks noGrp="1"/>
          </p:cNvSpPr>
          <p:nvPr>
            <p:ph idx="1"/>
          </p:nvPr>
        </p:nvSpPr>
        <p:spPr/>
        <p:txBody>
          <a:bodyPr>
            <a:normAutofit fontScale="77500" lnSpcReduction="20000"/>
          </a:bodyPr>
          <a:lstStyle/>
          <a:p>
            <a:r>
              <a:rPr lang="en-US" b="1" dirty="0">
                <a:solidFill>
                  <a:srgbClr val="FF0000"/>
                </a:solidFill>
              </a:rPr>
              <a:t>Depend in the direction of stability!</a:t>
            </a:r>
          </a:p>
          <a:p>
            <a:endParaRPr lang="en-US" dirty="0"/>
          </a:p>
          <a:p>
            <a:r>
              <a:rPr lang="en-US" dirty="0"/>
              <a:t>Packages likely to change, should have few incoming edges (should not be depended upon a lot)</a:t>
            </a:r>
          </a:p>
          <a:p>
            <a:r>
              <a:rPr lang="en-US" dirty="0"/>
              <a:t>Packages that are considered stable can tolerate many incoming dependencies, and hopefully, they depend less upon others</a:t>
            </a:r>
          </a:p>
          <a:p>
            <a:endParaRPr lang="en-US" dirty="0"/>
          </a:p>
          <a:p>
            <a:r>
              <a:rPr lang="en-US" b="1" dirty="0">
                <a:solidFill>
                  <a:srgbClr val="FF0000"/>
                </a:solidFill>
              </a:rPr>
              <a:t>The lower you go in the layered diagram, the more stable you are and the less outgoing edges you have</a:t>
            </a:r>
          </a:p>
          <a:p>
            <a:r>
              <a:rPr lang="en-US" dirty="0">
                <a:solidFill>
                  <a:schemeClr val="tx1">
                    <a:lumMod val="50000"/>
                    <a:lumOff val="50000"/>
                  </a:schemeClr>
                </a:solidFill>
              </a:rPr>
              <a:t>Remember:  an </a:t>
            </a:r>
            <a:r>
              <a:rPr lang="en-US" u="sng" dirty="0">
                <a:solidFill>
                  <a:schemeClr val="tx1">
                    <a:lumMod val="50000"/>
                    <a:lumOff val="50000"/>
                  </a:schemeClr>
                </a:solidFill>
              </a:rPr>
              <a:t>acyclic</a:t>
            </a:r>
            <a:r>
              <a:rPr lang="en-US" dirty="0">
                <a:solidFill>
                  <a:schemeClr val="tx1">
                    <a:lumMod val="50000"/>
                    <a:lumOff val="50000"/>
                  </a:schemeClr>
                </a:solidFill>
              </a:rPr>
              <a:t> package graph implies a </a:t>
            </a:r>
            <a:r>
              <a:rPr lang="en-US" u="sng" dirty="0">
                <a:solidFill>
                  <a:schemeClr val="tx1">
                    <a:lumMod val="50000"/>
                    <a:lumOff val="50000"/>
                  </a:schemeClr>
                </a:solidFill>
              </a:rPr>
              <a:t>layered</a:t>
            </a:r>
            <a:r>
              <a:rPr lang="en-US" dirty="0">
                <a:solidFill>
                  <a:schemeClr val="tx1">
                    <a:lumMod val="50000"/>
                    <a:lumOff val="50000"/>
                  </a:schemeClr>
                </a:solidFill>
              </a:rPr>
              <a:t> design with </a:t>
            </a:r>
            <a:r>
              <a:rPr lang="en-US" u="sng" dirty="0">
                <a:solidFill>
                  <a:schemeClr val="tx1">
                    <a:lumMod val="50000"/>
                    <a:lumOff val="50000"/>
                  </a:schemeClr>
                </a:solidFill>
              </a:rPr>
              <a:t>a single direction</a:t>
            </a:r>
            <a:r>
              <a:rPr lang="en-US" dirty="0">
                <a:solidFill>
                  <a:schemeClr val="tx1">
                    <a:lumMod val="50000"/>
                    <a:lumOff val="50000"/>
                  </a:schemeClr>
                </a:solidFill>
              </a:rPr>
              <a:t> of the dependencies </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135</a:t>
            </a:fld>
            <a:endParaRPr lang="el-G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Dependency Principle</a:t>
            </a:r>
          </a:p>
        </p:txBody>
      </p:sp>
      <p:sp>
        <p:nvSpPr>
          <p:cNvPr id="3" name="Content Placeholder 2"/>
          <p:cNvSpPr>
            <a:spLocks noGrp="1"/>
          </p:cNvSpPr>
          <p:nvPr>
            <p:ph idx="1"/>
          </p:nvPr>
        </p:nvSpPr>
        <p:spPr/>
        <p:txBody>
          <a:bodyPr>
            <a:normAutofit fontScale="92500" lnSpcReduction="20000"/>
          </a:bodyPr>
          <a:lstStyle/>
          <a:p>
            <a:r>
              <a:rPr lang="en-US" dirty="0"/>
              <a:t>What is stability?</a:t>
            </a:r>
          </a:p>
          <a:p>
            <a:pPr lvl="1"/>
            <a:r>
              <a:rPr lang="en-US" dirty="0"/>
              <a:t>Not rigidity: stability is NOT the improbability of change</a:t>
            </a:r>
          </a:p>
          <a:p>
            <a:pPr lvl="1"/>
            <a:r>
              <a:rPr lang="en-US" b="1" dirty="0"/>
              <a:t>Stability of a package assesses the amount of work needed to make a change to the package</a:t>
            </a:r>
          </a:p>
          <a:p>
            <a:r>
              <a:rPr lang="en-US" dirty="0"/>
              <a:t>How to assess stability?</a:t>
            </a:r>
          </a:p>
          <a:p>
            <a:pPr lvl="1"/>
            <a:r>
              <a:rPr lang="en-US" dirty="0"/>
              <a:t>Quality of code: complexity, size, clarity, …</a:t>
            </a:r>
          </a:p>
          <a:p>
            <a:pPr lvl="1"/>
            <a:r>
              <a:rPr lang="en-US" dirty="0"/>
              <a:t>#incoming edges: the more incoming edges a package has, the more stable it is (a small change propagates to many other packages). </a:t>
            </a:r>
          </a:p>
          <a:p>
            <a:pPr lvl="1"/>
            <a:r>
              <a:rPr lang="en-US" dirty="0"/>
              <a:t>Degree of dependency upon others: the more you depend, the more unstable you are</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136</a:t>
            </a:fld>
            <a:endParaRPr lang="el-G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Dependencies Principle</a:t>
            </a:r>
          </a:p>
        </p:txBody>
      </p:sp>
      <p:sp>
        <p:nvSpPr>
          <p:cNvPr id="3" name="Content Placeholder 2"/>
          <p:cNvSpPr>
            <a:spLocks noGrp="1"/>
          </p:cNvSpPr>
          <p:nvPr>
            <p:ph idx="1"/>
          </p:nvPr>
        </p:nvSpPr>
        <p:spPr/>
        <p:txBody>
          <a:bodyPr>
            <a:normAutofit fontScale="77500" lnSpcReduction="20000"/>
          </a:bodyPr>
          <a:lstStyle/>
          <a:p>
            <a:r>
              <a:rPr lang="en-US" dirty="0"/>
              <a:t>Ca = afferent coupling  = incoming edges from packages that depend upon you (</a:t>
            </a:r>
            <a:r>
              <a:rPr lang="el-GR" dirty="0"/>
              <a:t>ελκτικός, κεντρομόλος)</a:t>
            </a:r>
            <a:r>
              <a:rPr lang="en-US" dirty="0"/>
              <a:t>, measures how much others depend on you</a:t>
            </a:r>
            <a:endParaRPr lang="el-GR" dirty="0"/>
          </a:p>
          <a:p>
            <a:r>
              <a:rPr lang="en-US" dirty="0" err="1"/>
              <a:t>Ce</a:t>
            </a:r>
            <a:r>
              <a:rPr lang="en-US" dirty="0"/>
              <a:t> =  efferent coupling = outgoing edges to packages upon which you depend (</a:t>
            </a:r>
            <a:r>
              <a:rPr lang="el-GR" dirty="0"/>
              <a:t>εξερχόμενος, φυγόκεντρος)</a:t>
            </a:r>
            <a:r>
              <a:rPr lang="en-US" dirty="0"/>
              <a:t>, measures how much you depend upon others</a:t>
            </a:r>
          </a:p>
          <a:p>
            <a:endParaRPr lang="el-GR" dirty="0"/>
          </a:p>
          <a:p>
            <a:r>
              <a:rPr lang="en-US" dirty="0"/>
              <a:t>Instability I = </a:t>
            </a:r>
            <a:r>
              <a:rPr lang="en-US" dirty="0" err="1"/>
              <a:t>Ce</a:t>
            </a:r>
            <a:r>
              <a:rPr lang="en-US" dirty="0"/>
              <a:t> / (</a:t>
            </a:r>
            <a:r>
              <a:rPr lang="en-US" dirty="0" err="1"/>
              <a:t>Ca+Ce</a:t>
            </a:r>
            <a:r>
              <a:rPr lang="en-US" dirty="0"/>
              <a:t>)</a:t>
            </a:r>
          </a:p>
          <a:p>
            <a:endParaRPr lang="en-US" dirty="0"/>
          </a:p>
          <a:p>
            <a:r>
              <a:rPr lang="en-US" dirty="0"/>
              <a:t>I=1 means nobody depends upon you (fan-In -&gt;0) </a:t>
            </a:r>
          </a:p>
          <a:p>
            <a:r>
              <a:rPr lang="en-US" dirty="0"/>
              <a:t>I=0 means you are independent (no outgoing, fan-Out-&gt;0)</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137</a:t>
            </a:fld>
            <a:endParaRPr lang="el-G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Dependencies Principle</a:t>
            </a:r>
          </a:p>
        </p:txBody>
      </p:sp>
      <p:sp>
        <p:nvSpPr>
          <p:cNvPr id="3" name="Content Placeholder 2"/>
          <p:cNvSpPr>
            <a:spLocks noGrp="1"/>
          </p:cNvSpPr>
          <p:nvPr>
            <p:ph idx="1"/>
          </p:nvPr>
        </p:nvSpPr>
        <p:spPr/>
        <p:txBody>
          <a:bodyPr>
            <a:normAutofit fontScale="92500"/>
          </a:bodyPr>
          <a:lstStyle/>
          <a:p>
            <a:r>
              <a:rPr lang="en-US" dirty="0"/>
              <a:t>Why? Coupled with common closure (cohesive packages) &amp; acyclic graph it guarantees a small propagation of changes, w/o cycles, and smaller chances of propagating outside a package</a:t>
            </a:r>
          </a:p>
          <a:p>
            <a:r>
              <a:rPr lang="en-US" dirty="0"/>
              <a:t>We </a:t>
            </a:r>
            <a:r>
              <a:rPr lang="en-US" b="1" dirty="0"/>
              <a:t>want</a:t>
            </a:r>
            <a:r>
              <a:rPr lang="en-US" dirty="0"/>
              <a:t> the system to be able to change! We </a:t>
            </a:r>
            <a:r>
              <a:rPr lang="en-US" b="1" dirty="0"/>
              <a:t>want</a:t>
            </a:r>
            <a:r>
              <a:rPr lang="en-US" dirty="0"/>
              <a:t> the system to evolve! </a:t>
            </a:r>
          </a:p>
          <a:p>
            <a:pPr lvl="1"/>
            <a:r>
              <a:rPr lang="en-US" dirty="0"/>
              <a:t>Lehman’s laws insist that w/o (ability to easily) change, a system dies</a:t>
            </a:r>
          </a:p>
          <a:p>
            <a:r>
              <a:rPr lang="en-US" dirty="0"/>
              <a:t>How? All that we have learnt in this class…</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138</a:t>
            </a:fld>
            <a:endParaRPr lang="el-G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Abstractions Principle (SAP)</a:t>
            </a:r>
          </a:p>
        </p:txBody>
      </p:sp>
      <p:sp>
        <p:nvSpPr>
          <p:cNvPr id="3" name="Content Placeholder 2"/>
          <p:cNvSpPr>
            <a:spLocks noGrp="1"/>
          </p:cNvSpPr>
          <p:nvPr>
            <p:ph idx="1"/>
          </p:nvPr>
        </p:nvSpPr>
        <p:spPr/>
        <p:txBody>
          <a:bodyPr>
            <a:normAutofit fontScale="85000" lnSpcReduction="20000"/>
          </a:bodyPr>
          <a:lstStyle/>
          <a:p>
            <a:r>
              <a:rPr lang="en-US" b="1" dirty="0">
                <a:solidFill>
                  <a:srgbClr val="C00000"/>
                </a:solidFill>
              </a:rPr>
              <a:t>Stable packages should be abstract packages</a:t>
            </a:r>
          </a:p>
          <a:p>
            <a:endParaRPr lang="en-US" dirty="0"/>
          </a:p>
          <a:p>
            <a:r>
              <a:rPr lang="en-US" dirty="0"/>
              <a:t>The lower in the hierarchy, the less propagation a change should have</a:t>
            </a:r>
          </a:p>
          <a:p>
            <a:r>
              <a:rPr lang="en-US" b="1" dirty="0">
                <a:solidFill>
                  <a:srgbClr val="C00000"/>
                </a:solidFill>
              </a:rPr>
              <a:t>Use abstract classes and interfaces as the elements of lower level packages upon which higher levels depend!</a:t>
            </a:r>
          </a:p>
          <a:p>
            <a:r>
              <a:rPr lang="en-US" b="1" dirty="0">
                <a:solidFill>
                  <a:srgbClr val="C00000"/>
                </a:solidFill>
              </a:rPr>
              <a:t>Use OCP&amp;&amp;DIP to </a:t>
            </a:r>
            <a:r>
              <a:rPr lang="en-US" b="1" u="sng" dirty="0">
                <a:solidFill>
                  <a:srgbClr val="C00000"/>
                </a:solidFill>
              </a:rPr>
              <a:t>extend</a:t>
            </a:r>
            <a:r>
              <a:rPr lang="en-US" b="1" dirty="0">
                <a:solidFill>
                  <a:srgbClr val="C00000"/>
                </a:solidFill>
              </a:rPr>
              <a:t> them (instead of updating them), whenever evolution is needed</a:t>
            </a:r>
          </a:p>
          <a:p>
            <a:r>
              <a:rPr lang="en-US" b="1" dirty="0"/>
              <a:t>Do not depend upon concrete classes!</a:t>
            </a:r>
          </a:p>
          <a:p>
            <a:r>
              <a:rPr lang="en-US" b="1" dirty="0"/>
              <a:t>Use abstract coupling!</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139</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το πετυχαίνουμε?</a:t>
            </a:r>
          </a:p>
        </p:txBody>
      </p:sp>
      <p:sp>
        <p:nvSpPr>
          <p:cNvPr id="3" name="Content Placeholder 2"/>
          <p:cNvSpPr>
            <a:spLocks noGrp="1"/>
          </p:cNvSpPr>
          <p:nvPr>
            <p:ph idx="1"/>
          </p:nvPr>
        </p:nvSpPr>
        <p:spPr/>
        <p:txBody>
          <a:bodyPr>
            <a:normAutofit fontScale="92500" lnSpcReduction="10000"/>
          </a:bodyPr>
          <a:lstStyle/>
          <a:p>
            <a:r>
              <a:rPr lang="el-GR" dirty="0"/>
              <a:t>Θα δούμε στη συνέχεια βασικές τεχνικές που σκοπό έχουν ακριβώς τη μειωμένη σύζευξη των συστατικών ενός συστήματος.</a:t>
            </a:r>
          </a:p>
          <a:p>
            <a:r>
              <a:rPr lang="el-GR" dirty="0"/>
              <a:t>Οι δύο βασικές μέθοδοι:</a:t>
            </a:r>
          </a:p>
          <a:p>
            <a:pPr lvl="1"/>
            <a:r>
              <a:rPr lang="el-GR" dirty="0">
                <a:solidFill>
                  <a:schemeClr val="tx1">
                    <a:lumMod val="75000"/>
                    <a:lumOff val="25000"/>
                  </a:schemeClr>
                </a:solidFill>
              </a:rPr>
              <a:t>Ενθυλάκωση</a:t>
            </a:r>
            <a:endParaRPr lang="en-US" dirty="0">
              <a:solidFill>
                <a:schemeClr val="tx1">
                  <a:lumMod val="75000"/>
                  <a:lumOff val="25000"/>
                </a:schemeClr>
              </a:solidFill>
            </a:endParaRPr>
          </a:p>
          <a:p>
            <a:pPr lvl="2"/>
            <a:r>
              <a:rPr lang="el-GR" dirty="0"/>
              <a:t>Διότι κρύβει τις τεχνικές </a:t>
            </a:r>
            <a:r>
              <a:rPr lang="el-GR" dirty="0" err="1"/>
              <a:t>ανθυπολεπτομέρειες</a:t>
            </a:r>
            <a:r>
              <a:rPr lang="el-GR" dirty="0"/>
              <a:t> των στοιχείων και παρέχει </a:t>
            </a:r>
            <a:r>
              <a:rPr lang="el-GR" dirty="0" err="1"/>
              <a:t>διαπροσωπείες</a:t>
            </a:r>
            <a:r>
              <a:rPr lang="el-GR" dirty="0"/>
              <a:t> (που αλλάζουν πιο δύσκολα)</a:t>
            </a:r>
          </a:p>
          <a:p>
            <a:pPr lvl="1"/>
            <a:r>
              <a:rPr lang="en-US" dirty="0">
                <a:solidFill>
                  <a:schemeClr val="tx1">
                    <a:lumMod val="75000"/>
                    <a:lumOff val="25000"/>
                  </a:schemeClr>
                </a:solidFill>
              </a:rPr>
              <a:t>Abstract coupling</a:t>
            </a:r>
            <a:endParaRPr lang="el-GR" dirty="0">
              <a:solidFill>
                <a:schemeClr val="tx1">
                  <a:lumMod val="75000"/>
                  <a:lumOff val="25000"/>
                </a:schemeClr>
              </a:solidFill>
            </a:endParaRPr>
          </a:p>
          <a:p>
            <a:pPr lvl="2"/>
            <a:r>
              <a:rPr lang="el-GR" dirty="0"/>
              <a:t>Διότι η εξάρτηση γίνεται σε σχέση με μια αφαιρετική δομή (</a:t>
            </a:r>
            <a:r>
              <a:rPr lang="en-US" dirty="0"/>
              <a:t>interface or abstract class) </a:t>
            </a:r>
            <a:r>
              <a:rPr lang="el-GR" dirty="0"/>
              <a:t>που αλλάζει δύσκολα, χωρίς να εμπλέκονται οι </a:t>
            </a:r>
            <a:r>
              <a:rPr lang="en-US" dirty="0"/>
              <a:t>concrete materializations </a:t>
            </a:r>
            <a:r>
              <a:rPr lang="el-GR" dirty="0"/>
              <a:t>της</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14</a:t>
            </a:fld>
            <a:endParaRPr lang="el-G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Abstractions Principle (SAP)</a:t>
            </a:r>
          </a:p>
        </p:txBody>
      </p:sp>
      <p:sp>
        <p:nvSpPr>
          <p:cNvPr id="3" name="Content Placeholder 2"/>
          <p:cNvSpPr>
            <a:spLocks noGrp="1"/>
          </p:cNvSpPr>
          <p:nvPr>
            <p:ph idx="1"/>
          </p:nvPr>
        </p:nvSpPr>
        <p:spPr/>
        <p:txBody>
          <a:bodyPr>
            <a:normAutofit fontScale="85000" lnSpcReduction="20000"/>
          </a:bodyPr>
          <a:lstStyle/>
          <a:p>
            <a:r>
              <a:rPr lang="en-US" dirty="0"/>
              <a:t>… and a metric of abstractedness …</a:t>
            </a:r>
          </a:p>
          <a:p>
            <a:r>
              <a:rPr lang="en-US" dirty="0" err="1"/>
              <a:t>Nc</a:t>
            </a:r>
            <a:r>
              <a:rPr lang="en-US" dirty="0"/>
              <a:t> = #</a:t>
            </a:r>
            <a:r>
              <a:rPr lang="en-US" dirty="0" err="1"/>
              <a:t>classes+interfaces</a:t>
            </a:r>
            <a:r>
              <a:rPr lang="en-US" dirty="0"/>
              <a:t> of a package</a:t>
            </a:r>
          </a:p>
          <a:p>
            <a:r>
              <a:rPr lang="en-US" dirty="0"/>
              <a:t>Na = #</a:t>
            </a:r>
            <a:r>
              <a:rPr lang="en-US" dirty="0" err="1"/>
              <a:t>abstr</a:t>
            </a:r>
            <a:r>
              <a:rPr lang="en-US" dirty="0"/>
              <a:t>. </a:t>
            </a:r>
            <a:r>
              <a:rPr lang="en-US" dirty="0" err="1"/>
              <a:t>classes+interfaces</a:t>
            </a:r>
            <a:r>
              <a:rPr lang="en-US" dirty="0"/>
              <a:t> of a package</a:t>
            </a:r>
          </a:p>
          <a:p>
            <a:endParaRPr lang="en-US" dirty="0"/>
          </a:p>
          <a:p>
            <a:r>
              <a:rPr lang="en-US" dirty="0"/>
              <a:t>A = Na / </a:t>
            </a:r>
            <a:r>
              <a:rPr lang="en-US" dirty="0" err="1"/>
              <a:t>Nc</a:t>
            </a:r>
            <a:endParaRPr lang="en-US" dirty="0"/>
          </a:p>
          <a:p>
            <a:endParaRPr lang="en-US" dirty="0"/>
          </a:p>
          <a:p>
            <a:r>
              <a:rPr lang="en-US" dirty="0">
                <a:solidFill>
                  <a:srgbClr val="008000"/>
                </a:solidFill>
              </a:rPr>
              <a:t>Ideally for a package: either A=0 (super concrete package) or 1 (just a contract)</a:t>
            </a:r>
          </a:p>
          <a:p>
            <a:r>
              <a:rPr lang="en-US" dirty="0"/>
              <a:t>Bad: be close to 0.5…</a:t>
            </a:r>
          </a:p>
          <a:p>
            <a:r>
              <a:rPr lang="en-US" dirty="0"/>
              <a:t>Remember also instability: I=1 means nobody depends upon you, I=0 means you are independent (SEE NEXT!)</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140</a:t>
            </a:fld>
            <a:endParaRPr lang="el-G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Uncle Bob’s AI graph: </a:t>
            </a:r>
            <a:br>
              <a:rPr lang="en-US" sz="3600" dirty="0"/>
            </a:br>
            <a:r>
              <a:rPr lang="en-US" sz="3600" dirty="0"/>
              <a:t>ideally, as </a:t>
            </a:r>
            <a:r>
              <a:rPr lang="en-US" sz="3600" i="1" dirty="0"/>
              <a:t>A</a:t>
            </a:r>
            <a:r>
              <a:rPr lang="en-US" sz="3600" dirty="0"/>
              <a:t> decreases, </a:t>
            </a:r>
            <a:r>
              <a:rPr lang="en-US" sz="3600" i="1" dirty="0"/>
              <a:t>I</a:t>
            </a:r>
            <a:r>
              <a:rPr lang="en-US" sz="3600" dirty="0"/>
              <a:t> should increase</a:t>
            </a:r>
          </a:p>
        </p:txBody>
      </p:sp>
      <p:sp>
        <p:nvSpPr>
          <p:cNvPr id="31" name="Content Placeholder 30"/>
          <p:cNvSpPr>
            <a:spLocks noGrp="1"/>
          </p:cNvSpPr>
          <p:nvPr>
            <p:ph sz="half" idx="2"/>
          </p:nvPr>
        </p:nvSpPr>
        <p:spPr/>
        <p:txBody>
          <a:bodyPr>
            <a:normAutofit fontScale="85000" lnSpcReduction="20000"/>
          </a:bodyPr>
          <a:lstStyle/>
          <a:p>
            <a:r>
              <a:rPr lang="en-US" dirty="0">
                <a:solidFill>
                  <a:srgbClr val="008000"/>
                </a:solidFill>
              </a:rPr>
              <a:t>A=1, I=0: super abstract, super independent </a:t>
            </a:r>
            <a:r>
              <a:rPr lang="en-US" dirty="0">
                <a:solidFill>
                  <a:srgbClr val="008000"/>
                </a:solidFill>
                <a:sym typeface="Wingdings" pitchFamily="2" charset="2"/>
              </a:rPr>
              <a:t></a:t>
            </a:r>
            <a:endParaRPr lang="en-US" dirty="0">
              <a:solidFill>
                <a:srgbClr val="008000"/>
              </a:solidFill>
            </a:endParaRPr>
          </a:p>
          <a:p>
            <a:r>
              <a:rPr lang="en-US" dirty="0">
                <a:solidFill>
                  <a:srgbClr val="008000"/>
                </a:solidFill>
              </a:rPr>
              <a:t>A=0, I=1: super concrete, nobody depends on it </a:t>
            </a:r>
            <a:r>
              <a:rPr lang="en-US" dirty="0">
                <a:solidFill>
                  <a:srgbClr val="008000"/>
                </a:solidFill>
                <a:sym typeface="Wingdings" pitchFamily="2" charset="2"/>
              </a:rPr>
              <a:t></a:t>
            </a:r>
            <a:endParaRPr lang="en-US" dirty="0">
              <a:solidFill>
                <a:srgbClr val="008000"/>
              </a:solidFill>
            </a:endParaRPr>
          </a:p>
          <a:p>
            <a:r>
              <a:rPr lang="en-US" dirty="0">
                <a:solidFill>
                  <a:schemeClr val="accent2">
                    <a:lumMod val="75000"/>
                  </a:schemeClr>
                </a:solidFill>
              </a:rPr>
              <a:t>Zone of pain: both concrete and very high pct of incoming dependencies </a:t>
            </a:r>
            <a:r>
              <a:rPr lang="en-US" dirty="0">
                <a:solidFill>
                  <a:schemeClr val="accent2">
                    <a:lumMod val="75000"/>
                  </a:schemeClr>
                </a:solidFill>
                <a:sym typeface="Wingdings" pitchFamily="2" charset="2"/>
              </a:rPr>
              <a:t></a:t>
            </a:r>
            <a:endParaRPr lang="en-US" dirty="0">
              <a:solidFill>
                <a:schemeClr val="accent2">
                  <a:lumMod val="75000"/>
                </a:schemeClr>
              </a:solidFill>
            </a:endParaRPr>
          </a:p>
          <a:p>
            <a:r>
              <a:rPr lang="en-US" dirty="0">
                <a:solidFill>
                  <a:schemeClr val="accent2">
                    <a:lumMod val="75000"/>
                  </a:schemeClr>
                </a:solidFill>
              </a:rPr>
              <a:t>Zone of uselessness: only abstract and too dependent upon others  </a:t>
            </a:r>
            <a:r>
              <a:rPr lang="en-US" dirty="0">
                <a:solidFill>
                  <a:schemeClr val="accent2">
                    <a:lumMod val="75000"/>
                  </a:schemeClr>
                </a:solidFill>
                <a:sym typeface="Wingdings" pitchFamily="2" charset="2"/>
              </a:rPr>
              <a:t></a:t>
            </a:r>
            <a:endParaRPr lang="en-US" dirty="0">
              <a:solidFill>
                <a:schemeClr val="accent2">
                  <a:lumMod val="75000"/>
                </a:schemeClr>
              </a:solidFill>
            </a:endParaRPr>
          </a:p>
          <a:p>
            <a:r>
              <a:rPr lang="en-US" b="1" dirty="0"/>
              <a:t>Live in the line of the main sequence, as close to the two extremes as possible!</a:t>
            </a:r>
          </a:p>
        </p:txBody>
      </p:sp>
      <p:grpSp>
        <p:nvGrpSpPr>
          <p:cNvPr id="3" name="Content Placeholder 31"/>
          <p:cNvGrpSpPr>
            <a:grpSpLocks noGrp="1"/>
          </p:cNvGrpSpPr>
          <p:nvPr/>
        </p:nvGrpSpPr>
        <p:grpSpPr>
          <a:xfrm>
            <a:off x="457200" y="1600200"/>
            <a:ext cx="4038600" cy="4525963"/>
            <a:chOff x="179512" y="1340768"/>
            <a:chExt cx="5184576" cy="4473207"/>
          </a:xfrm>
        </p:grpSpPr>
        <p:cxnSp>
          <p:nvCxnSpPr>
            <p:cNvPr id="40" name="Straight Connector 39"/>
            <p:cNvCxnSpPr/>
            <p:nvPr/>
          </p:nvCxnSpPr>
          <p:spPr>
            <a:xfrm flipV="1">
              <a:off x="4283968" y="1484784"/>
              <a:ext cx="0" cy="374441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18483" y="2263561"/>
              <a:ext cx="453650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27584" y="1340768"/>
              <a:ext cx="0" cy="3744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27584" y="5085184"/>
              <a:ext cx="4536504"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139952" y="5013176"/>
              <a:ext cx="274320" cy="27432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0"/>
            </p:cNvCxnSpPr>
            <p:nvPr/>
          </p:nvCxnSpPr>
          <p:spPr>
            <a:xfrm flipH="1" flipV="1">
              <a:off x="839876" y="2294227"/>
              <a:ext cx="3437237" cy="2718949"/>
            </a:xfrm>
            <a:prstGeom prst="line">
              <a:avLst/>
            </a:prstGeom>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83568" y="2119545"/>
              <a:ext cx="274321" cy="27432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79512" y="3140968"/>
              <a:ext cx="648072" cy="584775"/>
            </a:xfrm>
            <a:prstGeom prst="rect">
              <a:avLst/>
            </a:prstGeom>
            <a:noFill/>
          </p:spPr>
          <p:txBody>
            <a:bodyPr wrap="square" rtlCol="0">
              <a:spAutoFit/>
            </a:bodyPr>
            <a:lstStyle/>
            <a:p>
              <a:pPr algn="ctr"/>
              <a:r>
                <a:rPr lang="en-US" sz="3200" dirty="0"/>
                <a:t>A</a:t>
              </a:r>
            </a:p>
          </p:txBody>
        </p:sp>
        <p:sp>
          <p:nvSpPr>
            <p:cNvPr id="39" name="TextBox 38"/>
            <p:cNvSpPr txBox="1"/>
            <p:nvPr/>
          </p:nvSpPr>
          <p:spPr>
            <a:xfrm>
              <a:off x="2267744" y="5229200"/>
              <a:ext cx="648072" cy="584775"/>
            </a:xfrm>
            <a:prstGeom prst="rect">
              <a:avLst/>
            </a:prstGeom>
            <a:noFill/>
          </p:spPr>
          <p:txBody>
            <a:bodyPr wrap="square" rtlCol="0">
              <a:spAutoFit/>
            </a:bodyPr>
            <a:lstStyle/>
            <a:p>
              <a:pPr algn="ctr"/>
              <a:r>
                <a:rPr lang="en-US" sz="3200" dirty="0"/>
                <a:t>I</a:t>
              </a:r>
            </a:p>
          </p:txBody>
        </p:sp>
        <p:sp>
          <p:nvSpPr>
            <p:cNvPr id="42" name="TextBox 41"/>
            <p:cNvSpPr txBox="1"/>
            <p:nvPr/>
          </p:nvSpPr>
          <p:spPr>
            <a:xfrm>
              <a:off x="331912" y="4932457"/>
              <a:ext cx="648072" cy="584775"/>
            </a:xfrm>
            <a:prstGeom prst="rect">
              <a:avLst/>
            </a:prstGeom>
            <a:noFill/>
          </p:spPr>
          <p:txBody>
            <a:bodyPr wrap="square" rtlCol="0">
              <a:spAutoFit/>
            </a:bodyPr>
            <a:lstStyle/>
            <a:p>
              <a:pPr algn="ctr"/>
              <a:r>
                <a:rPr lang="en-US" sz="3200" dirty="0"/>
                <a:t>0</a:t>
              </a:r>
            </a:p>
          </p:txBody>
        </p:sp>
        <p:sp>
          <p:nvSpPr>
            <p:cNvPr id="43" name="TextBox 42"/>
            <p:cNvSpPr txBox="1"/>
            <p:nvPr/>
          </p:nvSpPr>
          <p:spPr>
            <a:xfrm>
              <a:off x="3995936" y="5220489"/>
              <a:ext cx="648072" cy="584775"/>
            </a:xfrm>
            <a:prstGeom prst="rect">
              <a:avLst/>
            </a:prstGeom>
            <a:noFill/>
          </p:spPr>
          <p:txBody>
            <a:bodyPr wrap="square" rtlCol="0">
              <a:spAutoFit/>
            </a:bodyPr>
            <a:lstStyle/>
            <a:p>
              <a:pPr algn="ctr"/>
              <a:r>
                <a:rPr lang="en-US" sz="3200" dirty="0">
                  <a:solidFill>
                    <a:srgbClr val="008000"/>
                  </a:solidFill>
                </a:rPr>
                <a:t>1</a:t>
              </a:r>
            </a:p>
          </p:txBody>
        </p:sp>
        <p:sp>
          <p:nvSpPr>
            <p:cNvPr id="44" name="TextBox 43"/>
            <p:cNvSpPr txBox="1"/>
            <p:nvPr/>
          </p:nvSpPr>
          <p:spPr>
            <a:xfrm>
              <a:off x="179512" y="1946181"/>
              <a:ext cx="648072" cy="584775"/>
            </a:xfrm>
            <a:prstGeom prst="rect">
              <a:avLst/>
            </a:prstGeom>
            <a:noFill/>
          </p:spPr>
          <p:txBody>
            <a:bodyPr wrap="square" rtlCol="0">
              <a:spAutoFit/>
            </a:bodyPr>
            <a:lstStyle/>
            <a:p>
              <a:pPr algn="ctr"/>
              <a:r>
                <a:rPr lang="en-US" sz="3200" dirty="0">
                  <a:solidFill>
                    <a:srgbClr val="008000"/>
                  </a:solidFill>
                </a:rPr>
                <a:t>1</a:t>
              </a:r>
            </a:p>
          </p:txBody>
        </p:sp>
        <p:sp>
          <p:nvSpPr>
            <p:cNvPr id="45" name="TextBox 44"/>
            <p:cNvSpPr txBox="1"/>
            <p:nvPr/>
          </p:nvSpPr>
          <p:spPr>
            <a:xfrm rot="2700000">
              <a:off x="750028" y="4155002"/>
              <a:ext cx="1108757" cy="919471"/>
            </a:xfrm>
            <a:prstGeom prst="rect">
              <a:avLst/>
            </a:prstGeom>
            <a:noFill/>
          </p:spPr>
          <p:txBody>
            <a:bodyPr wrap="square" rtlCol="0">
              <a:spAutoFit/>
            </a:bodyPr>
            <a:lstStyle/>
            <a:p>
              <a:pPr algn="ctr"/>
              <a:r>
                <a:rPr lang="en-US" sz="2000" dirty="0">
                  <a:solidFill>
                    <a:schemeClr val="accent6">
                      <a:lumMod val="50000"/>
                    </a:schemeClr>
                  </a:solidFill>
                </a:rPr>
                <a:t>Zone of pain</a:t>
              </a:r>
            </a:p>
          </p:txBody>
        </p:sp>
        <p:sp>
          <p:nvSpPr>
            <p:cNvPr id="46" name="TextBox 45"/>
            <p:cNvSpPr txBox="1"/>
            <p:nvPr/>
          </p:nvSpPr>
          <p:spPr>
            <a:xfrm rot="2700000">
              <a:off x="3241310" y="2067545"/>
              <a:ext cx="1108757" cy="1303863"/>
            </a:xfrm>
            <a:prstGeom prst="rect">
              <a:avLst/>
            </a:prstGeom>
            <a:noFill/>
          </p:spPr>
          <p:txBody>
            <a:bodyPr wrap="square" rtlCol="0">
              <a:spAutoFit/>
            </a:bodyPr>
            <a:lstStyle/>
            <a:p>
              <a:pPr algn="ctr"/>
              <a:r>
                <a:rPr lang="en-US" sz="2000" dirty="0">
                  <a:solidFill>
                    <a:schemeClr val="accent6">
                      <a:lumMod val="50000"/>
                    </a:schemeClr>
                  </a:solidFill>
                </a:rPr>
                <a:t>Zone of uselessness</a:t>
              </a:r>
            </a:p>
          </p:txBody>
        </p:sp>
        <p:sp>
          <p:nvSpPr>
            <p:cNvPr id="47" name="TextBox 46"/>
            <p:cNvSpPr txBox="1"/>
            <p:nvPr/>
          </p:nvSpPr>
          <p:spPr>
            <a:xfrm rot="2700000">
              <a:off x="1851313" y="3241045"/>
              <a:ext cx="1767400" cy="519702"/>
            </a:xfrm>
            <a:prstGeom prst="rect">
              <a:avLst/>
            </a:prstGeom>
            <a:noFill/>
          </p:spPr>
          <p:txBody>
            <a:bodyPr wrap="square" rtlCol="0">
              <a:spAutoFit/>
            </a:bodyPr>
            <a:lstStyle/>
            <a:p>
              <a:pPr algn="ctr"/>
              <a:r>
                <a:rPr lang="en-US" sz="2000" dirty="0"/>
                <a:t>Main Sequence</a:t>
              </a:r>
            </a:p>
          </p:txBody>
        </p:sp>
      </p:grpSp>
      <p:sp>
        <p:nvSpPr>
          <p:cNvPr id="20" name="Slide Number Placeholder 19"/>
          <p:cNvSpPr>
            <a:spLocks noGrp="1"/>
          </p:cNvSpPr>
          <p:nvPr>
            <p:ph type="sldNum" sz="quarter" idx="12"/>
          </p:nvPr>
        </p:nvSpPr>
        <p:spPr/>
        <p:txBody>
          <a:bodyPr/>
          <a:lstStyle/>
          <a:p>
            <a:fld id="{4271182A-DE3E-43A2-99F5-2209ED92BFA3}" type="slidenum">
              <a:rPr lang="el-GR" smtClean="0"/>
              <a:pPr/>
              <a:t>141</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Coupling Between Objects (CBO)</a:t>
            </a:r>
            <a:endParaRPr lang="el-GR" dirty="0"/>
          </a:p>
        </p:txBody>
      </p:sp>
      <p:sp>
        <p:nvSpPr>
          <p:cNvPr id="3" name="Content Placeholder 2"/>
          <p:cNvSpPr>
            <a:spLocks noGrp="1"/>
          </p:cNvSpPr>
          <p:nvPr>
            <p:ph idx="1"/>
          </p:nvPr>
        </p:nvSpPr>
        <p:spPr/>
        <p:txBody>
          <a:bodyPr>
            <a:noAutofit/>
          </a:bodyPr>
          <a:lstStyle/>
          <a:p>
            <a:r>
              <a:rPr lang="el-GR" sz="1800" dirty="0"/>
              <a:t>Η μετρική </a:t>
            </a:r>
            <a:r>
              <a:rPr lang="en-US" sz="1800" dirty="0"/>
              <a:t>CBO, </a:t>
            </a:r>
            <a:r>
              <a:rPr lang="el-GR" sz="1800" dirty="0"/>
              <a:t>για μια κλάση Α,</a:t>
            </a:r>
            <a:r>
              <a:rPr lang="en-US" sz="1800" dirty="0"/>
              <a:t> </a:t>
            </a:r>
            <a:r>
              <a:rPr lang="el-GR" sz="1800" dirty="0"/>
              <a:t>μετρά τον αριθμό των κλάσεων από τις οποίες η Α εξαρτάται (πρακτικά: ως προς τη συντήρησή της). Η κλάση Α εξαρτάται από την κλάση Β, όταν η κλάση Α:</a:t>
            </a:r>
          </a:p>
          <a:p>
            <a:pPr lvl="1"/>
            <a:r>
              <a:rPr lang="el-GR" sz="1800" dirty="0"/>
              <a:t>Έχει κάποιο πεδίο τύπου Β</a:t>
            </a:r>
          </a:p>
          <a:p>
            <a:pPr lvl="1"/>
            <a:r>
              <a:rPr lang="el-GR" sz="1800" dirty="0"/>
              <a:t>Έχει μια μέθοδο που έχει ως παράμετρο ένα αντικείμενο της κλάσης Β</a:t>
            </a:r>
          </a:p>
          <a:p>
            <a:pPr lvl="1"/>
            <a:r>
              <a:rPr lang="el-GR" sz="1800" dirty="0"/>
              <a:t>Έχει μια μέθοδο, η οποία στον κώδικά της περιέχει μια μεταβλητή που είναι τύπου Β</a:t>
            </a:r>
          </a:p>
          <a:p>
            <a:pPr lvl="1">
              <a:buNone/>
            </a:pPr>
            <a:r>
              <a:rPr lang="el-GR" sz="1400" dirty="0">
                <a:solidFill>
                  <a:srgbClr val="00B050"/>
                </a:solidFill>
              </a:rPr>
              <a:t>//πρακτικά όλα αυτά έχουν αξία όταν καλούν κάποια μέθοδο της Β, αλλιώς </a:t>
            </a:r>
            <a:r>
              <a:rPr lang="en-US" sz="1400" dirty="0">
                <a:solidFill>
                  <a:srgbClr val="00B050"/>
                </a:solidFill>
              </a:rPr>
              <a:t>why bother?</a:t>
            </a:r>
            <a:endParaRPr lang="el-GR" sz="1400" dirty="0">
              <a:solidFill>
                <a:srgbClr val="00B050"/>
              </a:solidFill>
            </a:endParaRPr>
          </a:p>
          <a:p>
            <a:r>
              <a:rPr lang="el-GR" sz="1800" dirty="0"/>
              <a:t>ΔΕΝ μετράμε:</a:t>
            </a:r>
          </a:p>
          <a:p>
            <a:pPr lvl="1"/>
            <a:r>
              <a:rPr lang="el-GR" sz="1800" dirty="0"/>
              <a:t>Την ίδια κλάση παραπάνω από μία φορές (αφού η </a:t>
            </a:r>
            <a:r>
              <a:rPr lang="en-US" sz="1800" dirty="0"/>
              <a:t>CBO </a:t>
            </a:r>
            <a:r>
              <a:rPr lang="el-GR" sz="1800" dirty="0"/>
              <a:t>μετρά </a:t>
            </a:r>
            <a:r>
              <a:rPr lang="el-GR" sz="1800" u="sng" dirty="0"/>
              <a:t>αριθμό</a:t>
            </a:r>
            <a:r>
              <a:rPr lang="el-GR" sz="1800" dirty="0"/>
              <a:t> </a:t>
            </a:r>
            <a:r>
              <a:rPr lang="el-GR" sz="1800" u="sng" dirty="0"/>
              <a:t>κλάσεων</a:t>
            </a:r>
            <a:r>
              <a:rPr lang="el-GR" sz="1800" dirty="0"/>
              <a:t> από τις οποίες η Α εξαρτάται</a:t>
            </a:r>
            <a:r>
              <a:rPr lang="en-US" sz="1800" dirty="0"/>
              <a:t> </a:t>
            </a:r>
            <a:r>
              <a:rPr lang="el-GR" sz="1800" dirty="0"/>
              <a:t>και </a:t>
            </a:r>
            <a:r>
              <a:rPr lang="el-GR" sz="1800" u="sng" dirty="0"/>
              <a:t>όχι εξαρτήσεων</a:t>
            </a:r>
            <a:r>
              <a:rPr lang="el-GR" sz="1800" dirty="0"/>
              <a:t>)</a:t>
            </a:r>
          </a:p>
          <a:p>
            <a:pPr lvl="1"/>
            <a:r>
              <a:rPr lang="el-GR" sz="1800" dirty="0"/>
              <a:t>Τις ιεραρχίες </a:t>
            </a:r>
            <a:endParaRPr lang="en-US" sz="1800" dirty="0"/>
          </a:p>
          <a:p>
            <a:pPr lvl="2"/>
            <a:r>
              <a:rPr lang="el-GR" sz="1400" dirty="0"/>
              <a:t>αν η κλάση Α κληρονομεί από μια άλλη </a:t>
            </a:r>
            <a:r>
              <a:rPr lang="en-US" sz="1400" dirty="0" err="1"/>
              <a:t>MamaA</a:t>
            </a:r>
            <a:r>
              <a:rPr lang="el-GR" sz="1400" dirty="0"/>
              <a:t>,</a:t>
            </a:r>
            <a:r>
              <a:rPr lang="en-US" sz="1400" dirty="0"/>
              <a:t> </a:t>
            </a:r>
            <a:r>
              <a:rPr lang="el-GR" sz="1400" dirty="0"/>
              <a:t>η </a:t>
            </a:r>
            <a:r>
              <a:rPr lang="en-US" sz="1400" dirty="0" err="1"/>
              <a:t>MamaA</a:t>
            </a:r>
            <a:r>
              <a:rPr lang="en-US" sz="1400" dirty="0"/>
              <a:t> </a:t>
            </a:r>
            <a:r>
              <a:rPr lang="el-GR" sz="1400" dirty="0"/>
              <a:t>δεν προσμετρείται στην </a:t>
            </a:r>
            <a:r>
              <a:rPr lang="en-US" sz="1400" dirty="0"/>
              <a:t>CBO, </a:t>
            </a:r>
            <a:r>
              <a:rPr lang="el-GR" sz="1400" dirty="0"/>
              <a:t>ούτε και οι εξαρτήσεις της </a:t>
            </a:r>
            <a:endParaRPr lang="en-US" sz="1400" dirty="0"/>
          </a:p>
          <a:p>
            <a:pPr lvl="2"/>
            <a:r>
              <a:rPr lang="el-GR" sz="1400" dirty="0"/>
              <a:t>αν η κλάση Β κληρονομεί από μια άλλη </a:t>
            </a:r>
            <a:r>
              <a:rPr lang="en-US" sz="1400" dirty="0" err="1"/>
              <a:t>MamaB</a:t>
            </a:r>
            <a:r>
              <a:rPr lang="en-US" sz="1400" dirty="0"/>
              <a:t>, </a:t>
            </a:r>
            <a:r>
              <a:rPr lang="el-GR" sz="1400" dirty="0"/>
              <a:t>ούτε η </a:t>
            </a:r>
            <a:r>
              <a:rPr lang="en-US" sz="1400" dirty="0" err="1"/>
              <a:t>mamaB</a:t>
            </a:r>
            <a:r>
              <a:rPr lang="en-US" sz="1400" dirty="0"/>
              <a:t> </a:t>
            </a:r>
            <a:r>
              <a:rPr lang="el-GR" sz="1400" dirty="0"/>
              <a:t>περιλαμβάνεται στο μέτρημα</a:t>
            </a:r>
          </a:p>
        </p:txBody>
      </p:sp>
      <p:sp>
        <p:nvSpPr>
          <p:cNvPr id="4" name="Slide Number Placeholder 3"/>
          <p:cNvSpPr>
            <a:spLocks noGrp="1"/>
          </p:cNvSpPr>
          <p:nvPr>
            <p:ph type="sldNum" sz="quarter" idx="12"/>
          </p:nvPr>
        </p:nvSpPr>
        <p:spPr/>
        <p:txBody>
          <a:bodyPr/>
          <a:lstStyle/>
          <a:p>
            <a:fld id="{4271182A-DE3E-43A2-99F5-2209ED92BFA3}" type="slidenum">
              <a:rPr lang="el-GR" smtClean="0"/>
              <a:pPr/>
              <a:t>15</a:t>
            </a:fld>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dirty="0"/>
              <a:t>Παράδειγμα (</a:t>
            </a:r>
            <a:r>
              <a:rPr lang="en-US" sz="2400" dirty="0"/>
              <a:t>C++</a:t>
            </a:r>
            <a:r>
              <a:rPr lang="el-GR" sz="2400" dirty="0"/>
              <a:t>) από </a:t>
            </a:r>
            <a:r>
              <a:rPr lang="fr-FR" sz="2400" dirty="0">
                <a:hlinkClick r:id="rId2"/>
              </a:rPr>
              <a:t>http://www.scitools.com/documents/metricsList.php?metricGroup=oo#CountClassCoupled</a:t>
            </a:r>
            <a:r>
              <a:rPr lang="fr-FR" sz="2400" dirty="0"/>
              <a:t> </a:t>
            </a:r>
            <a:endParaRPr lang="el-GR" sz="2400" dirty="0"/>
          </a:p>
        </p:txBody>
      </p:sp>
      <p:pic>
        <p:nvPicPr>
          <p:cNvPr id="1026" name="Picture 2" descr="http://www.scitools.com/documents/imagesMetrics/CountClassCoupledC.png"/>
          <p:cNvPicPr>
            <a:picLocks noChangeAspect="1" noChangeArrowheads="1"/>
          </p:cNvPicPr>
          <p:nvPr/>
        </p:nvPicPr>
        <p:blipFill>
          <a:blip r:embed="rId3" cstate="print"/>
          <a:srcRect/>
          <a:stretch>
            <a:fillRect/>
          </a:stretch>
        </p:blipFill>
        <p:spPr bwMode="auto">
          <a:xfrm>
            <a:off x="1403648" y="1412776"/>
            <a:ext cx="6469013" cy="5199933"/>
          </a:xfrm>
          <a:prstGeom prst="rect">
            <a:avLst/>
          </a:prstGeom>
          <a:noFill/>
        </p:spPr>
      </p:pic>
      <p:sp>
        <p:nvSpPr>
          <p:cNvPr id="4" name="Slide Number Placeholder 3"/>
          <p:cNvSpPr>
            <a:spLocks noGrp="1"/>
          </p:cNvSpPr>
          <p:nvPr>
            <p:ph type="sldNum" sz="quarter" idx="12"/>
          </p:nvPr>
        </p:nvSpPr>
        <p:spPr/>
        <p:txBody>
          <a:bodyPr/>
          <a:lstStyle/>
          <a:p>
            <a:fld id="{4271182A-DE3E-43A2-99F5-2209ED92BFA3}" type="slidenum">
              <a:rPr lang="el-GR" smtClean="0"/>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probe further</a:t>
            </a:r>
            <a:endParaRPr lang="el-GR" dirty="0"/>
          </a:p>
        </p:txBody>
      </p:sp>
      <p:sp>
        <p:nvSpPr>
          <p:cNvPr id="3" name="Text Placeholder 2"/>
          <p:cNvSpPr>
            <a:spLocks noGrp="1"/>
          </p:cNvSpPr>
          <p:nvPr>
            <p:ph type="body" idx="1"/>
          </p:nvPr>
        </p:nvSpPr>
        <p:spPr/>
        <p:txBody>
          <a:bodyPr/>
          <a:lstStyle/>
          <a:p>
            <a:r>
              <a:rPr lang="en-US" dirty="0"/>
              <a:t>UML Interfaces, Components, Subsystems</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από </a:t>
            </a:r>
            <a:r>
              <a:rPr lang="en-US" sz="2800" dirty="0" err="1"/>
              <a:t>Arlow</a:t>
            </a:r>
            <a:r>
              <a:rPr lang="en-US" sz="2800" dirty="0"/>
              <a:t> – </a:t>
            </a:r>
            <a:r>
              <a:rPr lang="en-US" sz="2800" dirty="0" err="1"/>
              <a:t>Neustadt</a:t>
            </a:r>
            <a:r>
              <a:rPr lang="en-US" sz="2800" dirty="0"/>
              <a:t> (2</a:t>
            </a:r>
            <a:r>
              <a:rPr lang="en-US" sz="2800" baseline="30000" dirty="0"/>
              <a:t>nd</a:t>
            </a:r>
            <a:r>
              <a:rPr lang="en-US" sz="2800" dirty="0"/>
              <a:t> v.)</a:t>
            </a:r>
            <a:r>
              <a:rPr lang="el-GR" sz="2800" dirty="0"/>
              <a:t>: δείτε πώς τα </a:t>
            </a:r>
            <a:r>
              <a:rPr lang="en-US" sz="2800" dirty="0"/>
              <a:t>interfaces </a:t>
            </a:r>
            <a:r>
              <a:rPr lang="el-GR" sz="2800" dirty="0"/>
              <a:t>λειτουργούν ως κόλλα ανάμεσα στα υποσυστήματα</a:t>
            </a:r>
          </a:p>
        </p:txBody>
      </p:sp>
      <p:sp>
        <p:nvSpPr>
          <p:cNvPr id="3" name="Slide Number Placeholder 2"/>
          <p:cNvSpPr>
            <a:spLocks noGrp="1"/>
          </p:cNvSpPr>
          <p:nvPr>
            <p:ph type="sldNum" sz="quarter" idx="12"/>
          </p:nvPr>
        </p:nvSpPr>
        <p:spPr/>
        <p:txBody>
          <a:bodyPr/>
          <a:lstStyle/>
          <a:p>
            <a:fld id="{4271182A-DE3E-43A2-99F5-2209ED92BFA3}" type="slidenum">
              <a:rPr lang="el-GR" smtClean="0"/>
              <a:pPr/>
              <a:t>18</a:t>
            </a:fld>
            <a:endParaRPr lang="el-GR"/>
          </a:p>
        </p:txBody>
      </p:sp>
      <p:pic>
        <p:nvPicPr>
          <p:cNvPr id="5" name="Picture 3"/>
          <p:cNvPicPr>
            <a:picLocks noChangeAspect="1" noChangeArrowheads="1"/>
          </p:cNvPicPr>
          <p:nvPr/>
        </p:nvPicPr>
        <p:blipFill>
          <a:blip r:embed="rId2" cstate="print"/>
          <a:srcRect/>
          <a:stretch>
            <a:fillRect/>
          </a:stretch>
        </p:blipFill>
        <p:spPr bwMode="auto">
          <a:xfrm>
            <a:off x="611560" y="1340768"/>
            <a:ext cx="7800975" cy="50958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Encapsulation - related</a:t>
            </a:r>
            <a:endParaRPr lang="el-GR" dirty="0"/>
          </a:p>
        </p:txBody>
      </p:sp>
      <p:sp>
        <p:nvSpPr>
          <p:cNvPr id="3" name="Text Placeholder 2"/>
          <p:cNvSpPr>
            <a:spLocks noGrp="1"/>
          </p:cNvSpPr>
          <p:nvPr>
            <p:ph type="body" idx="1"/>
          </p:nvPr>
        </p:nvSpPr>
        <p:spPr/>
        <p:txBody>
          <a:bodyPr/>
          <a:lstStyle/>
          <a:p>
            <a:r>
              <a:rPr lang="en-US" dirty="0"/>
              <a:t>Information hiding – law of Demeter</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400800" y="1066800"/>
            <a:ext cx="2530624" cy="3568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34" name="Slide Number Placeholder 1"/>
          <p:cNvSpPr>
            <a:spLocks noGrp="1"/>
          </p:cNvSpPr>
          <p:nvPr>
            <p:ph type="sldNum" sz="quarter" idx="12"/>
          </p:nvPr>
        </p:nvSpPr>
        <p:spPr>
          <a:xfrm>
            <a:off x="6553200" y="6356350"/>
            <a:ext cx="2133600" cy="365125"/>
          </a:xfrm>
        </p:spPr>
        <p:txBody>
          <a:bodyPr/>
          <a:lstStyle/>
          <a:p>
            <a:pPr>
              <a:defRPr/>
            </a:pPr>
            <a:fld id="{E9A806F4-BC2D-42EB-929C-628D2D0B77A5}" type="slidenum">
              <a:rPr lang="el-GR" altLang="en-US" smtClean="0"/>
              <a:pPr>
                <a:defRPr/>
              </a:pPr>
              <a:t>2</a:t>
            </a:fld>
            <a:endParaRPr lang="el-GR" altLang="en-US"/>
          </a:p>
        </p:txBody>
      </p:sp>
      <p:sp>
        <p:nvSpPr>
          <p:cNvPr id="35" name="TextBox 34"/>
          <p:cNvSpPr txBox="1"/>
          <p:nvPr/>
        </p:nvSpPr>
        <p:spPr>
          <a:xfrm>
            <a:off x="335713" y="1270501"/>
            <a:ext cx="1656184" cy="646331"/>
          </a:xfrm>
          <a:prstGeom prst="rect">
            <a:avLst/>
          </a:prstGeom>
          <a:noFill/>
        </p:spPr>
        <p:txBody>
          <a:bodyPr wrap="square" rtlCol="0">
            <a:spAutoFit/>
          </a:bodyPr>
          <a:lstStyle/>
          <a:p>
            <a:r>
              <a:rPr lang="en-US" dirty="0">
                <a:latin typeface="+mn-lt"/>
              </a:rPr>
              <a:t>Real world problem</a:t>
            </a:r>
            <a:endParaRPr lang="el-GR" dirty="0">
              <a:latin typeface="+mn-lt"/>
            </a:endParaRPr>
          </a:p>
        </p:txBody>
      </p:sp>
      <p:sp>
        <p:nvSpPr>
          <p:cNvPr id="37" name="Rounded Rectangle 36"/>
          <p:cNvSpPr/>
          <p:nvPr/>
        </p:nvSpPr>
        <p:spPr>
          <a:xfrm>
            <a:off x="2195736" y="1270501"/>
            <a:ext cx="1584176" cy="693371"/>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r>
              <a:rPr lang="en-US" dirty="0">
                <a:solidFill>
                  <a:srgbClr val="C00000"/>
                </a:solidFill>
              </a:rPr>
              <a:t>Requirements Engineering</a:t>
            </a:r>
            <a:endParaRPr lang="el-GR" dirty="0">
              <a:solidFill>
                <a:srgbClr val="C00000"/>
              </a:solidFill>
            </a:endParaRPr>
          </a:p>
        </p:txBody>
      </p:sp>
      <p:sp>
        <p:nvSpPr>
          <p:cNvPr id="38" name="Right Arrow 37"/>
          <p:cNvSpPr/>
          <p:nvPr/>
        </p:nvSpPr>
        <p:spPr>
          <a:xfrm>
            <a:off x="1475655" y="1394441"/>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43" name="Rounded Rectangle 42"/>
          <p:cNvSpPr/>
          <p:nvPr/>
        </p:nvSpPr>
        <p:spPr>
          <a:xfrm>
            <a:off x="6948264" y="1423734"/>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Design</a:t>
            </a:r>
            <a:endParaRPr lang="el-GR" dirty="0">
              <a:solidFill>
                <a:srgbClr val="C00000"/>
              </a:solidFill>
            </a:endParaRPr>
          </a:p>
        </p:txBody>
      </p:sp>
      <p:sp>
        <p:nvSpPr>
          <p:cNvPr id="48" name="Right Arrow 47"/>
          <p:cNvSpPr/>
          <p:nvPr/>
        </p:nvSpPr>
        <p:spPr>
          <a:xfrm>
            <a:off x="6228183" y="1394441"/>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49" name="Picture 38"/>
          <p:cNvPicPr>
            <a:picLocks noChangeAspect="1" noChangeArrowheads="1"/>
          </p:cNvPicPr>
          <p:nvPr/>
        </p:nvPicPr>
        <p:blipFill>
          <a:blip r:embed="rId2" cstate="print"/>
          <a:srcRect/>
          <a:stretch>
            <a:fillRect/>
          </a:stretch>
        </p:blipFill>
        <p:spPr bwMode="auto">
          <a:xfrm>
            <a:off x="4860032" y="1034401"/>
            <a:ext cx="1036340" cy="1159904"/>
          </a:xfrm>
          <a:prstGeom prst="rect">
            <a:avLst/>
          </a:prstGeom>
          <a:noFill/>
          <a:ln w="9525">
            <a:solidFill>
              <a:srgbClr val="000000"/>
            </a:solidFill>
            <a:miter lim="800000"/>
            <a:headEnd/>
            <a:tailEnd/>
          </a:ln>
          <a:effectLst/>
        </p:spPr>
      </p:pic>
      <p:sp>
        <p:nvSpPr>
          <p:cNvPr id="58" name="Right Arrow 57"/>
          <p:cNvSpPr/>
          <p:nvPr/>
        </p:nvSpPr>
        <p:spPr>
          <a:xfrm>
            <a:off x="3995936" y="1388879"/>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59" name="Rectangle 58"/>
          <p:cNvSpPr/>
          <p:nvPr/>
        </p:nvSpPr>
        <p:spPr>
          <a:xfrm>
            <a:off x="4644008" y="2350621"/>
            <a:ext cx="1554476" cy="646331"/>
          </a:xfrm>
          <a:prstGeom prst="rect">
            <a:avLst/>
          </a:prstGeom>
        </p:spPr>
        <p:txBody>
          <a:bodyPr wrap="square">
            <a:spAutoFit/>
          </a:bodyPr>
          <a:lstStyle/>
          <a:p>
            <a:pPr algn="ctr"/>
            <a:r>
              <a:rPr lang="en-US" dirty="0">
                <a:latin typeface="+mn-lt"/>
              </a:rPr>
              <a:t>Requirements  Specification</a:t>
            </a:r>
            <a:endParaRPr lang="el-GR" dirty="0">
              <a:latin typeface="+mn-lt"/>
            </a:endParaRPr>
          </a:p>
        </p:txBody>
      </p:sp>
      <p:sp>
        <p:nvSpPr>
          <p:cNvPr id="60" name="Right Arrow 59"/>
          <p:cNvSpPr/>
          <p:nvPr/>
        </p:nvSpPr>
        <p:spPr>
          <a:xfrm rot="5400000">
            <a:off x="7361009" y="2134597"/>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61" name="Picture 60" descr="D:\Users\pvassil\COURSES\OOP\SW_DEV\SCRIPTS\03_timelineToText\AnalyzeTheTimeLineSimpler.png"/>
          <p:cNvPicPr>
            <a:picLocks noChangeAspect="1"/>
          </p:cNvPicPr>
          <p:nvPr/>
        </p:nvPicPr>
        <p:blipFill>
          <a:blip r:embed="rId3" cstate="print"/>
          <a:srcRect/>
          <a:stretch>
            <a:fillRect/>
          </a:stretch>
        </p:blipFill>
        <p:spPr bwMode="auto">
          <a:xfrm>
            <a:off x="6549618" y="2875409"/>
            <a:ext cx="2198846" cy="1371600"/>
          </a:xfrm>
          <a:prstGeom prst="rect">
            <a:avLst/>
          </a:prstGeom>
          <a:noFill/>
          <a:ln w="9525">
            <a:solidFill>
              <a:srgbClr val="000000"/>
            </a:solidFill>
            <a:miter lim="800000"/>
            <a:headEnd/>
            <a:tailEnd/>
          </a:ln>
        </p:spPr>
      </p:pic>
      <p:pic>
        <p:nvPicPr>
          <p:cNvPr id="62" name="Picture 40"/>
          <p:cNvPicPr>
            <a:picLocks noChangeAspect="1" noChangeArrowheads="1"/>
          </p:cNvPicPr>
          <p:nvPr/>
        </p:nvPicPr>
        <p:blipFill>
          <a:blip r:embed="rId4" cstate="print"/>
          <a:srcRect/>
          <a:stretch>
            <a:fillRect/>
          </a:stretch>
        </p:blipFill>
        <p:spPr bwMode="auto">
          <a:xfrm>
            <a:off x="4932040" y="4742542"/>
            <a:ext cx="894165" cy="1183605"/>
          </a:xfrm>
          <a:prstGeom prst="rect">
            <a:avLst/>
          </a:prstGeom>
          <a:noFill/>
          <a:ln w="9525">
            <a:solidFill>
              <a:srgbClr val="000000"/>
            </a:solidFill>
            <a:miter lim="800000"/>
            <a:headEnd/>
            <a:tailEnd/>
          </a:ln>
        </p:spPr>
      </p:pic>
      <p:sp>
        <p:nvSpPr>
          <p:cNvPr id="63" name="Rectangle 62"/>
          <p:cNvSpPr/>
          <p:nvPr/>
        </p:nvSpPr>
        <p:spPr>
          <a:xfrm>
            <a:off x="4788024" y="6095037"/>
            <a:ext cx="1554476" cy="646331"/>
          </a:xfrm>
          <a:prstGeom prst="rect">
            <a:avLst/>
          </a:prstGeom>
        </p:spPr>
        <p:txBody>
          <a:bodyPr wrap="square">
            <a:spAutoFit/>
          </a:bodyPr>
          <a:lstStyle/>
          <a:p>
            <a:pPr algn="ctr"/>
            <a:r>
              <a:rPr lang="en-US" dirty="0">
                <a:latin typeface="+mn-lt"/>
              </a:rPr>
              <a:t>Working </a:t>
            </a:r>
          </a:p>
          <a:p>
            <a:pPr algn="ctr"/>
            <a:r>
              <a:rPr lang="en-US" dirty="0">
                <a:latin typeface="+mn-lt"/>
              </a:rPr>
              <a:t>code</a:t>
            </a:r>
            <a:endParaRPr lang="el-GR" dirty="0">
              <a:latin typeface="+mn-lt"/>
            </a:endParaRPr>
          </a:p>
        </p:txBody>
      </p:sp>
      <p:sp>
        <p:nvSpPr>
          <p:cNvPr id="68" name="Rectangle 67"/>
          <p:cNvSpPr/>
          <p:nvPr/>
        </p:nvSpPr>
        <p:spPr>
          <a:xfrm>
            <a:off x="4932040" y="3645024"/>
            <a:ext cx="1554476" cy="646331"/>
          </a:xfrm>
          <a:prstGeom prst="rect">
            <a:avLst/>
          </a:prstGeom>
        </p:spPr>
        <p:txBody>
          <a:bodyPr wrap="square">
            <a:spAutoFit/>
          </a:bodyPr>
          <a:lstStyle/>
          <a:p>
            <a:pPr algn="r"/>
            <a:r>
              <a:rPr lang="en-US" dirty="0">
                <a:latin typeface="+mn-lt"/>
              </a:rPr>
              <a:t>Design Specification</a:t>
            </a:r>
            <a:endParaRPr lang="el-GR" dirty="0">
              <a:latin typeface="+mn-lt"/>
            </a:endParaRPr>
          </a:p>
        </p:txBody>
      </p:sp>
      <p:sp>
        <p:nvSpPr>
          <p:cNvPr id="69" name="Right Arrow 68"/>
          <p:cNvSpPr/>
          <p:nvPr/>
        </p:nvSpPr>
        <p:spPr>
          <a:xfrm rot="5400000">
            <a:off x="7361009" y="4438853"/>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0" name="Rounded Rectangle 69"/>
          <p:cNvSpPr/>
          <p:nvPr/>
        </p:nvSpPr>
        <p:spPr>
          <a:xfrm>
            <a:off x="6732240" y="5140892"/>
            <a:ext cx="1800200"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Implementation</a:t>
            </a:r>
            <a:endParaRPr lang="el-GR" dirty="0">
              <a:solidFill>
                <a:srgbClr val="C00000"/>
              </a:solidFill>
            </a:endParaRPr>
          </a:p>
        </p:txBody>
      </p:sp>
      <p:sp>
        <p:nvSpPr>
          <p:cNvPr id="71" name="Right Arrow 70"/>
          <p:cNvSpPr/>
          <p:nvPr/>
        </p:nvSpPr>
        <p:spPr>
          <a:xfrm rot="10800000">
            <a:off x="5940152"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2" name="Rounded Rectangle 71"/>
          <p:cNvSpPr/>
          <p:nvPr/>
        </p:nvSpPr>
        <p:spPr>
          <a:xfrm>
            <a:off x="2195737" y="5140892"/>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Testing</a:t>
            </a:r>
            <a:endParaRPr lang="el-GR" dirty="0">
              <a:solidFill>
                <a:srgbClr val="C00000"/>
              </a:solidFill>
            </a:endParaRPr>
          </a:p>
        </p:txBody>
      </p:sp>
      <p:sp>
        <p:nvSpPr>
          <p:cNvPr id="73" name="Right Arrow 72"/>
          <p:cNvSpPr/>
          <p:nvPr/>
        </p:nvSpPr>
        <p:spPr>
          <a:xfrm flipH="1">
            <a:off x="1450018"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4" name="Right Arrow 73"/>
          <p:cNvSpPr/>
          <p:nvPr/>
        </p:nvSpPr>
        <p:spPr>
          <a:xfrm flipH="1">
            <a:off x="3995937"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75" name="Picture 40"/>
          <p:cNvPicPr>
            <a:picLocks noChangeAspect="1" noChangeArrowheads="1"/>
          </p:cNvPicPr>
          <p:nvPr/>
        </p:nvPicPr>
        <p:blipFill>
          <a:blip r:embed="rId4" cstate="print"/>
          <a:srcRect/>
          <a:stretch>
            <a:fillRect/>
          </a:stretch>
        </p:blipFill>
        <p:spPr bwMode="auto">
          <a:xfrm>
            <a:off x="467544" y="4742542"/>
            <a:ext cx="894165" cy="1183605"/>
          </a:xfrm>
          <a:prstGeom prst="rect">
            <a:avLst/>
          </a:prstGeom>
          <a:noFill/>
          <a:ln w="9525">
            <a:solidFill>
              <a:srgbClr val="000000"/>
            </a:solidFill>
            <a:miter lim="800000"/>
            <a:headEnd/>
            <a:tailEnd/>
          </a:ln>
        </p:spPr>
      </p:pic>
      <p:pic>
        <p:nvPicPr>
          <p:cNvPr id="77" name="Picture 45" descr="C:\Users\pvassil\AppData\Local\Microsoft\Windows\Temporary Internet Files\Content.IE5\8CJ2M2NE\256px-Approve.svg[1].png"/>
          <p:cNvPicPr>
            <a:picLocks noChangeAspect="1" noChangeArrowheads="1"/>
          </p:cNvPicPr>
          <p:nvPr/>
        </p:nvPicPr>
        <p:blipFill>
          <a:blip r:embed="rId5" cstate="print"/>
          <a:srcRect/>
          <a:stretch>
            <a:fillRect/>
          </a:stretch>
        </p:blipFill>
        <p:spPr bwMode="auto">
          <a:xfrm>
            <a:off x="899592" y="4366845"/>
            <a:ext cx="643136" cy="643136"/>
          </a:xfrm>
          <a:prstGeom prst="rect">
            <a:avLst/>
          </a:prstGeom>
          <a:noFill/>
        </p:spPr>
      </p:pic>
      <p:sp>
        <p:nvSpPr>
          <p:cNvPr id="78" name="Right Arrow 77"/>
          <p:cNvSpPr/>
          <p:nvPr/>
        </p:nvSpPr>
        <p:spPr>
          <a:xfrm rot="5400000">
            <a:off x="1720404" y="3250721"/>
            <a:ext cx="2520280"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9" name="Right Arrow 78"/>
          <p:cNvSpPr/>
          <p:nvPr/>
        </p:nvSpPr>
        <p:spPr>
          <a:xfrm rot="16200000">
            <a:off x="611560" y="3789040"/>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80" name="Rectangle 79"/>
          <p:cNvSpPr/>
          <p:nvPr/>
        </p:nvSpPr>
        <p:spPr>
          <a:xfrm>
            <a:off x="14764" y="6093296"/>
            <a:ext cx="1944216" cy="646331"/>
          </a:xfrm>
          <a:prstGeom prst="rect">
            <a:avLst/>
          </a:prstGeom>
        </p:spPr>
        <p:txBody>
          <a:bodyPr wrap="square">
            <a:spAutoFit/>
          </a:bodyPr>
          <a:lstStyle/>
          <a:p>
            <a:pPr algn="ctr"/>
            <a:r>
              <a:rPr lang="en-US" dirty="0">
                <a:latin typeface="+mn-lt"/>
              </a:rPr>
              <a:t>Working code with quality assurances</a:t>
            </a:r>
            <a:endParaRPr lang="el-GR" dirty="0">
              <a:latin typeface="+mn-lt"/>
            </a:endParaRPr>
          </a:p>
        </p:txBody>
      </p:sp>
      <p:sp>
        <p:nvSpPr>
          <p:cNvPr id="81" name="Right Arrow 80"/>
          <p:cNvSpPr/>
          <p:nvPr/>
        </p:nvSpPr>
        <p:spPr>
          <a:xfrm rot="16200000">
            <a:off x="611560" y="2132856"/>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82" name="Rounded Rectangle 81"/>
          <p:cNvSpPr/>
          <p:nvPr/>
        </p:nvSpPr>
        <p:spPr>
          <a:xfrm>
            <a:off x="107504" y="3068960"/>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Maintenance</a:t>
            </a:r>
            <a:endParaRPr lang="el-GR"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encapsulation principle</a:t>
            </a:r>
            <a:endParaRPr lang="el-GR" dirty="0"/>
          </a:p>
        </p:txBody>
      </p:sp>
      <p:sp>
        <p:nvSpPr>
          <p:cNvPr id="3" name="Content Placeholder 2"/>
          <p:cNvSpPr>
            <a:spLocks noGrp="1"/>
          </p:cNvSpPr>
          <p:nvPr>
            <p:ph idx="1"/>
          </p:nvPr>
        </p:nvSpPr>
        <p:spPr/>
        <p:txBody>
          <a:bodyPr>
            <a:normAutofit fontScale="92500"/>
          </a:bodyPr>
          <a:lstStyle/>
          <a:p>
            <a:r>
              <a:rPr lang="en-US" dirty="0"/>
              <a:t>Internal state must be alterable only via the public interface of an object</a:t>
            </a:r>
          </a:p>
          <a:p>
            <a:endParaRPr lang="en-US" dirty="0"/>
          </a:p>
          <a:p>
            <a:r>
              <a:rPr lang="el-GR" dirty="0"/>
              <a:t>Με άλλα λόγια, δεν βγάζουμε ποτέ την κατάσταση του αντικειμένου σε δημόσια πρόσβαση, αλλά παρέχουμε μεθόδους για τη δουλειά αυτή</a:t>
            </a:r>
          </a:p>
          <a:p>
            <a:r>
              <a:rPr lang="el-GR" dirty="0"/>
              <a:t>.. με σκοπό να προλάβουμε την αλλαγή της κατάστασης του αντικειμένου με λάθος τρόπο …</a:t>
            </a:r>
          </a:p>
        </p:txBody>
      </p:sp>
      <p:sp>
        <p:nvSpPr>
          <p:cNvPr id="4" name="Slide Number Placeholder 3"/>
          <p:cNvSpPr>
            <a:spLocks noGrp="1"/>
          </p:cNvSpPr>
          <p:nvPr>
            <p:ph type="sldNum" sz="quarter" idx="12"/>
          </p:nvPr>
        </p:nvSpPr>
        <p:spPr/>
        <p:txBody>
          <a:bodyPr/>
          <a:lstStyle/>
          <a:p>
            <a:fld id="{4271182A-DE3E-43A2-99F5-2209ED92BFA3}" type="slidenum">
              <a:rPr lang="el-GR" smtClean="0"/>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Ενθυλάκωση</a:t>
            </a:r>
          </a:p>
        </p:txBody>
      </p:sp>
      <p:sp>
        <p:nvSpPr>
          <p:cNvPr id="3" name="Content Placeholder 2"/>
          <p:cNvSpPr>
            <a:spLocks noGrp="1"/>
          </p:cNvSpPr>
          <p:nvPr>
            <p:ph idx="1"/>
          </p:nvPr>
        </p:nvSpPr>
        <p:spPr/>
        <p:txBody>
          <a:bodyPr>
            <a:normAutofit fontScale="77500" lnSpcReduction="20000"/>
          </a:bodyPr>
          <a:lstStyle/>
          <a:p>
            <a:r>
              <a:rPr lang="el-GR" dirty="0"/>
              <a:t>Αυτό έχει να κάνει με το να μην αφήσουμε τον </a:t>
            </a:r>
            <a:r>
              <a:rPr lang="en-US" dirty="0"/>
              <a:t>client </a:t>
            </a:r>
            <a:r>
              <a:rPr lang="el-GR" dirty="0"/>
              <a:t>κώδικα να αλλάξει το αντικείμενο</a:t>
            </a:r>
          </a:p>
          <a:p>
            <a:pPr lvl="1"/>
            <a:r>
              <a:rPr lang="el-GR" dirty="0"/>
              <a:t>με λάθος τιμές (π.χ., αρνητικές ηλικίες, λάθος ημερομηνίες, …)</a:t>
            </a:r>
          </a:p>
          <a:p>
            <a:pPr lvl="1"/>
            <a:r>
              <a:rPr lang="el-GR" dirty="0"/>
              <a:t>με ασυνέπεια μεταξύ αντικειμένων (π.χ., πολλές φορές αλλάζοντας ένα αντικείμενο πρέπει να αλλάξουμε και κάποια άλλα)</a:t>
            </a:r>
          </a:p>
          <a:p>
            <a:pPr lvl="1"/>
            <a:r>
              <a:rPr lang="el-GR" dirty="0"/>
              <a:t>…</a:t>
            </a:r>
          </a:p>
          <a:p>
            <a:r>
              <a:rPr lang="el-GR" dirty="0"/>
              <a:t>Όλες οι δημόσιες μέθοδοι που αλλάζουν ένα αντικείμενο πρέπει να έχουν ελέγχους ώστε η κατάσταση του αντικειμένου να είναι </a:t>
            </a:r>
            <a:r>
              <a:rPr lang="el-GR" u="sng" dirty="0">
                <a:solidFill>
                  <a:schemeClr val="tx1">
                    <a:lumMod val="75000"/>
                    <a:lumOff val="25000"/>
                  </a:schemeClr>
                </a:solidFill>
              </a:rPr>
              <a:t>συνεπής</a:t>
            </a:r>
            <a:r>
              <a:rPr lang="el-GR" dirty="0"/>
              <a:t> μετά την αλλαγή </a:t>
            </a:r>
            <a:endParaRPr lang="en-US" dirty="0"/>
          </a:p>
          <a:p>
            <a:pPr lvl="1"/>
            <a:r>
              <a:rPr lang="el-GR" dirty="0"/>
              <a:t>Μετάφραση: Η κατάσταση των αντικειμένων πρέπει να σέβεται το σύνολο των λογικών κανόνων/περιορισμών ορθότητας που θέτει ο σχεδιαστής (και είναι γνωστοί ως </a:t>
            </a:r>
            <a:r>
              <a:rPr lang="en-US" dirty="0"/>
              <a:t>class invariants)</a:t>
            </a:r>
          </a:p>
          <a:p>
            <a:pPr lvl="1"/>
            <a:r>
              <a:rPr lang="el-GR" dirty="0"/>
              <a:t>Ναι, αυτό καλά κάνει και σας θυμίζει </a:t>
            </a:r>
            <a:r>
              <a:rPr lang="en-US" dirty="0"/>
              <a:t>pre/post conditions…</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21</a:t>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p>
        </p:txBody>
      </p:sp>
      <p:sp>
        <p:nvSpPr>
          <p:cNvPr id="3" name="Content Placeholder 2"/>
          <p:cNvSpPr>
            <a:spLocks noGrp="1"/>
          </p:cNvSpPr>
          <p:nvPr>
            <p:ph idx="1"/>
          </p:nvPr>
        </p:nvSpPr>
        <p:spPr/>
        <p:txBody>
          <a:bodyPr>
            <a:normAutofit fontScale="70000" lnSpcReduction="20000"/>
          </a:bodyPr>
          <a:lstStyle/>
          <a:p>
            <a:pPr>
              <a:spcBef>
                <a:spcPct val="50000"/>
              </a:spcBef>
              <a:buNone/>
            </a:pPr>
            <a:r>
              <a:rPr lang="el-GR" dirty="0"/>
              <a:t>Έστω η κλάση </a:t>
            </a:r>
            <a:r>
              <a:rPr lang="en-US" dirty="0" err="1">
                <a:solidFill>
                  <a:schemeClr val="tx1">
                    <a:lumMod val="75000"/>
                    <a:lumOff val="25000"/>
                  </a:schemeClr>
                </a:solidFill>
                <a:latin typeface="Consolas" pitchFamily="49" charset="0"/>
                <a:cs typeface="Consolas" pitchFamily="49" charset="0"/>
              </a:rPr>
              <a:t>TimeStamp</a:t>
            </a:r>
            <a:r>
              <a:rPr lang="el-GR" dirty="0"/>
              <a:t> που έχει ως δημόσια πεδία </a:t>
            </a:r>
            <a:endParaRPr lang="en-US" dirty="0"/>
          </a:p>
          <a:p>
            <a:pPr lvl="1">
              <a:spcBef>
                <a:spcPct val="50000"/>
              </a:spcBef>
              <a:buNone/>
            </a:pPr>
            <a:r>
              <a:rPr lang="en-US" dirty="0" err="1">
                <a:solidFill>
                  <a:schemeClr val="tx1">
                    <a:lumMod val="75000"/>
                    <a:lumOff val="25000"/>
                  </a:schemeClr>
                </a:solidFill>
                <a:latin typeface="Consolas" pitchFamily="49" charset="0"/>
                <a:cs typeface="Consolas" pitchFamily="49" charset="0"/>
              </a:rPr>
              <a:t>int</a:t>
            </a:r>
            <a:r>
              <a:rPr lang="en-US" dirty="0">
                <a:solidFill>
                  <a:schemeClr val="tx1">
                    <a:lumMod val="75000"/>
                    <a:lumOff val="25000"/>
                  </a:schemeClr>
                </a:solidFill>
                <a:latin typeface="Consolas" pitchFamily="49" charset="0"/>
                <a:cs typeface="Consolas" pitchFamily="49" charset="0"/>
              </a:rPr>
              <a:t> hour; </a:t>
            </a:r>
            <a:r>
              <a:rPr lang="en-US" dirty="0" err="1">
                <a:solidFill>
                  <a:schemeClr val="tx1">
                    <a:lumMod val="75000"/>
                    <a:lumOff val="25000"/>
                  </a:schemeClr>
                </a:solidFill>
                <a:latin typeface="Consolas" pitchFamily="49" charset="0"/>
                <a:cs typeface="Consolas" pitchFamily="49" charset="0"/>
              </a:rPr>
              <a:t>int</a:t>
            </a:r>
            <a:r>
              <a:rPr lang="en-US" dirty="0">
                <a:solidFill>
                  <a:schemeClr val="tx1">
                    <a:lumMod val="75000"/>
                    <a:lumOff val="25000"/>
                  </a:schemeClr>
                </a:solidFill>
                <a:latin typeface="Consolas" pitchFamily="49" charset="0"/>
                <a:cs typeface="Consolas" pitchFamily="49" charset="0"/>
              </a:rPr>
              <a:t> minute; </a:t>
            </a:r>
            <a:r>
              <a:rPr lang="en-US" dirty="0" err="1">
                <a:solidFill>
                  <a:schemeClr val="tx1">
                    <a:lumMod val="75000"/>
                    <a:lumOff val="25000"/>
                  </a:schemeClr>
                </a:solidFill>
                <a:latin typeface="Consolas" pitchFamily="49" charset="0"/>
                <a:cs typeface="Consolas" pitchFamily="49" charset="0"/>
              </a:rPr>
              <a:t>int</a:t>
            </a:r>
            <a:r>
              <a:rPr lang="en-US" dirty="0">
                <a:solidFill>
                  <a:schemeClr val="tx1">
                    <a:lumMod val="75000"/>
                    <a:lumOff val="25000"/>
                  </a:schemeClr>
                </a:solidFill>
                <a:latin typeface="Consolas" pitchFamily="49" charset="0"/>
                <a:cs typeface="Consolas" pitchFamily="49" charset="0"/>
              </a:rPr>
              <a:t> second;</a:t>
            </a:r>
          </a:p>
          <a:p>
            <a:pPr>
              <a:spcBef>
                <a:spcPct val="50000"/>
              </a:spcBef>
              <a:buNone/>
            </a:pPr>
            <a:r>
              <a:rPr lang="el-GR" dirty="0"/>
              <a:t>Έστω και ο </a:t>
            </a:r>
            <a:r>
              <a:rPr lang="en-US" dirty="0"/>
              <a:t>client </a:t>
            </a:r>
            <a:r>
              <a:rPr lang="el-GR" dirty="0"/>
              <a:t>κώδικας</a:t>
            </a:r>
          </a:p>
          <a:p>
            <a:pPr>
              <a:spcBef>
                <a:spcPct val="50000"/>
              </a:spcBef>
              <a:buNone/>
            </a:pPr>
            <a:r>
              <a:rPr lang="en-US" sz="2900" dirty="0">
                <a:latin typeface="Consolas" pitchFamily="49" charset="0"/>
                <a:cs typeface="Consolas" pitchFamily="49" charset="0"/>
              </a:rPr>
              <a:t>	</a:t>
            </a:r>
            <a:r>
              <a:rPr lang="en-US" sz="2900" dirty="0" err="1">
                <a:solidFill>
                  <a:schemeClr val="tx1">
                    <a:lumMod val="75000"/>
                    <a:lumOff val="25000"/>
                  </a:schemeClr>
                </a:solidFill>
                <a:latin typeface="Consolas" pitchFamily="49" charset="0"/>
                <a:cs typeface="Consolas" pitchFamily="49" charset="0"/>
              </a:rPr>
              <a:t>TimeStamp</a:t>
            </a:r>
            <a:r>
              <a:rPr lang="en-US" sz="2900" dirty="0">
                <a:solidFill>
                  <a:schemeClr val="tx1">
                    <a:lumMod val="75000"/>
                    <a:lumOff val="25000"/>
                  </a:schemeClr>
                </a:solidFill>
                <a:latin typeface="Consolas" pitchFamily="49" charset="0"/>
                <a:cs typeface="Consolas" pitchFamily="49" charset="0"/>
              </a:rPr>
              <a:t> t = new </a:t>
            </a:r>
            <a:r>
              <a:rPr lang="en-US" sz="2900" dirty="0" err="1">
                <a:solidFill>
                  <a:schemeClr val="tx1">
                    <a:lumMod val="75000"/>
                    <a:lumOff val="25000"/>
                  </a:schemeClr>
                </a:solidFill>
                <a:latin typeface="Consolas" pitchFamily="49" charset="0"/>
                <a:cs typeface="Consolas" pitchFamily="49" charset="0"/>
              </a:rPr>
              <a:t>TimeStamp</a:t>
            </a:r>
            <a:r>
              <a:rPr lang="en-US" sz="2900" dirty="0">
                <a:solidFill>
                  <a:schemeClr val="tx1">
                    <a:lumMod val="75000"/>
                    <a:lumOff val="25000"/>
                  </a:schemeClr>
                </a:solidFill>
                <a:latin typeface="Consolas" pitchFamily="49" charset="0"/>
                <a:cs typeface="Consolas" pitchFamily="49" charset="0"/>
              </a:rPr>
              <a:t>(23,59,30);</a:t>
            </a:r>
          </a:p>
          <a:p>
            <a:pPr>
              <a:spcBef>
                <a:spcPct val="50000"/>
              </a:spcBef>
              <a:buNone/>
            </a:pPr>
            <a:r>
              <a:rPr lang="en-US" sz="2900" dirty="0">
                <a:solidFill>
                  <a:schemeClr val="tx1">
                    <a:lumMod val="75000"/>
                    <a:lumOff val="25000"/>
                  </a:schemeClr>
                </a:solidFill>
                <a:latin typeface="Consolas" pitchFamily="49" charset="0"/>
                <a:cs typeface="Consolas" pitchFamily="49" charset="0"/>
              </a:rPr>
              <a:t>	</a:t>
            </a:r>
            <a:r>
              <a:rPr lang="en-US" sz="2900" dirty="0" err="1">
                <a:solidFill>
                  <a:schemeClr val="tx1">
                    <a:lumMod val="75000"/>
                    <a:lumOff val="25000"/>
                  </a:schemeClr>
                </a:solidFill>
                <a:latin typeface="Consolas" pitchFamily="49" charset="0"/>
                <a:cs typeface="Consolas" pitchFamily="49" charset="0"/>
              </a:rPr>
              <a:t>t.hour</a:t>
            </a:r>
            <a:r>
              <a:rPr lang="en-US" sz="2900" dirty="0">
                <a:solidFill>
                  <a:schemeClr val="tx1">
                    <a:lumMod val="75000"/>
                    <a:lumOff val="25000"/>
                  </a:schemeClr>
                </a:solidFill>
                <a:latin typeface="Consolas" pitchFamily="49" charset="0"/>
                <a:cs typeface="Consolas" pitchFamily="49" charset="0"/>
              </a:rPr>
              <a:t>++;</a:t>
            </a:r>
            <a:endParaRPr lang="el-GR" sz="2900" dirty="0">
              <a:solidFill>
                <a:schemeClr val="tx1">
                  <a:lumMod val="75000"/>
                  <a:lumOff val="25000"/>
                </a:schemeClr>
              </a:solidFill>
              <a:latin typeface="Consolas" pitchFamily="49" charset="0"/>
              <a:cs typeface="Consolas" pitchFamily="49" charset="0"/>
            </a:endParaRPr>
          </a:p>
          <a:p>
            <a:pPr>
              <a:spcBef>
                <a:spcPct val="50000"/>
              </a:spcBef>
              <a:buNone/>
            </a:pPr>
            <a:r>
              <a:rPr lang="el-GR" dirty="0"/>
              <a:t>Θα προκύψει ένα μη-έγκυρο αντικείμενο με ώρα  </a:t>
            </a:r>
            <a:r>
              <a:rPr lang="el-GR" dirty="0">
                <a:solidFill>
                  <a:srgbClr val="FF0000"/>
                </a:solidFill>
              </a:rPr>
              <a:t>2</a:t>
            </a:r>
            <a:r>
              <a:rPr lang="en-US" dirty="0">
                <a:solidFill>
                  <a:srgbClr val="FF0000"/>
                </a:solidFill>
              </a:rPr>
              <a:t>4</a:t>
            </a:r>
            <a:r>
              <a:rPr lang="el-GR" dirty="0">
                <a:solidFill>
                  <a:srgbClr val="FF0000"/>
                </a:solidFill>
              </a:rPr>
              <a:t>:</a:t>
            </a:r>
            <a:r>
              <a:rPr lang="en-US" dirty="0">
                <a:solidFill>
                  <a:srgbClr val="FF0000"/>
                </a:solidFill>
              </a:rPr>
              <a:t>59</a:t>
            </a:r>
            <a:r>
              <a:rPr lang="el-GR" dirty="0"/>
              <a:t>:</a:t>
            </a:r>
            <a:r>
              <a:rPr lang="en-US" dirty="0"/>
              <a:t>30</a:t>
            </a:r>
            <a:r>
              <a:rPr lang="el-GR" dirty="0"/>
              <a:t>  </a:t>
            </a:r>
          </a:p>
          <a:p>
            <a:pPr>
              <a:buNone/>
            </a:pPr>
            <a:endParaRPr lang="en-US" dirty="0"/>
          </a:p>
          <a:p>
            <a:pPr>
              <a:buNone/>
            </a:pPr>
            <a:r>
              <a:rPr lang="el-GR" dirty="0"/>
              <a:t>Τι θα έπρεπε να έχει γίνει?</a:t>
            </a:r>
            <a:r>
              <a:rPr lang="en-US" dirty="0"/>
              <a:t> </a:t>
            </a:r>
            <a:r>
              <a:rPr lang="el-GR" dirty="0"/>
              <a:t>Μέσα στην κλάση μια μέθοδος </a:t>
            </a:r>
            <a:endParaRPr lang="en-US" dirty="0"/>
          </a:p>
          <a:p>
            <a:pPr>
              <a:buNone/>
            </a:pPr>
            <a:r>
              <a:rPr lang="en-US" sz="2900" dirty="0">
                <a:solidFill>
                  <a:schemeClr val="tx1">
                    <a:lumMod val="75000"/>
                    <a:lumOff val="25000"/>
                  </a:schemeClr>
                </a:solidFill>
                <a:latin typeface="Consolas" pitchFamily="49" charset="0"/>
                <a:cs typeface="Consolas" pitchFamily="49" charset="0"/>
              </a:rPr>
              <a:t>public void </a:t>
            </a:r>
            <a:r>
              <a:rPr lang="en-US" sz="2900" dirty="0" err="1">
                <a:solidFill>
                  <a:schemeClr val="tx1">
                    <a:lumMod val="75000"/>
                    <a:lumOff val="25000"/>
                  </a:schemeClr>
                </a:solidFill>
                <a:latin typeface="Consolas" pitchFamily="49" charset="0"/>
                <a:cs typeface="Consolas" pitchFamily="49" charset="0"/>
              </a:rPr>
              <a:t>incrementHour</a:t>
            </a:r>
            <a:r>
              <a:rPr lang="en-US" sz="2900" dirty="0">
                <a:solidFill>
                  <a:schemeClr val="tx1">
                    <a:lumMod val="75000"/>
                    <a:lumOff val="25000"/>
                  </a:schemeClr>
                </a:solidFill>
                <a:latin typeface="Consolas" pitchFamily="49" charset="0"/>
                <a:cs typeface="Consolas" pitchFamily="49" charset="0"/>
              </a:rPr>
              <a:t>(){</a:t>
            </a:r>
          </a:p>
          <a:p>
            <a:pPr>
              <a:buNone/>
            </a:pPr>
            <a:r>
              <a:rPr lang="en-US" sz="2900" dirty="0">
                <a:solidFill>
                  <a:schemeClr val="tx1">
                    <a:lumMod val="75000"/>
                    <a:lumOff val="25000"/>
                  </a:schemeClr>
                </a:solidFill>
                <a:latin typeface="Consolas" pitchFamily="49" charset="0"/>
                <a:cs typeface="Consolas" pitchFamily="49" charset="0"/>
              </a:rPr>
              <a:t>	hour++;</a:t>
            </a:r>
          </a:p>
          <a:p>
            <a:pPr>
              <a:buNone/>
            </a:pPr>
            <a:r>
              <a:rPr lang="en-US" sz="2900" dirty="0">
                <a:solidFill>
                  <a:schemeClr val="tx1">
                    <a:lumMod val="75000"/>
                    <a:lumOff val="25000"/>
                  </a:schemeClr>
                </a:solidFill>
                <a:latin typeface="Consolas" pitchFamily="49" charset="0"/>
                <a:cs typeface="Consolas" pitchFamily="49" charset="0"/>
              </a:rPr>
              <a:t>	if (hour == 24) hour = 0;</a:t>
            </a:r>
          </a:p>
          <a:p>
            <a:pPr>
              <a:buNone/>
            </a:pPr>
            <a:r>
              <a:rPr lang="en-US" sz="2900" dirty="0">
                <a:solidFill>
                  <a:schemeClr val="tx1">
                    <a:lumMod val="75000"/>
                    <a:lumOff val="25000"/>
                  </a:schemeClr>
                </a:solidFill>
                <a:latin typeface="Consolas" pitchFamily="49" charset="0"/>
                <a:cs typeface="Consolas" pitchFamily="49" charset="0"/>
              </a:rPr>
              <a:t>}</a:t>
            </a:r>
            <a:endParaRPr lang="el-GR" sz="2900" dirty="0">
              <a:solidFill>
                <a:schemeClr val="tx1">
                  <a:lumMod val="75000"/>
                  <a:lumOff val="25000"/>
                </a:schemeClr>
              </a:solidFill>
              <a:latin typeface="Consolas" pitchFamily="49" charset="0"/>
              <a:cs typeface="Consolas" pitchFamily="49" charset="0"/>
            </a:endParaRPr>
          </a:p>
        </p:txBody>
      </p:sp>
      <p:cxnSp>
        <p:nvCxnSpPr>
          <p:cNvPr id="5" name="Straight Connector 4"/>
          <p:cNvCxnSpPr/>
          <p:nvPr/>
        </p:nvCxnSpPr>
        <p:spPr>
          <a:xfrm>
            <a:off x="179512" y="4077072"/>
            <a:ext cx="878497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4271182A-DE3E-43A2-99F5-2209ED92BFA3}" type="slidenum">
              <a:rPr lang="el-GR" smtClean="0"/>
              <a:pPr/>
              <a:t>22</a:t>
            </a:fld>
            <a:endParaRPr lang="el-GR"/>
          </a:p>
        </p:txBody>
      </p:sp>
      <p:sp>
        <p:nvSpPr>
          <p:cNvPr id="7" name="TextBox 6"/>
          <p:cNvSpPr txBox="1"/>
          <p:nvPr/>
        </p:nvSpPr>
        <p:spPr>
          <a:xfrm>
            <a:off x="6588224" y="5589240"/>
            <a:ext cx="2304256" cy="830997"/>
          </a:xfrm>
          <a:prstGeom prst="rect">
            <a:avLst/>
          </a:prstGeom>
          <a:noFill/>
        </p:spPr>
        <p:txBody>
          <a:bodyPr wrap="square" rtlCol="0">
            <a:spAutoFit/>
          </a:bodyPr>
          <a:lstStyle/>
          <a:p>
            <a:r>
              <a:rPr lang="el-GR" sz="1600" dirty="0">
                <a:ln>
                  <a:solidFill>
                    <a:srgbClr val="002060"/>
                  </a:solidFill>
                </a:ln>
              </a:rPr>
              <a:t>από το βιβλίο «Αντ. Σχεδίαση» του Α. </a:t>
            </a:r>
            <a:r>
              <a:rPr lang="el-GR" sz="1600" dirty="0" err="1">
                <a:ln>
                  <a:solidFill>
                    <a:srgbClr val="002060"/>
                  </a:solidFill>
                </a:ln>
              </a:rPr>
              <a:t>Χ"γεωργίου</a:t>
            </a:r>
            <a:endParaRPr lang="el-GR" sz="1600" dirty="0">
              <a:ln>
                <a:solidFill>
                  <a:srgbClr val="002060"/>
                </a:solidFill>
              </a:l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a:t>Ποτέ</a:t>
            </a:r>
            <a:r>
              <a:rPr lang="el-GR" dirty="0"/>
              <a:t> </a:t>
            </a:r>
            <a:r>
              <a:rPr lang="en-US" dirty="0"/>
              <a:t>public </a:t>
            </a:r>
            <a:r>
              <a:rPr lang="el-GR" dirty="0"/>
              <a:t>πεδία!</a:t>
            </a:r>
          </a:p>
        </p:txBody>
      </p:sp>
      <p:sp>
        <p:nvSpPr>
          <p:cNvPr id="3" name="Text Placeholder 2"/>
          <p:cNvSpPr>
            <a:spLocks noGrp="1"/>
          </p:cNvSpPr>
          <p:nvPr>
            <p:ph type="body" idx="1"/>
          </p:nvPr>
        </p:nvSpPr>
        <p:spPr>
          <a:xfrm>
            <a:off x="1043608" y="1484784"/>
            <a:ext cx="5338936" cy="1656184"/>
          </a:xfrm>
        </p:spPr>
        <p:txBody>
          <a:bodyPr>
            <a:noAutofit/>
          </a:bodyPr>
          <a:lstStyle/>
          <a:p>
            <a:r>
              <a:rPr lang="el-GR" dirty="0"/>
              <a:t>Πρόσβαση μόνο μέσω δημόσιων μεθόδων</a:t>
            </a:r>
          </a:p>
          <a:p>
            <a:endParaRPr lang="el-GR" dirty="0"/>
          </a:p>
          <a:p>
            <a:r>
              <a:rPr lang="en-US" dirty="0"/>
              <a:t>Internal state is radioactive</a:t>
            </a:r>
            <a:endParaRPr lang="el-GR" dirty="0"/>
          </a:p>
        </p:txBody>
      </p:sp>
      <p:pic>
        <p:nvPicPr>
          <p:cNvPr id="8" name="Picture 10" descr="C:\Users\pvassil\AppData\Local\Microsoft\Windows\Temporary Internet Files\Content.IE5\NCZARXT3\MC900104544[1].wmf"/>
          <p:cNvPicPr>
            <a:picLocks noChangeAspect="1" noChangeArrowheads="1"/>
          </p:cNvPicPr>
          <p:nvPr/>
        </p:nvPicPr>
        <p:blipFill>
          <a:blip r:embed="rId2" cstate="print"/>
          <a:srcRect/>
          <a:stretch>
            <a:fillRect/>
          </a:stretch>
        </p:blipFill>
        <p:spPr bwMode="auto">
          <a:xfrm>
            <a:off x="2051720" y="3933056"/>
            <a:ext cx="1797710" cy="1791310"/>
          </a:xfrm>
          <a:prstGeom prst="rect">
            <a:avLst/>
          </a:prstGeom>
          <a:noFill/>
        </p:spPr>
      </p:pic>
      <p:pic>
        <p:nvPicPr>
          <p:cNvPr id="9" name="Picture 5" descr="C:\Users\pvassil\AppData\Local\Microsoft\Windows\Temporary Internet Files\Content.IE5\USRROZJH\MC900434729[1].png"/>
          <p:cNvPicPr>
            <a:picLocks noChangeAspect="1" noChangeArrowheads="1"/>
          </p:cNvPicPr>
          <p:nvPr/>
        </p:nvPicPr>
        <p:blipFill>
          <a:blip r:embed="rId3" cstate="print"/>
          <a:srcRect/>
          <a:stretch>
            <a:fillRect/>
          </a:stretch>
        </p:blipFill>
        <p:spPr bwMode="auto">
          <a:xfrm>
            <a:off x="6516216" y="1196752"/>
            <a:ext cx="2285714" cy="2285714"/>
          </a:xfrm>
          <a:prstGeom prst="rect">
            <a:avLst/>
          </a:prstGeom>
          <a:noFill/>
        </p:spPr>
      </p:pic>
      <p:pic>
        <p:nvPicPr>
          <p:cNvPr id="10" name="Picture 21" descr="C:\Users\pvassil\AppData\Local\Microsoft\Windows\Temporary Internet Files\Content.IE5\NCZARXT3\MC900044913[1].wmf"/>
          <p:cNvPicPr>
            <a:picLocks noChangeAspect="1" noChangeArrowheads="1"/>
          </p:cNvPicPr>
          <p:nvPr/>
        </p:nvPicPr>
        <p:blipFill>
          <a:blip r:embed="rId4" cstate="print"/>
          <a:srcRect/>
          <a:stretch>
            <a:fillRect/>
          </a:stretch>
        </p:blipFill>
        <p:spPr bwMode="auto">
          <a:xfrm>
            <a:off x="6588224" y="3861048"/>
            <a:ext cx="1819656" cy="1212494"/>
          </a:xfrm>
          <a:prstGeom prst="rect">
            <a:avLst/>
          </a:prstGeom>
          <a:noFill/>
        </p:spPr>
      </p:pic>
      <p:pic>
        <p:nvPicPr>
          <p:cNvPr id="11" name="Picture 33" descr="C:\Users\pvassil\AppData\Local\Microsoft\Windows\Temporary Internet Files\Content.IE5\NCZARXT3\MC900217448[1].wmf"/>
          <p:cNvPicPr>
            <a:picLocks noChangeAspect="1" noChangeArrowheads="1"/>
          </p:cNvPicPr>
          <p:nvPr/>
        </p:nvPicPr>
        <p:blipFill>
          <a:blip r:embed="rId5" cstate="print"/>
          <a:srcRect/>
          <a:stretch>
            <a:fillRect/>
          </a:stretch>
        </p:blipFill>
        <p:spPr bwMode="auto">
          <a:xfrm>
            <a:off x="4067944" y="3933056"/>
            <a:ext cx="1765706" cy="1695298"/>
          </a:xfrm>
          <a:prstGeom prst="rect">
            <a:avLst/>
          </a:prstGeom>
          <a:noFill/>
        </p:spPr>
      </p:pic>
      <p:pic>
        <p:nvPicPr>
          <p:cNvPr id="7" name="Picture 30" descr="C:\Users\pvassil\AppData\Local\Microsoft\Windows\Temporary Internet Files\Content.IE5\USRROZJH\MC900097841[1].wmf"/>
          <p:cNvPicPr>
            <a:picLocks noGrp="1" noChangeAspect="1" noChangeArrowheads="1"/>
          </p:cNvPicPr>
          <p:nvPr>
            <p:ph sz="half" idx="2"/>
          </p:nvPr>
        </p:nvPicPr>
        <p:blipFill>
          <a:blip r:embed="rId6" cstate="print"/>
          <a:srcRect/>
          <a:stretch>
            <a:fillRect/>
          </a:stretch>
        </p:blipFill>
        <p:spPr bwMode="auto">
          <a:xfrm>
            <a:off x="395536" y="3140968"/>
            <a:ext cx="1794053" cy="1694383"/>
          </a:xfrm>
          <a:prstGeom prst="rect">
            <a:avLst/>
          </a:prstGeom>
          <a:noFill/>
        </p:spPr>
      </p:pic>
      <p:sp>
        <p:nvSpPr>
          <p:cNvPr id="12" name="Slide Number Placeholder 11"/>
          <p:cNvSpPr>
            <a:spLocks noGrp="1"/>
          </p:cNvSpPr>
          <p:nvPr>
            <p:ph type="sldNum" sz="quarter" idx="12"/>
          </p:nvPr>
        </p:nvSpPr>
        <p:spPr/>
        <p:txBody>
          <a:bodyPr/>
          <a:lstStyle/>
          <a:p>
            <a:fld id="{4271182A-DE3E-43A2-99F5-2209ED92BFA3}" type="slidenum">
              <a:rPr lang="el-GR" smtClean="0"/>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νόμος της Δήμητρας</a:t>
            </a:r>
          </a:p>
        </p:txBody>
      </p:sp>
      <p:sp>
        <p:nvSpPr>
          <p:cNvPr id="3" name="Content Placeholder 2"/>
          <p:cNvSpPr>
            <a:spLocks noGrp="1"/>
          </p:cNvSpPr>
          <p:nvPr>
            <p:ph idx="1"/>
          </p:nvPr>
        </p:nvSpPr>
        <p:spPr/>
        <p:txBody>
          <a:bodyPr>
            <a:normAutofit fontScale="85000" lnSpcReduction="20000"/>
          </a:bodyPr>
          <a:lstStyle/>
          <a:p>
            <a:r>
              <a:rPr lang="el-GR" dirty="0"/>
              <a:t>Ένας όχι απολύτως αποδεκτός «νόμος», που σχετίζεται με την αρχή της ενθυλάκωσης είναι ο νόμος της Δήμητρας («</a:t>
            </a:r>
            <a:r>
              <a:rPr lang="en-US" dirty="0"/>
              <a:t>Demeter’s law</a:t>
            </a:r>
            <a:r>
              <a:rPr lang="el-GR" dirty="0"/>
              <a:t>»)</a:t>
            </a:r>
            <a:endParaRPr lang="en-US" dirty="0"/>
          </a:p>
          <a:p>
            <a:r>
              <a:rPr lang="el-GR" dirty="0"/>
              <a:t>Εισήχθη στο Παν. </a:t>
            </a:r>
            <a:r>
              <a:rPr lang="en-US" dirty="0"/>
              <a:t>Northwestern </a:t>
            </a:r>
            <a:r>
              <a:rPr lang="el-GR" dirty="0"/>
              <a:t>σε ένα έργο με όνομα «</a:t>
            </a:r>
            <a:r>
              <a:rPr lang="en-US" dirty="0"/>
              <a:t>Demeter Project</a:t>
            </a:r>
            <a:r>
              <a:rPr lang="el-GR" dirty="0"/>
              <a:t>» το</a:t>
            </a:r>
            <a:r>
              <a:rPr lang="en-US" dirty="0"/>
              <a:t> 1987</a:t>
            </a:r>
            <a:r>
              <a:rPr lang="el-GR" dirty="0"/>
              <a:t> – εξ </a:t>
            </a:r>
            <a:r>
              <a:rPr lang="el-GR" dirty="0" err="1"/>
              <a:t>ού</a:t>
            </a:r>
            <a:r>
              <a:rPr lang="el-GR" dirty="0"/>
              <a:t> και το όνομα του νόμου</a:t>
            </a:r>
          </a:p>
          <a:p>
            <a:r>
              <a:rPr lang="el-GR" dirty="0"/>
              <a:t>Στόχο έχει να μειώσει το εύρος της εξάρτησης των κλάσεων</a:t>
            </a:r>
            <a:endParaRPr lang="en-US" dirty="0"/>
          </a:p>
          <a:p>
            <a:endParaRPr lang="en-US" dirty="0"/>
          </a:p>
          <a:p>
            <a:r>
              <a:rPr lang="fr-FR" dirty="0">
                <a:solidFill>
                  <a:srgbClr val="008000"/>
                </a:solidFill>
              </a:rPr>
              <a:t>http://www.ccs.neu.edu/home/lieber/LoD.html</a:t>
            </a:r>
            <a:endParaRPr lang="el-GR" dirty="0">
              <a:solidFill>
                <a:srgbClr val="008000"/>
              </a:solidFill>
            </a:endParaRPr>
          </a:p>
          <a:p>
            <a:r>
              <a:rPr lang="fr-FR" dirty="0">
                <a:solidFill>
                  <a:srgbClr val="008000"/>
                </a:solidFill>
              </a:rPr>
              <a:t>http://c2.com/cgi/wiki?LawOfDemeter</a:t>
            </a:r>
          </a:p>
        </p:txBody>
      </p:sp>
      <p:sp>
        <p:nvSpPr>
          <p:cNvPr id="4" name="Slide Number Placeholder 3"/>
          <p:cNvSpPr>
            <a:spLocks noGrp="1"/>
          </p:cNvSpPr>
          <p:nvPr>
            <p:ph type="sldNum" sz="quarter" idx="12"/>
          </p:nvPr>
        </p:nvSpPr>
        <p:spPr/>
        <p:txBody>
          <a:bodyPr/>
          <a:lstStyle/>
          <a:p>
            <a:fld id="{4271182A-DE3E-43A2-99F5-2209ED92BFA3}" type="slidenum">
              <a:rPr lang="el-GR" smtClean="0"/>
              <a:pPr/>
              <a:t>24</a:t>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el-GR" dirty="0"/>
              <a:t>Ο νόμος της Δήμητρας</a:t>
            </a:r>
          </a:p>
        </p:txBody>
      </p:sp>
      <p:sp>
        <p:nvSpPr>
          <p:cNvPr id="39" name="Content Placeholder 38"/>
          <p:cNvSpPr>
            <a:spLocks noGrp="1"/>
          </p:cNvSpPr>
          <p:nvPr>
            <p:ph idx="1"/>
          </p:nvPr>
        </p:nvSpPr>
        <p:spPr/>
        <p:txBody>
          <a:bodyPr>
            <a:normAutofit fontScale="70000" lnSpcReduction="20000"/>
          </a:bodyPr>
          <a:lstStyle/>
          <a:p>
            <a:r>
              <a:rPr lang="el-GR" dirty="0"/>
              <a:t>Ο νόμος λέει ότι μια μέθοδος </a:t>
            </a:r>
            <a:r>
              <a:rPr lang="en-US" dirty="0"/>
              <a:t>m </a:t>
            </a:r>
            <a:r>
              <a:rPr lang="el-GR" dirty="0"/>
              <a:t>ενός αντικειμένου</a:t>
            </a:r>
            <a:r>
              <a:rPr lang="en-US" dirty="0"/>
              <a:t> O </a:t>
            </a:r>
            <a:r>
              <a:rPr lang="el-GR" dirty="0"/>
              <a:t>μπορεί να καλέσει μόνο τις εξής μεθόδους</a:t>
            </a:r>
            <a:r>
              <a:rPr lang="en-US" dirty="0"/>
              <a:t>:</a:t>
            </a:r>
          </a:p>
          <a:p>
            <a:pPr lvl="1"/>
            <a:r>
              <a:rPr lang="el-GR" dirty="0"/>
              <a:t>Τις μεθόδου του </a:t>
            </a:r>
            <a:r>
              <a:rPr lang="en-US" dirty="0"/>
              <a:t>O</a:t>
            </a:r>
          </a:p>
          <a:p>
            <a:pPr lvl="1"/>
            <a:r>
              <a:rPr lang="el-GR" dirty="0"/>
              <a:t>Τις μεθόδους των αντικειμένων που περνούν ως παράμετροι στη μέθοδο </a:t>
            </a:r>
            <a:r>
              <a:rPr lang="en-US" dirty="0"/>
              <a:t>m</a:t>
            </a:r>
          </a:p>
          <a:p>
            <a:pPr lvl="1"/>
            <a:r>
              <a:rPr lang="el-GR" dirty="0"/>
              <a:t>Τις μεθόδους όποιων αντικειμένων δημιουργούνται μέσα στην </a:t>
            </a:r>
            <a:r>
              <a:rPr lang="en-US" dirty="0"/>
              <a:t>m</a:t>
            </a:r>
          </a:p>
          <a:p>
            <a:pPr lvl="1"/>
            <a:r>
              <a:rPr lang="el-GR" dirty="0"/>
              <a:t>Τις μεθόδους πεδίων της </a:t>
            </a:r>
            <a:r>
              <a:rPr lang="en-US" dirty="0"/>
              <a:t>O</a:t>
            </a:r>
          </a:p>
          <a:p>
            <a:pPr lvl="1"/>
            <a:r>
              <a:rPr lang="el-GR" strike="sngStrike" dirty="0"/>
              <a:t>Τις μεθόδους όποιας </a:t>
            </a:r>
            <a:r>
              <a:rPr lang="en-US" strike="sngStrike" dirty="0"/>
              <a:t>global variable</a:t>
            </a:r>
            <a:r>
              <a:rPr lang="el-GR" strike="sngStrike" dirty="0"/>
              <a:t> είναι στο </a:t>
            </a:r>
            <a:r>
              <a:rPr lang="en-US" strike="sngStrike" dirty="0"/>
              <a:t>scope </a:t>
            </a:r>
            <a:r>
              <a:rPr lang="el-GR" strike="sngStrike" dirty="0"/>
              <a:t>του</a:t>
            </a:r>
            <a:r>
              <a:rPr lang="en-US" strike="sngStrike" dirty="0"/>
              <a:t> O</a:t>
            </a:r>
            <a:r>
              <a:rPr lang="el-GR" dirty="0"/>
              <a:t> </a:t>
            </a:r>
            <a:r>
              <a:rPr lang="el-GR" dirty="0">
                <a:solidFill>
                  <a:srgbClr val="FF0000"/>
                </a:solidFill>
              </a:rPr>
              <a:t>(Ποτέ </a:t>
            </a:r>
            <a:r>
              <a:rPr lang="en-US" dirty="0">
                <a:solidFill>
                  <a:srgbClr val="FF0000"/>
                </a:solidFill>
              </a:rPr>
              <a:t>global variables!)</a:t>
            </a:r>
          </a:p>
          <a:p>
            <a:r>
              <a:rPr lang="el-GR" dirty="0"/>
              <a:t>Από τα παραπάνω, συνάγεται ότι ένα αντικείμενο δεν πρέπει να προσπελάζει μεθόδους από αντικείμενα που προκύπτουν ως αποτελέσματα επιστροφής μεθόδων </a:t>
            </a:r>
          </a:p>
          <a:p>
            <a:pPr algn="ctr">
              <a:buNone/>
            </a:pPr>
            <a:r>
              <a:rPr lang="en-US" dirty="0">
                <a:solidFill>
                  <a:schemeClr val="tx1">
                    <a:lumMod val="75000"/>
                    <a:lumOff val="25000"/>
                  </a:schemeClr>
                </a:solidFill>
              </a:rPr>
              <a:t>Talk only to your friends; don’t talk to strangers</a:t>
            </a:r>
            <a:endParaRPr lang="el-GR" dirty="0">
              <a:solidFill>
                <a:schemeClr val="tx1">
                  <a:lumMod val="75000"/>
                  <a:lumOff val="25000"/>
                </a:schemeClr>
              </a:solidFill>
            </a:endParaRPr>
          </a:p>
          <a:p>
            <a:r>
              <a:rPr lang="el-GR" dirty="0"/>
              <a:t>(Κακή) περίληψη του νόμου:</a:t>
            </a:r>
            <a:r>
              <a:rPr lang="en-US" dirty="0"/>
              <a:t> "</a:t>
            </a:r>
            <a:r>
              <a:rPr lang="en-US" dirty="0">
                <a:solidFill>
                  <a:srgbClr val="FF0000"/>
                </a:solidFill>
              </a:rPr>
              <a:t>use only one dot</a:t>
            </a:r>
            <a:r>
              <a:rPr lang="en-US" dirty="0"/>
              <a:t>". </a:t>
            </a:r>
            <a:r>
              <a:rPr lang="el-GR" dirty="0"/>
              <a:t>Π.χ., το </a:t>
            </a:r>
            <a:r>
              <a:rPr lang="en-US" dirty="0" err="1"/>
              <a:t>a.b.Method</a:t>
            </a:r>
            <a:r>
              <a:rPr lang="en-US" dirty="0"/>
              <a:t>() </a:t>
            </a:r>
            <a:r>
              <a:rPr lang="el-GR" dirty="0"/>
              <a:t>συνιστά μια καθαρή παραβίαση του νόμου</a:t>
            </a:r>
            <a:endParaRPr lang="en-US" dirty="0"/>
          </a:p>
          <a:p>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25</a:t>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Πρακτικές επιπτώσεις</a:t>
            </a:r>
          </a:p>
        </p:txBody>
      </p:sp>
      <p:sp>
        <p:nvSpPr>
          <p:cNvPr id="3" name="Content Placeholder 2"/>
          <p:cNvSpPr>
            <a:spLocks noGrp="1"/>
          </p:cNvSpPr>
          <p:nvPr>
            <p:ph idx="1"/>
          </p:nvPr>
        </p:nvSpPr>
        <p:spPr/>
        <p:txBody>
          <a:bodyPr/>
          <a:lstStyle/>
          <a:p>
            <a:r>
              <a:rPr lang="el-GR" dirty="0"/>
              <a:t>Αν ένας πελάτης έχει μια παραγγελία και η παραγγελία έχει ένα σύνολο από </a:t>
            </a:r>
            <a:r>
              <a:rPr lang="en-US" dirty="0" err="1"/>
              <a:t>OrderItems</a:t>
            </a:r>
            <a:r>
              <a:rPr lang="en-US" dirty="0"/>
              <a:t>, </a:t>
            </a:r>
            <a:r>
              <a:rPr lang="el-GR" dirty="0"/>
              <a:t>ο πελάτης για να αλλάξει το </a:t>
            </a:r>
            <a:r>
              <a:rPr lang="en-US" dirty="0"/>
              <a:t>status </a:t>
            </a:r>
            <a:r>
              <a:rPr lang="el-GR" dirty="0"/>
              <a:t>ενός από αυτά πρέπει να το κάνει ΜΟΝΟ μέσω της παραγγελίας =&gt;</a:t>
            </a:r>
          </a:p>
          <a:p>
            <a:r>
              <a:rPr lang="el-GR" dirty="0"/>
              <a:t>Η παραγγελία πρέπει να έχει μια δημόσια μέθοδο που να αλλάζει το </a:t>
            </a:r>
            <a:r>
              <a:rPr lang="en-US" dirty="0"/>
              <a:t>status </a:t>
            </a:r>
            <a:r>
              <a:rPr lang="el-GR" dirty="0"/>
              <a:t>ενός </a:t>
            </a:r>
            <a:r>
              <a:rPr lang="en-US" dirty="0" err="1"/>
              <a:t>OrderItem</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26</a:t>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u="sng" dirty="0"/>
              <a:t>not</a:t>
            </a:r>
            <a:r>
              <a:rPr lang="en-US" dirty="0"/>
              <a:t> to do in the client</a:t>
            </a:r>
            <a:endParaRPr lang="el-GR" dirty="0"/>
          </a:p>
        </p:txBody>
      </p:sp>
      <p:sp>
        <p:nvSpPr>
          <p:cNvPr id="3" name="Content Placeholder 2"/>
          <p:cNvSpPr>
            <a:spLocks noGrp="1"/>
          </p:cNvSpPr>
          <p:nvPr>
            <p:ph idx="1"/>
          </p:nvPr>
        </p:nvSpPr>
        <p:spPr/>
        <p:txBody>
          <a:bodyPr>
            <a:normAutofit/>
          </a:bodyPr>
          <a:lstStyle/>
          <a:p>
            <a:pPr>
              <a:buNone/>
            </a:pPr>
            <a:r>
              <a:rPr lang="en-US" sz="2400" dirty="0">
                <a:solidFill>
                  <a:srgbClr val="008000"/>
                </a:solidFill>
                <a:latin typeface="Consolas" pitchFamily="49" charset="0"/>
                <a:cs typeface="Consolas" pitchFamily="49" charset="0"/>
              </a:rPr>
              <a:t>//</a:t>
            </a:r>
            <a:r>
              <a:rPr lang="en-US" sz="2400" u="sng" dirty="0">
                <a:solidFill>
                  <a:srgbClr val="008000"/>
                </a:solidFill>
                <a:latin typeface="Consolas" pitchFamily="49" charset="0"/>
                <a:cs typeface="Consolas" pitchFamily="49" charset="0"/>
              </a:rPr>
              <a:t>Bad</a:t>
            </a:r>
            <a:r>
              <a:rPr lang="en-US" sz="2400" dirty="0">
                <a:solidFill>
                  <a:srgbClr val="008000"/>
                </a:solidFill>
                <a:latin typeface="Consolas" pitchFamily="49" charset="0"/>
                <a:cs typeface="Consolas" pitchFamily="49" charset="0"/>
              </a:rPr>
              <a:t> Client code</a:t>
            </a:r>
          </a:p>
          <a:p>
            <a:pPr>
              <a:buNone/>
            </a:pPr>
            <a:r>
              <a:rPr lang="en-US" sz="2400" dirty="0">
                <a:latin typeface="Consolas" pitchFamily="49" charset="0"/>
                <a:cs typeface="Consolas" pitchFamily="49" charset="0"/>
              </a:rPr>
              <a:t>Order o = </a:t>
            </a:r>
            <a:r>
              <a:rPr lang="en-US" sz="2400" dirty="0" err="1">
                <a:latin typeface="Consolas" pitchFamily="49" charset="0"/>
                <a:cs typeface="Consolas" pitchFamily="49" charset="0"/>
              </a:rPr>
              <a:t>getOrder</a:t>
            </a:r>
            <a:r>
              <a:rPr lang="en-US" sz="2400" dirty="0">
                <a:latin typeface="Consolas" pitchFamily="49" charset="0"/>
                <a:cs typeface="Consolas" pitchFamily="49" charset="0"/>
              </a:rPr>
              <a:t>();</a:t>
            </a:r>
          </a:p>
          <a:p>
            <a:pPr>
              <a:buNone/>
            </a:pPr>
            <a:r>
              <a:rPr lang="en-US" sz="2400" dirty="0" err="1">
                <a:latin typeface="Consolas" pitchFamily="49" charset="0"/>
                <a:cs typeface="Consolas" pitchFamily="49" charset="0"/>
              </a:rPr>
              <a:t>OrderItem</a:t>
            </a:r>
            <a:r>
              <a:rPr lang="en-US" sz="2400" dirty="0">
                <a:latin typeface="Consolas" pitchFamily="49" charset="0"/>
                <a:cs typeface="Consolas" pitchFamily="49" charset="0"/>
              </a:rPr>
              <a:t> </a:t>
            </a:r>
            <a:r>
              <a:rPr lang="en-US" sz="2400" dirty="0" err="1">
                <a:latin typeface="Consolas" pitchFamily="49" charset="0"/>
                <a:cs typeface="Consolas" pitchFamily="49" charset="0"/>
              </a:rPr>
              <a:t>oi</a:t>
            </a:r>
            <a:r>
              <a:rPr lang="en-US" sz="2400" dirty="0">
                <a:latin typeface="Consolas" pitchFamily="49" charset="0"/>
                <a:cs typeface="Consolas" pitchFamily="49" charset="0"/>
              </a:rPr>
              <a:t> = </a:t>
            </a:r>
            <a:r>
              <a:rPr lang="en-US" sz="2400" dirty="0" err="1">
                <a:latin typeface="Consolas" pitchFamily="49" charset="0"/>
                <a:cs typeface="Consolas" pitchFamily="49" charset="0"/>
              </a:rPr>
              <a:t>o.getItem</a:t>
            </a:r>
            <a:r>
              <a:rPr lang="en-US" sz="2400" dirty="0">
                <a:latin typeface="Consolas" pitchFamily="49" charset="0"/>
                <a:cs typeface="Consolas" pitchFamily="49" charset="0"/>
              </a:rPr>
              <a:t>(3);</a:t>
            </a:r>
          </a:p>
          <a:p>
            <a:pPr>
              <a:buNone/>
            </a:pPr>
            <a:r>
              <a:rPr lang="en-US" sz="2400" dirty="0" err="1">
                <a:latin typeface="Consolas" pitchFamily="49" charset="0"/>
                <a:cs typeface="Consolas" pitchFamily="49" charset="0"/>
              </a:rPr>
              <a:t>Oi.setStatus</a:t>
            </a:r>
            <a:r>
              <a:rPr lang="en-US" sz="2400" dirty="0">
                <a:latin typeface="Consolas" pitchFamily="49" charset="0"/>
                <a:cs typeface="Consolas" pitchFamily="49" charset="0"/>
              </a:rPr>
              <a:t>(“delivered”);</a:t>
            </a:r>
          </a:p>
          <a:p>
            <a:pPr>
              <a:buNone/>
            </a:pPr>
            <a:endParaRPr lang="en-US" sz="2400" dirty="0">
              <a:latin typeface="Consolas" pitchFamily="49" charset="0"/>
              <a:cs typeface="Consolas" pitchFamily="49" charset="0"/>
            </a:endParaRPr>
          </a:p>
          <a:p>
            <a:pPr>
              <a:buNone/>
            </a:pPr>
            <a:r>
              <a:rPr lang="en-US" sz="2400" dirty="0">
                <a:solidFill>
                  <a:srgbClr val="008000"/>
                </a:solidFill>
                <a:latin typeface="Consolas" pitchFamily="49" charset="0"/>
                <a:cs typeface="Consolas" pitchFamily="49" charset="0"/>
              </a:rPr>
              <a:t>//</a:t>
            </a:r>
            <a:r>
              <a:rPr lang="en-US" sz="2400" u="sng" dirty="0">
                <a:solidFill>
                  <a:srgbClr val="008000"/>
                </a:solidFill>
                <a:latin typeface="Consolas" pitchFamily="49" charset="0"/>
                <a:cs typeface="Consolas" pitchFamily="49" charset="0"/>
              </a:rPr>
              <a:t>Bad</a:t>
            </a:r>
            <a:r>
              <a:rPr lang="en-US" sz="2400" dirty="0">
                <a:solidFill>
                  <a:srgbClr val="008000"/>
                </a:solidFill>
                <a:latin typeface="Consolas" pitchFamily="49" charset="0"/>
                <a:cs typeface="Consolas" pitchFamily="49" charset="0"/>
              </a:rPr>
              <a:t> Client code, </a:t>
            </a:r>
            <a:r>
              <a:rPr lang="en-US" sz="2400" dirty="0">
                <a:solidFill>
                  <a:srgbClr val="FF0000"/>
                </a:solidFill>
                <a:latin typeface="Consolas" pitchFamily="49" charset="0"/>
                <a:cs typeface="Consolas" pitchFamily="49" charset="0"/>
              </a:rPr>
              <a:t>equivalent to the above</a:t>
            </a:r>
          </a:p>
          <a:p>
            <a:pPr>
              <a:buNone/>
            </a:pPr>
            <a:r>
              <a:rPr lang="en-US" sz="2400" dirty="0" err="1">
                <a:latin typeface="Consolas" pitchFamily="49" charset="0"/>
                <a:cs typeface="Consolas" pitchFamily="49" charset="0"/>
              </a:rPr>
              <a:t>getOrder</a:t>
            </a:r>
            <a:r>
              <a:rPr lang="en-US" sz="2400" dirty="0">
                <a:latin typeface="Consolas" pitchFamily="49" charset="0"/>
                <a:cs typeface="Consolas" pitchFamily="49" charset="0"/>
              </a:rPr>
              <a:t>().</a:t>
            </a:r>
            <a:r>
              <a:rPr lang="en-US" sz="2400" dirty="0" err="1">
                <a:latin typeface="Consolas" pitchFamily="49" charset="0"/>
                <a:cs typeface="Consolas" pitchFamily="49" charset="0"/>
              </a:rPr>
              <a:t>getItem</a:t>
            </a:r>
            <a:r>
              <a:rPr lang="en-US" sz="2400" dirty="0">
                <a:latin typeface="Consolas" pitchFamily="49" charset="0"/>
                <a:cs typeface="Consolas" pitchFamily="49" charset="0"/>
              </a:rPr>
              <a:t>(3).</a:t>
            </a:r>
            <a:r>
              <a:rPr lang="en-US" sz="2400" dirty="0" err="1">
                <a:latin typeface="Consolas" pitchFamily="49" charset="0"/>
                <a:cs typeface="Consolas" pitchFamily="49" charset="0"/>
              </a:rPr>
              <a:t>setStatus</a:t>
            </a:r>
            <a:r>
              <a:rPr lang="en-US" sz="2400" dirty="0">
                <a:latin typeface="Consolas" pitchFamily="49" charset="0"/>
                <a:cs typeface="Consolas" pitchFamily="49" charset="0"/>
              </a:rPr>
              <a:t>(“delivered”);</a:t>
            </a:r>
            <a:endParaRPr lang="el-GR" sz="2400" dirty="0">
              <a:latin typeface="Consolas" pitchFamily="49" charset="0"/>
              <a:cs typeface="Consolas" pitchFamily="49" charset="0"/>
            </a:endParaRPr>
          </a:p>
          <a:p>
            <a:pPr>
              <a:buNone/>
            </a:pPr>
            <a:endParaRPr lang="en-US" sz="2400" dirty="0">
              <a:latin typeface="Consolas" pitchFamily="49" charset="0"/>
              <a:cs typeface="Consolas" pitchFamily="49" charset="0"/>
            </a:endParaRPr>
          </a:p>
          <a:p>
            <a:pPr>
              <a:buNone/>
            </a:pPr>
            <a:r>
              <a:rPr lang="en-US" sz="2400" dirty="0">
                <a:latin typeface="Consolas" pitchFamily="49" charset="0"/>
                <a:cs typeface="Consolas" pitchFamily="49" charset="0"/>
              </a:rPr>
              <a:t>//</a:t>
            </a:r>
            <a:r>
              <a:rPr lang="el-GR" sz="2400" dirty="0">
                <a:latin typeface="Consolas" pitchFamily="49" charset="0"/>
                <a:cs typeface="Consolas" pitchFamily="49" charset="0"/>
              </a:rPr>
              <a:t>άρα δεν είναι ο σιδηρόδρομος των </a:t>
            </a:r>
            <a:r>
              <a:rPr lang="en-US" sz="2400" dirty="0">
                <a:latin typeface="Consolas" pitchFamily="49" charset="0"/>
                <a:cs typeface="Consolas" pitchFamily="49" charset="0"/>
              </a:rPr>
              <a:t>“</a:t>
            </a:r>
            <a:r>
              <a:rPr lang="el-GR" sz="2400" dirty="0">
                <a:latin typeface="Consolas" pitchFamily="49" charset="0"/>
                <a:cs typeface="Consolas" pitchFamily="49" charset="0"/>
              </a:rPr>
              <a:t>.</a:t>
            </a:r>
            <a:r>
              <a:rPr lang="en-US" sz="2400" dirty="0">
                <a:latin typeface="Consolas" pitchFamily="49" charset="0"/>
                <a:cs typeface="Consolas" pitchFamily="49" charset="0"/>
              </a:rPr>
              <a:t>” </a:t>
            </a:r>
            <a:r>
              <a:rPr lang="el-GR" sz="2400" dirty="0">
                <a:latin typeface="Consolas" pitchFamily="49" charset="0"/>
                <a:cs typeface="Consolas" pitchFamily="49" charset="0"/>
              </a:rPr>
              <a:t>το θέμα…</a:t>
            </a:r>
          </a:p>
        </p:txBody>
      </p:sp>
      <p:cxnSp>
        <p:nvCxnSpPr>
          <p:cNvPr id="5" name="Straight Connector 4"/>
          <p:cNvCxnSpPr/>
          <p:nvPr/>
        </p:nvCxnSpPr>
        <p:spPr>
          <a:xfrm>
            <a:off x="323528" y="3573016"/>
            <a:ext cx="7992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3528" y="4941168"/>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4271182A-DE3E-43A2-99F5-2209ED92BFA3}" type="slidenum">
              <a:rPr lang="el-GR" smtClean="0"/>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a:t>
            </a:r>
          </a:p>
        </p:txBody>
      </p:sp>
      <p:sp>
        <p:nvSpPr>
          <p:cNvPr id="3" name="Content Placeholder 2"/>
          <p:cNvSpPr>
            <a:spLocks noGrp="1"/>
          </p:cNvSpPr>
          <p:nvPr>
            <p:ph idx="1"/>
          </p:nvPr>
        </p:nvSpPr>
        <p:spPr/>
        <p:txBody>
          <a:bodyPr/>
          <a:lstStyle/>
          <a:p>
            <a:r>
              <a:rPr lang="el-GR" dirty="0"/>
              <a:t>Διότι ξαφνικά ο </a:t>
            </a:r>
            <a:r>
              <a:rPr lang="en-US" dirty="0"/>
              <a:t>client </a:t>
            </a:r>
            <a:r>
              <a:rPr lang="el-GR" dirty="0"/>
              <a:t>εξαρτάται ΚΑΙ από την </a:t>
            </a:r>
            <a:r>
              <a:rPr lang="en-US" dirty="0"/>
              <a:t>Order KAI </a:t>
            </a:r>
            <a:r>
              <a:rPr lang="el-GR" dirty="0"/>
              <a:t>από το </a:t>
            </a:r>
            <a:r>
              <a:rPr lang="en-US" dirty="0" err="1"/>
              <a:t>OrderItem</a:t>
            </a:r>
            <a:r>
              <a:rPr lang="el-GR" dirty="0"/>
              <a:t> …</a:t>
            </a:r>
            <a:endParaRPr lang="en-US" dirty="0"/>
          </a:p>
          <a:p>
            <a:r>
              <a:rPr lang="el-GR" dirty="0"/>
              <a:t>… αλλαγή σε οποιοδήποτε από τα δύο συνεπάγεται και έλεγχο του </a:t>
            </a:r>
            <a:r>
              <a:rPr lang="en-US" dirty="0"/>
              <a:t>client </a:t>
            </a:r>
            <a:r>
              <a:rPr lang="el-GR" dirty="0"/>
              <a:t>για πιθανές επιπτώσεις</a:t>
            </a:r>
          </a:p>
          <a:p>
            <a:endParaRPr lang="el-GR" dirty="0"/>
          </a:p>
          <a:p>
            <a:r>
              <a:rPr lang="en-US" dirty="0" err="1"/>
              <a:t>Client.coupling</a:t>
            </a:r>
            <a:r>
              <a:rPr lang="en-US" dirty="0"/>
              <a:t> = 2</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να το κάνουμε</a:t>
            </a:r>
          </a:p>
        </p:txBody>
      </p:sp>
      <p:sp>
        <p:nvSpPr>
          <p:cNvPr id="3" name="Content Placeholder 2"/>
          <p:cNvSpPr>
            <a:spLocks noGrp="1"/>
          </p:cNvSpPr>
          <p:nvPr>
            <p:ph idx="1"/>
          </p:nvPr>
        </p:nvSpPr>
        <p:spPr/>
        <p:txBody>
          <a:bodyPr>
            <a:normAutofit/>
          </a:bodyPr>
          <a:lstStyle/>
          <a:p>
            <a:pPr>
              <a:buNone/>
            </a:pPr>
            <a:r>
              <a:rPr lang="en-US" sz="2000" dirty="0">
                <a:latin typeface="Consolas" pitchFamily="49" charset="0"/>
                <a:cs typeface="Consolas" pitchFamily="49" charset="0"/>
              </a:rPr>
              <a:t>Class Order</a:t>
            </a:r>
          </a:p>
          <a:p>
            <a:pPr>
              <a:buNone/>
            </a:pPr>
            <a:r>
              <a:rPr lang="en-US" sz="2000" dirty="0">
                <a:latin typeface="Consolas" pitchFamily="49" charset="0"/>
                <a:cs typeface="Consolas" pitchFamily="49" charset="0"/>
              </a:rPr>
              <a:t>…</a:t>
            </a:r>
          </a:p>
          <a:p>
            <a:pPr>
              <a:buNone/>
            </a:pPr>
            <a:r>
              <a:rPr lang="en-US" sz="2000" dirty="0">
                <a:latin typeface="Consolas" pitchFamily="49" charset="0"/>
                <a:cs typeface="Consolas" pitchFamily="49" charset="0"/>
              </a:rPr>
              <a:t>public void </a:t>
            </a:r>
            <a:r>
              <a:rPr lang="en-US" sz="2000" dirty="0" err="1">
                <a:latin typeface="Consolas" pitchFamily="49" charset="0"/>
                <a:cs typeface="Consolas" pitchFamily="49" charset="0"/>
              </a:rPr>
              <a:t>setOrderItemStatus</a:t>
            </a:r>
            <a:r>
              <a:rPr lang="en-US" sz="2000" dirty="0">
                <a:latin typeface="Consolas" pitchFamily="49" charset="0"/>
                <a:cs typeface="Consolas" pitchFamily="49" charset="0"/>
              </a:rPr>
              <a:t>(</a:t>
            </a:r>
            <a:r>
              <a:rPr lang="en-US" sz="2000" dirty="0" err="1">
                <a:latin typeface="Consolas" pitchFamily="49" charset="0"/>
                <a:cs typeface="Consolas" pitchFamily="49" charset="0"/>
              </a:rPr>
              <a:t>int</a:t>
            </a:r>
            <a:r>
              <a:rPr lang="en-US" sz="2000" dirty="0">
                <a:latin typeface="Consolas" pitchFamily="49" charset="0"/>
                <a:cs typeface="Consolas" pitchFamily="49" charset="0"/>
              </a:rPr>
              <a:t> </a:t>
            </a:r>
            <a:r>
              <a:rPr lang="en-US" sz="2000" dirty="0" err="1">
                <a:latin typeface="Consolas" pitchFamily="49" charset="0"/>
                <a:cs typeface="Consolas" pitchFamily="49" charset="0"/>
              </a:rPr>
              <a:t>orderItemId</a:t>
            </a:r>
            <a:r>
              <a:rPr lang="en-US" sz="2000" dirty="0">
                <a:latin typeface="Consolas" pitchFamily="49" charset="0"/>
                <a:cs typeface="Consolas" pitchFamily="49" charset="0"/>
              </a:rPr>
              <a:t>, String </a:t>
            </a:r>
            <a:r>
              <a:rPr lang="en-US" sz="2000" dirty="0" err="1">
                <a:latin typeface="Consolas" pitchFamily="49" charset="0"/>
                <a:cs typeface="Consolas" pitchFamily="49" charset="0"/>
              </a:rPr>
              <a:t>newStatus</a:t>
            </a:r>
            <a:r>
              <a:rPr lang="en-US" sz="2000" dirty="0">
                <a:latin typeface="Consolas" pitchFamily="49" charset="0"/>
                <a:cs typeface="Consolas" pitchFamily="49" charset="0"/>
              </a:rPr>
              <a:t>)</a:t>
            </a:r>
            <a:r>
              <a:rPr lang="el-GR" sz="2000" dirty="0">
                <a:latin typeface="Consolas" pitchFamily="49" charset="0"/>
                <a:cs typeface="Consolas" pitchFamily="49" charset="0"/>
              </a:rPr>
              <a:t>{</a:t>
            </a:r>
          </a:p>
          <a:p>
            <a:pPr>
              <a:buNone/>
            </a:pPr>
            <a:r>
              <a:rPr lang="en-US" sz="2000" dirty="0">
                <a:latin typeface="Consolas" pitchFamily="49" charset="0"/>
                <a:cs typeface="Consolas" pitchFamily="49" charset="0"/>
              </a:rPr>
              <a:t>	</a:t>
            </a:r>
            <a:r>
              <a:rPr lang="en-US" sz="2000" dirty="0" err="1">
                <a:latin typeface="Consolas" pitchFamily="49" charset="0"/>
                <a:cs typeface="Consolas" pitchFamily="49" charset="0"/>
              </a:rPr>
              <a:t>OrderItem</a:t>
            </a:r>
            <a:r>
              <a:rPr lang="en-US" sz="2000" dirty="0">
                <a:latin typeface="Consolas" pitchFamily="49" charset="0"/>
                <a:cs typeface="Consolas" pitchFamily="49" charset="0"/>
              </a:rPr>
              <a:t> </a:t>
            </a:r>
            <a:r>
              <a:rPr lang="en-US" sz="2000" dirty="0" err="1">
                <a:latin typeface="Consolas" pitchFamily="49" charset="0"/>
                <a:cs typeface="Consolas" pitchFamily="49" charset="0"/>
              </a:rPr>
              <a:t>oi</a:t>
            </a:r>
            <a:r>
              <a:rPr lang="en-US" sz="2000" dirty="0">
                <a:latin typeface="Consolas" pitchFamily="49" charset="0"/>
                <a:cs typeface="Consolas" pitchFamily="49" charset="0"/>
              </a:rPr>
              <a:t> = </a:t>
            </a:r>
            <a:r>
              <a:rPr lang="en-US" sz="2000" dirty="0" err="1">
                <a:latin typeface="Consolas" pitchFamily="49" charset="0"/>
                <a:cs typeface="Consolas" pitchFamily="49" charset="0"/>
              </a:rPr>
              <a:t>getItem</a:t>
            </a:r>
            <a:r>
              <a:rPr lang="en-US" sz="2000" dirty="0">
                <a:latin typeface="Consolas" pitchFamily="49" charset="0"/>
                <a:cs typeface="Consolas" pitchFamily="49" charset="0"/>
              </a:rPr>
              <a:t>(</a:t>
            </a:r>
            <a:r>
              <a:rPr lang="en-US" sz="2000" dirty="0" err="1">
                <a:latin typeface="Consolas" pitchFamily="49" charset="0"/>
                <a:cs typeface="Consolas" pitchFamily="49" charset="0"/>
              </a:rPr>
              <a:t>orderItemId</a:t>
            </a:r>
            <a:r>
              <a:rPr lang="en-US" sz="2000" dirty="0">
                <a:latin typeface="Consolas" pitchFamily="49" charset="0"/>
                <a:cs typeface="Consolas" pitchFamily="49" charset="0"/>
              </a:rPr>
              <a:t>); </a:t>
            </a:r>
          </a:p>
          <a:p>
            <a:pPr>
              <a:buNone/>
            </a:pPr>
            <a:r>
              <a:rPr lang="en-US" sz="2000" dirty="0">
                <a:latin typeface="Consolas" pitchFamily="49" charset="0"/>
                <a:cs typeface="Consolas" pitchFamily="49" charset="0"/>
              </a:rPr>
              <a:t>	if (</a:t>
            </a:r>
            <a:r>
              <a:rPr lang="en-US" sz="2000" dirty="0" err="1">
                <a:latin typeface="Consolas" pitchFamily="49" charset="0"/>
                <a:cs typeface="Consolas" pitchFamily="49" charset="0"/>
              </a:rPr>
              <a:t>oi</a:t>
            </a:r>
            <a:r>
              <a:rPr lang="en-US" sz="2000" dirty="0">
                <a:latin typeface="Consolas" pitchFamily="49" charset="0"/>
                <a:cs typeface="Consolas" pitchFamily="49" charset="0"/>
              </a:rPr>
              <a:t> !=null) </a:t>
            </a:r>
          </a:p>
          <a:p>
            <a:pPr>
              <a:buNone/>
            </a:pPr>
            <a:r>
              <a:rPr lang="en-US" sz="2000" dirty="0">
                <a:latin typeface="Consolas" pitchFamily="49" charset="0"/>
                <a:cs typeface="Consolas" pitchFamily="49" charset="0"/>
              </a:rPr>
              <a:t>		</a:t>
            </a:r>
            <a:r>
              <a:rPr lang="en-US" sz="2000" dirty="0" err="1">
                <a:latin typeface="Consolas" pitchFamily="49" charset="0"/>
                <a:cs typeface="Consolas" pitchFamily="49" charset="0"/>
              </a:rPr>
              <a:t>oi.setStatus</a:t>
            </a:r>
            <a:r>
              <a:rPr lang="en-US" sz="2000" dirty="0">
                <a:latin typeface="Consolas" pitchFamily="49" charset="0"/>
                <a:cs typeface="Consolas" pitchFamily="49" charset="0"/>
              </a:rPr>
              <a:t>(</a:t>
            </a:r>
            <a:r>
              <a:rPr lang="en-US" sz="2000" dirty="0" err="1">
                <a:latin typeface="Consolas" pitchFamily="49" charset="0"/>
                <a:cs typeface="Consolas" pitchFamily="49" charset="0"/>
              </a:rPr>
              <a:t>newStatus</a:t>
            </a:r>
            <a:r>
              <a:rPr lang="en-US" sz="2000" dirty="0">
                <a:latin typeface="Consolas" pitchFamily="49" charset="0"/>
                <a:cs typeface="Consolas" pitchFamily="49" charset="0"/>
              </a:rPr>
              <a:t>);</a:t>
            </a:r>
          </a:p>
          <a:p>
            <a:pPr>
              <a:buNone/>
            </a:pPr>
            <a:r>
              <a:rPr lang="el-GR" sz="2000" dirty="0">
                <a:latin typeface="Consolas" pitchFamily="49" charset="0"/>
                <a:cs typeface="Consolas" pitchFamily="49" charset="0"/>
              </a:rPr>
              <a:t>}</a:t>
            </a:r>
            <a:endParaRPr lang="en-US" sz="2000" dirty="0">
              <a:latin typeface="Consolas" pitchFamily="49" charset="0"/>
              <a:cs typeface="Consolas" pitchFamily="49" charset="0"/>
            </a:endParaRPr>
          </a:p>
          <a:p>
            <a:pPr>
              <a:buNone/>
            </a:pPr>
            <a:endParaRPr lang="en-US" sz="2000" dirty="0">
              <a:latin typeface="Consolas" pitchFamily="49" charset="0"/>
              <a:cs typeface="Consolas" pitchFamily="49" charset="0"/>
            </a:endParaRPr>
          </a:p>
          <a:p>
            <a:pPr>
              <a:buNone/>
            </a:pPr>
            <a:r>
              <a:rPr lang="en-US" sz="2000" dirty="0">
                <a:solidFill>
                  <a:srgbClr val="008000"/>
                </a:solidFill>
                <a:latin typeface="Consolas" pitchFamily="49" charset="0"/>
                <a:cs typeface="Consolas" pitchFamily="49" charset="0"/>
              </a:rPr>
              <a:t>//Client code with coupling = 1 </a:t>
            </a:r>
          </a:p>
          <a:p>
            <a:pPr>
              <a:buNone/>
            </a:pPr>
            <a:r>
              <a:rPr lang="en-US" sz="2000" dirty="0">
                <a:latin typeface="Consolas" pitchFamily="49" charset="0"/>
                <a:cs typeface="Consolas" pitchFamily="49" charset="0"/>
              </a:rPr>
              <a:t>Order o = </a:t>
            </a:r>
            <a:r>
              <a:rPr lang="en-US" sz="2000" dirty="0" err="1">
                <a:latin typeface="Consolas" pitchFamily="49" charset="0"/>
                <a:cs typeface="Consolas" pitchFamily="49" charset="0"/>
              </a:rPr>
              <a:t>getOrder</a:t>
            </a:r>
            <a:r>
              <a:rPr lang="en-US" sz="2000" dirty="0">
                <a:latin typeface="Consolas" pitchFamily="49" charset="0"/>
                <a:cs typeface="Consolas" pitchFamily="49" charset="0"/>
              </a:rPr>
              <a:t>();</a:t>
            </a:r>
          </a:p>
          <a:p>
            <a:pPr>
              <a:buNone/>
            </a:pPr>
            <a:r>
              <a:rPr lang="en-US" sz="2000" dirty="0" err="1">
                <a:latin typeface="Consolas" pitchFamily="49" charset="0"/>
                <a:cs typeface="Consolas" pitchFamily="49" charset="0"/>
              </a:rPr>
              <a:t>o.setOrderItemStatus</a:t>
            </a:r>
            <a:r>
              <a:rPr lang="en-US" sz="2000" dirty="0">
                <a:latin typeface="Consolas" pitchFamily="49" charset="0"/>
                <a:cs typeface="Consolas" pitchFamily="49" charset="0"/>
              </a:rPr>
              <a:t>(3, “delivered”);</a:t>
            </a:r>
          </a:p>
          <a:p>
            <a:endParaRPr lang="el-GR" sz="2000" dirty="0"/>
          </a:p>
        </p:txBody>
      </p:sp>
      <p:cxnSp>
        <p:nvCxnSpPr>
          <p:cNvPr id="4" name="Straight Connector 3"/>
          <p:cNvCxnSpPr/>
          <p:nvPr/>
        </p:nvCxnSpPr>
        <p:spPr>
          <a:xfrm>
            <a:off x="323528" y="4725144"/>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271182A-DE3E-43A2-99F5-2209ED92BFA3}" type="slidenum">
              <a:rPr lang="el-GR" smtClean="0"/>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1BFD-426F-4739-A083-2D9091AA04B6}"/>
              </a:ext>
            </a:extLst>
          </p:cNvPr>
          <p:cNvSpPr>
            <a:spLocks noGrp="1"/>
          </p:cNvSpPr>
          <p:nvPr>
            <p:ph type="title"/>
          </p:nvPr>
        </p:nvSpPr>
        <p:spPr/>
        <p:txBody>
          <a:bodyPr>
            <a:normAutofit fontScale="90000"/>
          </a:bodyPr>
          <a:lstStyle/>
          <a:p>
            <a:pPr algn="l"/>
            <a:r>
              <a:rPr lang="el-GR" dirty="0"/>
              <a:t>Αντικείμενο &amp; </a:t>
            </a:r>
            <a:r>
              <a:rPr lang="el-GR" dirty="0" err="1"/>
              <a:t>εκπ</a:t>
            </a:r>
            <a:r>
              <a:rPr lang="el-GR" dirty="0"/>
              <a:t>. στόχοι της ενότητας</a:t>
            </a:r>
            <a:endParaRPr lang="en-US" dirty="0"/>
          </a:p>
        </p:txBody>
      </p:sp>
      <p:sp>
        <p:nvSpPr>
          <p:cNvPr id="3" name="Content Placeholder 2">
            <a:extLst>
              <a:ext uri="{FF2B5EF4-FFF2-40B4-BE49-F238E27FC236}">
                <a16:creationId xmlns:a16="http://schemas.microsoft.com/office/drawing/2014/main" id="{E470B91B-0B51-45F0-A41E-6D60E063A65D}"/>
              </a:ext>
            </a:extLst>
          </p:cNvPr>
          <p:cNvSpPr>
            <a:spLocks noGrp="1"/>
          </p:cNvSpPr>
          <p:nvPr>
            <p:ph idx="1"/>
          </p:nvPr>
        </p:nvSpPr>
        <p:spPr/>
        <p:txBody>
          <a:bodyPr>
            <a:normAutofit fontScale="85000" lnSpcReduction="10000"/>
          </a:bodyPr>
          <a:lstStyle/>
          <a:p>
            <a:r>
              <a:rPr lang="el-GR" dirty="0"/>
              <a:t>Το αντικείμενο της ενότητας αφορά σε </a:t>
            </a:r>
            <a:r>
              <a:rPr lang="el-GR" dirty="0">
                <a:solidFill>
                  <a:srgbClr val="0000FF"/>
                </a:solidFill>
              </a:rPr>
              <a:t>βέλτιστες πρακτικές και αρχές σχεδίασης </a:t>
            </a:r>
            <a:r>
              <a:rPr lang="el-GR" dirty="0" err="1">
                <a:solidFill>
                  <a:srgbClr val="0000FF"/>
                </a:solidFill>
              </a:rPr>
              <a:t>αντικειμενοστρεφούς</a:t>
            </a:r>
            <a:r>
              <a:rPr lang="el-GR" dirty="0">
                <a:solidFill>
                  <a:srgbClr val="0000FF"/>
                </a:solidFill>
              </a:rPr>
              <a:t> λογισμικού (</a:t>
            </a:r>
            <a:r>
              <a:rPr lang="en-US" dirty="0">
                <a:solidFill>
                  <a:srgbClr val="0000FF"/>
                </a:solidFill>
              </a:rPr>
              <a:t>Principles of OO Design)</a:t>
            </a:r>
            <a:endParaRPr lang="el-GR" dirty="0">
              <a:solidFill>
                <a:srgbClr val="0000FF"/>
              </a:solidFill>
            </a:endParaRPr>
          </a:p>
          <a:p>
            <a:r>
              <a:rPr lang="el-GR" dirty="0">
                <a:solidFill>
                  <a:srgbClr val="002060"/>
                </a:solidFill>
              </a:rPr>
              <a:t>Ολοκληρώνοντας την ενότητα θα είστε εις θέση</a:t>
            </a:r>
          </a:p>
          <a:p>
            <a:pPr lvl="1"/>
            <a:r>
              <a:rPr lang="el-GR" dirty="0">
                <a:solidFill>
                  <a:srgbClr val="002060"/>
                </a:solidFill>
              </a:rPr>
              <a:t>Να γνωρίζετε τις βασικές αρχές του </a:t>
            </a:r>
            <a:r>
              <a:rPr lang="en-US" dirty="0">
                <a:solidFill>
                  <a:srgbClr val="002060"/>
                </a:solidFill>
              </a:rPr>
              <a:t>OOP</a:t>
            </a:r>
          </a:p>
          <a:p>
            <a:pPr lvl="1"/>
            <a:r>
              <a:rPr lang="el-GR" dirty="0">
                <a:solidFill>
                  <a:srgbClr val="002060"/>
                </a:solidFill>
              </a:rPr>
              <a:t>Να μπορείτε να τις ανακαλέσετε και να τις εφαρμόσετε στις δικές σας σχεδιάσεις</a:t>
            </a:r>
          </a:p>
          <a:p>
            <a:pPr lvl="1"/>
            <a:r>
              <a:rPr lang="el-GR" dirty="0">
                <a:solidFill>
                  <a:srgbClr val="002060"/>
                </a:solidFill>
              </a:rPr>
              <a:t>Να μπορείτε να αντιληφθείτε πιθανούς λόγους που οδήγησαν σε σχεδιάσεις που σας δίδονται</a:t>
            </a:r>
          </a:p>
          <a:p>
            <a:pPr lvl="1"/>
            <a:r>
              <a:rPr lang="el-GR" dirty="0">
                <a:solidFill>
                  <a:srgbClr val="002060"/>
                </a:solidFill>
              </a:rPr>
              <a:t>Να έχετε μια πρώτη εικόνα του τι πρέπει και μπορείτε να διερευνήσετε  περισσότερο στο αντικείμενο </a:t>
            </a:r>
            <a:endParaRPr lang="en-US"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E2A6B9EB-BDCC-41EA-8F34-702B800EDC1C}"/>
              </a:ext>
            </a:extLst>
          </p:cNvPr>
          <p:cNvSpPr>
            <a:spLocks noGrp="1"/>
          </p:cNvSpPr>
          <p:nvPr>
            <p:ph type="sldNum" sz="quarter" idx="12"/>
          </p:nvPr>
        </p:nvSpPr>
        <p:spPr/>
        <p:txBody>
          <a:bodyPr/>
          <a:lstStyle/>
          <a:p>
            <a:fld id="{4271182A-DE3E-43A2-99F5-2209ED92BFA3}" type="slidenum">
              <a:rPr lang="el-GR" smtClean="0"/>
              <a:pPr/>
              <a:t>3</a:t>
            </a:fld>
            <a:endParaRPr lang="el-GR"/>
          </a:p>
        </p:txBody>
      </p:sp>
      <p:pic>
        <p:nvPicPr>
          <p:cNvPr id="6" name="Picture 5" descr="A person holding a book&#10;&#10;Description automatically generated">
            <a:extLst>
              <a:ext uri="{FF2B5EF4-FFF2-40B4-BE49-F238E27FC236}">
                <a16:creationId xmlns:a16="http://schemas.microsoft.com/office/drawing/2014/main" id="{6756FA2E-D4B9-4739-8802-712CB337C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8958" y="46361"/>
            <a:ext cx="1438746" cy="1438746"/>
          </a:xfrm>
          <a:prstGeom prst="rect">
            <a:avLst/>
          </a:prstGeom>
        </p:spPr>
      </p:pic>
    </p:spTree>
    <p:extLst>
      <p:ext uri="{BB962C8B-B14F-4D97-AF65-F5344CB8AC3E}">
        <p14:creationId xmlns:p14="http://schemas.microsoft.com/office/powerpoint/2010/main" val="3826970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Και τι πληρώνουμε?</a:t>
            </a:r>
          </a:p>
        </p:txBody>
      </p:sp>
      <p:sp>
        <p:nvSpPr>
          <p:cNvPr id="3" name="Content Placeholder 2"/>
          <p:cNvSpPr>
            <a:spLocks noGrp="1"/>
          </p:cNvSpPr>
          <p:nvPr>
            <p:ph idx="1"/>
          </p:nvPr>
        </p:nvSpPr>
        <p:spPr/>
        <p:txBody>
          <a:bodyPr>
            <a:normAutofit/>
          </a:bodyPr>
          <a:lstStyle/>
          <a:p>
            <a:r>
              <a:rPr lang="el-GR" dirty="0"/>
              <a:t>Επιπλέον μεθόδους για κάθε κομμάτι μιας κλάσης το οποίο θέλουμε ο </a:t>
            </a:r>
            <a:r>
              <a:rPr lang="en-US" dirty="0"/>
              <a:t>client </a:t>
            </a:r>
            <a:r>
              <a:rPr lang="el-GR" dirty="0"/>
              <a:t>κώδικας να διαχειριστεί</a:t>
            </a:r>
          </a:p>
          <a:p>
            <a:r>
              <a:rPr lang="el-GR" dirty="0"/>
              <a:t>Αυτό μπορεί να γίνει ένας εξαιρετικά μεγάλος αριθμός μεθόδων σε πολύπλοκες εσωτερικές δομήσεις αντικειμένων και αποτελεί και το βασικό λόγο αντιρρήσεων εναντίον του νόμου</a:t>
            </a:r>
          </a:p>
          <a:p>
            <a:pPr>
              <a:buNone/>
            </a:pPr>
            <a:r>
              <a:rPr lang="el-GR" sz="2400" dirty="0">
                <a:solidFill>
                  <a:srgbClr val="008000"/>
                </a:solidFill>
              </a:rPr>
              <a:t>	</a:t>
            </a:r>
            <a:r>
              <a:rPr lang="fr-FR" sz="2400" dirty="0">
                <a:solidFill>
                  <a:srgbClr val="008000"/>
                </a:solidFill>
              </a:rPr>
              <a:t>http://c2.com/cgi/wiki?LawOfDemeterIsTooRestrictive</a:t>
            </a:r>
            <a:r>
              <a:rPr lang="el-GR" dirty="0"/>
              <a:t> </a:t>
            </a:r>
          </a:p>
        </p:txBody>
      </p:sp>
      <p:sp>
        <p:nvSpPr>
          <p:cNvPr id="4" name="Slide Number Placeholder 3"/>
          <p:cNvSpPr>
            <a:spLocks noGrp="1"/>
          </p:cNvSpPr>
          <p:nvPr>
            <p:ph type="sldNum" sz="quarter" idx="12"/>
          </p:nvPr>
        </p:nvSpPr>
        <p:spPr/>
        <p:txBody>
          <a:bodyPr/>
          <a:lstStyle/>
          <a:p>
            <a:fld id="{4271182A-DE3E-43A2-99F5-2209ED92BFA3}"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Πότε φαίνεται ότι ο νόμος μπορεί να σπάει εύλογα</a:t>
            </a:r>
          </a:p>
        </p:txBody>
      </p:sp>
      <p:sp>
        <p:nvSpPr>
          <p:cNvPr id="3" name="Content Placeholder 2"/>
          <p:cNvSpPr>
            <a:spLocks noGrp="1"/>
          </p:cNvSpPr>
          <p:nvPr>
            <p:ph idx="1"/>
          </p:nvPr>
        </p:nvSpPr>
        <p:spPr>
          <a:xfrm>
            <a:off x="457200" y="1600200"/>
            <a:ext cx="3754760" cy="4525963"/>
          </a:xfrm>
        </p:spPr>
        <p:txBody>
          <a:bodyPr>
            <a:normAutofit fontScale="92500"/>
          </a:bodyPr>
          <a:lstStyle/>
          <a:p>
            <a:r>
              <a:rPr lang="el-GR" sz="2000" dirty="0"/>
              <a:t>Σε </a:t>
            </a:r>
            <a:r>
              <a:rPr lang="en-US" sz="2000" dirty="0">
                <a:solidFill>
                  <a:srgbClr val="0070C0"/>
                </a:solidFill>
              </a:rPr>
              <a:t>value objects</a:t>
            </a:r>
            <a:r>
              <a:rPr lang="en-US" sz="2000" dirty="0"/>
              <a:t>, </a:t>
            </a:r>
            <a:r>
              <a:rPr lang="el-GR" sz="2000" dirty="0"/>
              <a:t>δηλ. απλά αντικείμενα που επί της ουσίας η τιμή τους τα χαρακτηρίζει (π.χ., συμβολοσειρές, ημερομηνίες, …)</a:t>
            </a:r>
          </a:p>
          <a:p>
            <a:r>
              <a:rPr lang="el-GR" sz="2000" dirty="0">
                <a:sym typeface="Wingdings" pitchFamily="2" charset="2"/>
              </a:rPr>
              <a:t>Σε </a:t>
            </a:r>
            <a:r>
              <a:rPr lang="el-GR" sz="2000" dirty="0">
                <a:solidFill>
                  <a:srgbClr val="0070C0"/>
                </a:solidFill>
                <a:sym typeface="Wingdings" pitchFamily="2" charset="2"/>
              </a:rPr>
              <a:t>συλλογές και </a:t>
            </a:r>
            <a:r>
              <a:rPr lang="en-US" sz="2000" dirty="0">
                <a:solidFill>
                  <a:srgbClr val="0070C0"/>
                </a:solidFill>
                <a:sym typeface="Wingdings" pitchFamily="2" charset="2"/>
              </a:rPr>
              <a:t>lambda streams</a:t>
            </a:r>
          </a:p>
          <a:p>
            <a:pPr lvl="1"/>
            <a:r>
              <a:rPr lang="en-US" sz="1800" dirty="0"/>
              <a:t>Also</a:t>
            </a:r>
            <a:r>
              <a:rPr lang="el-GR" sz="1800" dirty="0"/>
              <a:t> </a:t>
            </a:r>
            <a:r>
              <a:rPr lang="en-US" sz="1800" dirty="0"/>
              <a:t>in this category: </a:t>
            </a:r>
            <a:r>
              <a:rPr lang="en-US" sz="1800" dirty="0" err="1"/>
              <a:t>System.out.print</a:t>
            </a:r>
            <a:r>
              <a:rPr lang="en-US" sz="1800" dirty="0"/>
              <a:t>*</a:t>
            </a:r>
            <a:endParaRPr lang="en-US" sz="1800" dirty="0">
              <a:sym typeface="Wingdings" pitchFamily="2" charset="2"/>
            </a:endParaRPr>
          </a:p>
          <a:p>
            <a:r>
              <a:rPr lang="el-GR" sz="2000" dirty="0">
                <a:sym typeface="Wingdings" pitchFamily="2" charset="2"/>
              </a:rPr>
              <a:t>Σε </a:t>
            </a:r>
            <a:r>
              <a:rPr lang="en-US" sz="2000" dirty="0">
                <a:solidFill>
                  <a:srgbClr val="0070C0"/>
                </a:solidFill>
                <a:sym typeface="Wingdings" pitchFamily="2" charset="2"/>
              </a:rPr>
              <a:t>Factories</a:t>
            </a:r>
            <a:r>
              <a:rPr lang="el-GR" sz="2000" dirty="0">
                <a:sym typeface="Wingdings" pitchFamily="2" charset="2"/>
              </a:rPr>
              <a:t>, δηλαδή σε κλάσεις που εισάγονται τεχνηέντως για να ενσωματώσουν τις </a:t>
            </a:r>
            <a:r>
              <a:rPr lang="el-GR" sz="2000" dirty="0" err="1">
                <a:sym typeface="Wingdings" pitchFamily="2" charset="2"/>
              </a:rPr>
              <a:t>βαριάντες</a:t>
            </a:r>
            <a:r>
              <a:rPr lang="el-GR" sz="2000" dirty="0">
                <a:sym typeface="Wingdings" pitchFamily="2" charset="2"/>
              </a:rPr>
              <a:t> κατασκευής αντικειμένων σε ένα (1) σημείο του κώδικα </a:t>
            </a:r>
            <a:endParaRPr lang="el-GR" sz="2000"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31</a:t>
            </a:fld>
            <a:endParaRPr lang="el-GR"/>
          </a:p>
        </p:txBody>
      </p:sp>
      <p:sp>
        <p:nvSpPr>
          <p:cNvPr id="5" name="TextBox 4">
            <a:extLst>
              <a:ext uri="{FF2B5EF4-FFF2-40B4-BE49-F238E27FC236}">
                <a16:creationId xmlns:a16="http://schemas.microsoft.com/office/drawing/2014/main" id="{67D2E4EA-A4B0-4B28-A1C6-5FA354BE6C15}"/>
              </a:ext>
            </a:extLst>
          </p:cNvPr>
          <p:cNvSpPr txBox="1"/>
          <p:nvPr/>
        </p:nvSpPr>
        <p:spPr>
          <a:xfrm>
            <a:off x="4211960" y="1700808"/>
            <a:ext cx="4900228" cy="3631763"/>
          </a:xfrm>
          <a:prstGeom prst="rect">
            <a:avLst/>
          </a:prstGeom>
          <a:noFill/>
          <a:ln>
            <a:solidFill>
              <a:schemeClr val="accent1"/>
            </a:solidFill>
          </a:ln>
        </p:spPr>
        <p:txBody>
          <a:bodyPr wrap="square" rtlCol="0">
            <a:spAutoFit/>
          </a:bodyPr>
          <a:lstStyle/>
          <a:p>
            <a:r>
              <a:rPr lang="en-US" sz="1400" dirty="0">
                <a:latin typeface="Consolas" panose="020B0609020204030204" pitchFamily="49" charset="0"/>
              </a:rPr>
              <a:t>Customer john = new Customer("John", 15);</a:t>
            </a:r>
          </a:p>
          <a:p>
            <a:r>
              <a:rPr lang="en-US" sz="1400" dirty="0">
                <a:latin typeface="Consolas" panose="020B0609020204030204" pitchFamily="49" charset="0"/>
              </a:rPr>
              <a:t>Customer </a:t>
            </a:r>
            <a:r>
              <a:rPr lang="en-US" sz="1400" dirty="0" err="1">
                <a:latin typeface="Consolas" panose="020B0609020204030204" pitchFamily="49" charset="0"/>
              </a:rPr>
              <a:t>sarah</a:t>
            </a:r>
            <a:r>
              <a:rPr lang="en-US" sz="1400" dirty="0">
                <a:latin typeface="Consolas" panose="020B0609020204030204" pitchFamily="49" charset="0"/>
              </a:rPr>
              <a:t> = new Customer("Sarah", 200);</a:t>
            </a:r>
          </a:p>
          <a:p>
            <a:r>
              <a:rPr lang="en-US" sz="1400" dirty="0">
                <a:latin typeface="Consolas" panose="020B0609020204030204" pitchFamily="49" charset="0"/>
              </a:rPr>
              <a:t>Customer </a:t>
            </a:r>
            <a:r>
              <a:rPr lang="en-US" sz="1400" dirty="0" err="1">
                <a:latin typeface="Consolas" panose="020B0609020204030204" pitchFamily="49" charset="0"/>
              </a:rPr>
              <a:t>charles</a:t>
            </a:r>
            <a:r>
              <a:rPr lang="en-US" sz="1400" dirty="0">
                <a:latin typeface="Consolas" panose="020B0609020204030204" pitchFamily="49" charset="0"/>
              </a:rPr>
              <a:t> = new Customer("Charles",150);</a:t>
            </a:r>
          </a:p>
          <a:p>
            <a:r>
              <a:rPr lang="en-US" sz="1400" dirty="0">
                <a:latin typeface="Consolas" panose="020B0609020204030204" pitchFamily="49" charset="0"/>
              </a:rPr>
              <a:t>Customer </a:t>
            </a:r>
            <a:r>
              <a:rPr lang="en-US" sz="1400" dirty="0" err="1">
                <a:latin typeface="Consolas" panose="020B0609020204030204" pitchFamily="49" charset="0"/>
              </a:rPr>
              <a:t>mary</a:t>
            </a:r>
            <a:r>
              <a:rPr lang="en-US" sz="1400" dirty="0">
                <a:latin typeface="Consolas" panose="020B0609020204030204" pitchFamily="49" charset="0"/>
              </a:rPr>
              <a:t> = new Customer("Mary”, 1);</a:t>
            </a:r>
          </a:p>
          <a:p>
            <a:r>
              <a:rPr lang="en-US" sz="1400" dirty="0">
                <a:latin typeface="Consolas" panose="020B0609020204030204" pitchFamily="49" charset="0"/>
              </a:rPr>
              <a:t> </a:t>
            </a:r>
          </a:p>
          <a:p>
            <a:r>
              <a:rPr lang="en-US" sz="1400" dirty="0">
                <a:latin typeface="Consolas" panose="020B0609020204030204" pitchFamily="49" charset="0"/>
              </a:rPr>
              <a:t>List&lt;Customer&gt; customers = </a:t>
            </a:r>
            <a:r>
              <a:rPr lang="en-US" sz="1400" dirty="0" err="1">
                <a:latin typeface="Consolas" panose="020B0609020204030204" pitchFamily="49" charset="0"/>
              </a:rPr>
              <a:t>Arrays.asList</a:t>
            </a:r>
            <a:r>
              <a:rPr lang="en-US" sz="1400" dirty="0">
                <a:latin typeface="Consolas" panose="020B0609020204030204" pitchFamily="49" charset="0"/>
              </a:rPr>
              <a:t>(john, </a:t>
            </a:r>
            <a:r>
              <a:rPr lang="en-US" sz="1400" dirty="0" err="1">
                <a:latin typeface="Consolas" panose="020B0609020204030204" pitchFamily="49" charset="0"/>
              </a:rPr>
              <a:t>sarah</a:t>
            </a:r>
            <a:r>
              <a:rPr lang="en-US" sz="1400" dirty="0">
                <a:latin typeface="Consolas" panose="020B0609020204030204" pitchFamily="49" charset="0"/>
              </a:rPr>
              <a:t>, </a:t>
            </a:r>
            <a:r>
              <a:rPr lang="en-US" sz="1400" dirty="0" err="1">
                <a:latin typeface="Consolas" panose="020B0609020204030204" pitchFamily="49" charset="0"/>
              </a:rPr>
              <a:t>charles</a:t>
            </a:r>
            <a:r>
              <a:rPr lang="en-US" sz="1400" dirty="0">
                <a:latin typeface="Consolas" panose="020B0609020204030204" pitchFamily="49" charset="0"/>
              </a:rPr>
              <a:t>, </a:t>
            </a:r>
            <a:r>
              <a:rPr lang="en-US" sz="1400" dirty="0" err="1">
                <a:latin typeface="Consolas" panose="020B0609020204030204" pitchFamily="49" charset="0"/>
              </a:rPr>
              <a:t>mary</a:t>
            </a:r>
            <a:r>
              <a:rPr lang="en-US" sz="1400" dirty="0">
                <a:latin typeface="Consolas" panose="020B0609020204030204" pitchFamily="49" charset="0"/>
              </a:rPr>
              <a:t>);</a:t>
            </a:r>
          </a:p>
          <a:p>
            <a:endParaRPr lang="en-US" sz="1400" dirty="0">
              <a:latin typeface="Consolas" panose="020B0609020204030204" pitchFamily="49" charset="0"/>
            </a:endParaRPr>
          </a:p>
          <a:p>
            <a:r>
              <a:rPr lang="en-US" sz="1400" dirty="0">
                <a:latin typeface="Consolas" panose="020B0609020204030204" pitchFamily="49" charset="0"/>
              </a:rPr>
              <a:t>List&lt;Customer&gt; charlesWithMoreThan100Points = customers  </a:t>
            </a:r>
          </a:p>
          <a:p>
            <a:r>
              <a:rPr lang="en-US" sz="1400" dirty="0">
                <a:latin typeface="Consolas" panose="020B0609020204030204" pitchFamily="49" charset="0"/>
              </a:rPr>
              <a:t>  </a:t>
            </a:r>
            <a:r>
              <a:rPr lang="en-US" sz="1400" dirty="0">
                <a:solidFill>
                  <a:srgbClr val="C00000"/>
                </a:solidFill>
                <a:latin typeface="Consolas" panose="020B0609020204030204" pitchFamily="49" charset="0"/>
              </a:rPr>
              <a:t>.stream</a:t>
            </a:r>
            <a:r>
              <a:rPr lang="en-US" sz="1400" dirty="0">
                <a:latin typeface="Consolas" panose="020B0609020204030204" pitchFamily="49" charset="0"/>
              </a:rPr>
              <a:t>()  </a:t>
            </a:r>
          </a:p>
          <a:p>
            <a:r>
              <a:rPr lang="en-US" sz="1400" dirty="0">
                <a:latin typeface="Consolas" panose="020B0609020204030204" pitchFamily="49" charset="0"/>
              </a:rPr>
              <a:t>  </a:t>
            </a:r>
            <a:r>
              <a:rPr lang="en-US" sz="1400" dirty="0">
                <a:solidFill>
                  <a:srgbClr val="C00000"/>
                </a:solidFill>
                <a:latin typeface="Consolas" panose="020B0609020204030204" pitchFamily="49" charset="0"/>
              </a:rPr>
              <a:t>.filter</a:t>
            </a:r>
            <a:r>
              <a:rPr lang="en-US" sz="1400" dirty="0">
                <a:latin typeface="Consolas" panose="020B0609020204030204" pitchFamily="49" charset="0"/>
              </a:rPr>
              <a:t>(c -&gt; </a:t>
            </a:r>
            <a:r>
              <a:rPr lang="en-US" sz="1400" dirty="0" err="1">
                <a:latin typeface="Consolas" panose="020B0609020204030204" pitchFamily="49" charset="0"/>
              </a:rPr>
              <a:t>c.getPoints</a:t>
            </a:r>
            <a:r>
              <a:rPr lang="en-US" sz="1400" dirty="0">
                <a:latin typeface="Consolas" panose="020B0609020204030204" pitchFamily="49" charset="0"/>
              </a:rPr>
              <a:t>() &gt; 100 &amp;&amp; 	</a:t>
            </a:r>
            <a:r>
              <a:rPr lang="en-US" sz="1400" dirty="0" err="1">
                <a:latin typeface="Consolas" panose="020B0609020204030204" pitchFamily="49" charset="0"/>
              </a:rPr>
              <a:t>c.getName</a:t>
            </a:r>
            <a:r>
              <a:rPr lang="en-US" sz="1400" dirty="0">
                <a:latin typeface="Consolas" panose="020B0609020204030204" pitchFamily="49" charset="0"/>
              </a:rPr>
              <a:t>().</a:t>
            </a:r>
            <a:r>
              <a:rPr lang="en-US" sz="1400" dirty="0" err="1">
                <a:latin typeface="Consolas" panose="020B0609020204030204" pitchFamily="49" charset="0"/>
              </a:rPr>
              <a:t>startsWith</a:t>
            </a:r>
            <a:r>
              <a:rPr lang="en-US" sz="1400" dirty="0">
                <a:latin typeface="Consolas" panose="020B0609020204030204" pitchFamily="49" charset="0"/>
              </a:rPr>
              <a:t>("Charles"))      </a:t>
            </a:r>
          </a:p>
          <a:p>
            <a:r>
              <a:rPr lang="en-US" sz="1400" dirty="0">
                <a:latin typeface="Consolas" panose="020B0609020204030204" pitchFamily="49" charset="0"/>
              </a:rPr>
              <a:t>  </a:t>
            </a:r>
            <a:r>
              <a:rPr lang="en-US" sz="1400" dirty="0">
                <a:solidFill>
                  <a:srgbClr val="C00000"/>
                </a:solidFill>
                <a:latin typeface="Consolas" panose="020B0609020204030204" pitchFamily="49" charset="0"/>
              </a:rPr>
              <a:t>.collect</a:t>
            </a:r>
            <a:r>
              <a:rPr lang="en-US" sz="1400" dirty="0">
                <a:latin typeface="Consolas" panose="020B0609020204030204" pitchFamily="49" charset="0"/>
              </a:rPr>
              <a:t>(</a:t>
            </a:r>
            <a:r>
              <a:rPr lang="en-US" sz="1400" dirty="0" err="1">
                <a:latin typeface="Consolas" panose="020B0609020204030204" pitchFamily="49" charset="0"/>
              </a:rPr>
              <a:t>Collectors.toList</a:t>
            </a:r>
            <a:r>
              <a:rPr lang="en-US" sz="1400" dirty="0">
                <a:latin typeface="Consolas" panose="020B0609020204030204" pitchFamily="49" charset="0"/>
              </a:rPr>
              <a:t>());</a:t>
            </a:r>
          </a:p>
          <a:p>
            <a:endParaRPr lang="en-US" dirty="0"/>
          </a:p>
          <a:p>
            <a:r>
              <a:rPr lang="en-US" sz="1600" b="1" dirty="0"/>
              <a:t>https://www.baeldung.com/java-stream-filter-lambda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Probe Further</a:t>
            </a:r>
            <a:endParaRPr lang="el-GR" dirty="0"/>
          </a:p>
        </p:txBody>
      </p:sp>
      <p:sp>
        <p:nvSpPr>
          <p:cNvPr id="3" name="Text Placeholder 2"/>
          <p:cNvSpPr>
            <a:spLocks noGrp="1"/>
          </p:cNvSpPr>
          <p:nvPr>
            <p:ph type="body" idx="1"/>
          </p:nvPr>
        </p:nvSpPr>
        <p:spPr/>
        <p:txBody>
          <a:bodyPr/>
          <a:lstStyle/>
          <a:p>
            <a:r>
              <a:rPr lang="en-US" dirty="0"/>
              <a:t>Façade pattern</a:t>
            </a:r>
          </a:p>
          <a:p>
            <a:r>
              <a:rPr lang="en-US" dirty="0"/>
              <a:t>Visitor pattern – mainly related to dependency inversion</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32</a:t>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Façade Pattern (see http://en.wikipedia.org/wiki/Facade_pattern)</a:t>
            </a:r>
            <a:endParaRPr lang="el-GR" sz="3200" dirty="0"/>
          </a:p>
        </p:txBody>
      </p:sp>
      <p:sp>
        <p:nvSpPr>
          <p:cNvPr id="3" name="Slide Number Placeholder 2"/>
          <p:cNvSpPr>
            <a:spLocks noGrp="1"/>
          </p:cNvSpPr>
          <p:nvPr>
            <p:ph type="sldNum" sz="quarter" idx="12"/>
          </p:nvPr>
        </p:nvSpPr>
        <p:spPr/>
        <p:txBody>
          <a:bodyPr/>
          <a:lstStyle/>
          <a:p>
            <a:fld id="{4271182A-DE3E-43A2-99F5-2209ED92BFA3}" type="slidenum">
              <a:rPr lang="el-GR" smtClean="0"/>
              <a:pPr/>
              <a:t>33</a:t>
            </a:fld>
            <a:endParaRPr lang="el-GR"/>
          </a:p>
        </p:txBody>
      </p:sp>
      <p:pic>
        <p:nvPicPr>
          <p:cNvPr id="70658" name="Picture 2">
            <a:extLst>
              <a:ext uri="{FF2B5EF4-FFF2-40B4-BE49-F238E27FC236}">
                <a16:creationId xmlns:a16="http://schemas.microsoft.com/office/drawing/2014/main" id="{6E27C6B7-FBE0-4B82-A822-FD5AB4F62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8" y="1600200"/>
            <a:ext cx="5495925"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Visitor pattern (http://en.wikipedia.org/wiki/Visitor_pattern)</a:t>
            </a:r>
            <a:endParaRPr lang="el-GR" sz="3200" dirty="0"/>
          </a:p>
        </p:txBody>
      </p:sp>
      <p:sp>
        <p:nvSpPr>
          <p:cNvPr id="3" name="Slide Number Placeholder 2"/>
          <p:cNvSpPr>
            <a:spLocks noGrp="1"/>
          </p:cNvSpPr>
          <p:nvPr>
            <p:ph type="sldNum" sz="quarter" idx="12"/>
          </p:nvPr>
        </p:nvSpPr>
        <p:spPr/>
        <p:txBody>
          <a:bodyPr/>
          <a:lstStyle/>
          <a:p>
            <a:fld id="{4271182A-DE3E-43A2-99F5-2209ED92BFA3}" type="slidenum">
              <a:rPr lang="el-GR" smtClean="0"/>
              <a:pPr/>
              <a:t>34</a:t>
            </a:fld>
            <a:endParaRPr lang="el-GR"/>
          </a:p>
        </p:txBody>
      </p:sp>
      <p:pic>
        <p:nvPicPr>
          <p:cNvPr id="62466" name="Picture 2" descr="D:\Users\pvassil\COURSES\OOP\SW_DEV\TOPICS\04_DesignPrinciples\VisitorPatternUML.png"/>
          <p:cNvPicPr>
            <a:picLocks noChangeAspect="1" noChangeArrowheads="1"/>
          </p:cNvPicPr>
          <p:nvPr/>
        </p:nvPicPr>
        <p:blipFill>
          <a:blip r:embed="rId2" cstate="print"/>
          <a:srcRect/>
          <a:stretch>
            <a:fillRect/>
          </a:stretch>
        </p:blipFill>
        <p:spPr bwMode="auto">
          <a:xfrm>
            <a:off x="611560" y="1772816"/>
            <a:ext cx="8123634" cy="464207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Open-closed principle (</a:t>
            </a:r>
            <a:r>
              <a:rPr lang="en-US" dirty="0" err="1"/>
              <a:t>ocp</a:t>
            </a:r>
            <a:r>
              <a:rPr lang="en-US" dirty="0"/>
              <a:t>)</a:t>
            </a:r>
            <a:endParaRPr lang="el-GR" dirty="0"/>
          </a:p>
        </p:txBody>
      </p:sp>
      <p:sp>
        <p:nvSpPr>
          <p:cNvPr id="3" name="Text Placeholder 2"/>
          <p:cNvSpPr>
            <a:spLocks noGrp="1"/>
          </p:cNvSpPr>
          <p:nvPr>
            <p:ph type="body" idx="1"/>
          </p:nvPr>
        </p:nvSpPr>
        <p:spPr/>
        <p:txBody>
          <a:bodyPr/>
          <a:lstStyle/>
          <a:p>
            <a:r>
              <a:rPr lang="en-US" dirty="0"/>
              <a:t>Abstract coupling  (the Strategy pattern)</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Μια βασική αρχή σχεδίασης …</a:t>
            </a:r>
          </a:p>
        </p:txBody>
      </p:sp>
      <p:sp>
        <p:nvSpPr>
          <p:cNvPr id="5" name="Content Placeholder 4"/>
          <p:cNvSpPr>
            <a:spLocks noGrp="1"/>
          </p:cNvSpPr>
          <p:nvPr>
            <p:ph idx="1"/>
          </p:nvPr>
        </p:nvSpPr>
        <p:spPr/>
        <p:txBody>
          <a:bodyPr>
            <a:normAutofit fontScale="92500" lnSpcReduction="20000"/>
          </a:bodyPr>
          <a:lstStyle/>
          <a:p>
            <a:r>
              <a:rPr lang="el-GR" dirty="0"/>
              <a:t>Όταν σχεδιάζουμε, έχουμε στο πίσω μέρος του νου μας μια βασική αρχή που διέπει (από την εποχή του Πλάτωνα) τα αντικείμενα</a:t>
            </a:r>
          </a:p>
          <a:p>
            <a:endParaRPr lang="el-GR" dirty="0"/>
          </a:p>
          <a:p>
            <a:pPr>
              <a:buNone/>
            </a:pPr>
            <a:r>
              <a:rPr lang="el-GR" dirty="0"/>
              <a:t>Αντικείμενο = </a:t>
            </a:r>
            <a:r>
              <a:rPr lang="el-GR" dirty="0">
                <a:solidFill>
                  <a:schemeClr val="tx1">
                    <a:lumMod val="75000"/>
                    <a:lumOff val="25000"/>
                  </a:schemeClr>
                </a:solidFill>
              </a:rPr>
              <a:t>σταθερό μέρος </a:t>
            </a:r>
            <a:r>
              <a:rPr lang="el-GR" dirty="0"/>
              <a:t>+ </a:t>
            </a:r>
            <a:r>
              <a:rPr lang="el-GR" dirty="0">
                <a:solidFill>
                  <a:srgbClr val="FF0000"/>
                </a:solidFill>
              </a:rPr>
              <a:t>μεταβλητό μέρος</a:t>
            </a:r>
          </a:p>
          <a:p>
            <a:endParaRPr lang="el-GR" dirty="0"/>
          </a:p>
          <a:p>
            <a:r>
              <a:rPr lang="el-GR" dirty="0"/>
              <a:t>Από πλευράς συντήρησης, αν ξέρουμε / έχουμε σχεδιάσει πώς μπορεί να εξελιχθεί μια κλάση, μπορούμε να εκμεταλλευθούμε το σταθερό κομμάτι για να αποφύγουμε τη διάδοση της αλλαγής</a:t>
            </a:r>
          </a:p>
          <a:p>
            <a:endParaRPr lang="el-GR" dirty="0"/>
          </a:p>
        </p:txBody>
      </p:sp>
      <p:sp>
        <p:nvSpPr>
          <p:cNvPr id="6" name="Slide Number Placeholder 5"/>
          <p:cNvSpPr>
            <a:spLocks noGrp="1"/>
          </p:cNvSpPr>
          <p:nvPr>
            <p:ph type="sldNum" sz="quarter" idx="12"/>
          </p:nvPr>
        </p:nvSpPr>
        <p:spPr/>
        <p:txBody>
          <a:bodyPr/>
          <a:lstStyle/>
          <a:p>
            <a:fld id="{4271182A-DE3E-43A2-99F5-2209ED92BFA3}" type="slidenum">
              <a:rPr lang="el-GR" smtClean="0"/>
              <a:pPr/>
              <a:t>36</a:t>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βασική ιδέα</a:t>
            </a:r>
          </a:p>
        </p:txBody>
      </p:sp>
      <p:graphicFrame>
        <p:nvGraphicFramePr>
          <p:cNvPr id="2051" name="Object 3"/>
          <p:cNvGraphicFramePr>
            <a:graphicFrameLocks noChangeAspect="1"/>
          </p:cNvGraphicFramePr>
          <p:nvPr/>
        </p:nvGraphicFramePr>
        <p:xfrm>
          <a:off x="1547813" y="1441450"/>
          <a:ext cx="5118100" cy="1944688"/>
        </p:xfrm>
        <a:graphic>
          <a:graphicData uri="http://schemas.openxmlformats.org/presentationml/2006/ole">
            <mc:AlternateContent xmlns:mc="http://schemas.openxmlformats.org/markup-compatibility/2006">
              <mc:Choice xmlns:v="urn:schemas-microsoft-com:vml" Requires="v">
                <p:oleObj spid="_x0000_s2087" name="Visio" r:id="rId3" imgW="3793477" imgH="1441800" progId="Visio.Drawing.11">
                  <p:embed/>
                </p:oleObj>
              </mc:Choice>
              <mc:Fallback>
                <p:oleObj name="Visio" r:id="rId3" imgW="3793477" imgH="1441800" progId="Visio.Drawing.11">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441450"/>
                        <a:ext cx="511810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4271182A-DE3E-43A2-99F5-2209ED92BFA3}" type="slidenum">
              <a:rPr lang="el-GR" smtClean="0"/>
              <a:pPr/>
              <a:t>37</a:t>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Και γιατί είναι καλή ιδέα αυτή?</a:t>
            </a:r>
          </a:p>
        </p:txBody>
      </p:sp>
      <p:sp>
        <p:nvSpPr>
          <p:cNvPr id="3" name="Content Placeholder 2"/>
          <p:cNvSpPr>
            <a:spLocks noGrp="1"/>
          </p:cNvSpPr>
          <p:nvPr>
            <p:ph sz="half" idx="1"/>
          </p:nvPr>
        </p:nvSpPr>
        <p:spPr/>
        <p:txBody>
          <a:bodyPr/>
          <a:lstStyle/>
          <a:p>
            <a:r>
              <a:rPr lang="el-GR" dirty="0"/>
              <a:t>Διότι μπορούμε (όσο γίνεται) να βάλουμε τους </a:t>
            </a:r>
            <a:r>
              <a:rPr lang="en-US" dirty="0"/>
              <a:t>clients </a:t>
            </a:r>
            <a:r>
              <a:rPr lang="el-GR" dirty="0"/>
              <a:t>να εξαρτώνται ΜΟΝΟ από το σταθερό μέρος, ώστε όταν αλλάζει το μεταβλητό μέρος, αυτοί να μένουν ανεπηρέαστοι στην αλλαγή</a:t>
            </a:r>
          </a:p>
        </p:txBody>
      </p:sp>
      <p:graphicFrame>
        <p:nvGraphicFramePr>
          <p:cNvPr id="4099" name="Object 3"/>
          <p:cNvGraphicFramePr>
            <a:graphicFrameLocks noChangeAspect="1"/>
          </p:cNvGraphicFramePr>
          <p:nvPr/>
        </p:nvGraphicFramePr>
        <p:xfrm>
          <a:off x="4499992" y="1340768"/>
          <a:ext cx="4392488" cy="5276244"/>
        </p:xfrm>
        <a:graphic>
          <a:graphicData uri="http://schemas.openxmlformats.org/presentationml/2006/ole">
            <mc:AlternateContent xmlns:mc="http://schemas.openxmlformats.org/markup-compatibility/2006">
              <mc:Choice xmlns:v="urn:schemas-microsoft-com:vml" Requires="v">
                <p:oleObj spid="_x0000_s4135" name="Visio" r:id="rId3" imgW="3514700" imgH="4204710" progId="Visio.Drawing.11">
                  <p:embed/>
                </p:oleObj>
              </mc:Choice>
              <mc:Fallback>
                <p:oleObj name="Visio" r:id="rId3" imgW="3514700" imgH="4204710" progId="Visio.Drawing.11">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340768"/>
                        <a:ext cx="4392488" cy="527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4271182A-DE3E-43A2-99F5-2209ED92BFA3}"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Ακόμα καλύτερα …</a:t>
            </a:r>
          </a:p>
        </p:txBody>
      </p:sp>
      <p:graphicFrame>
        <p:nvGraphicFramePr>
          <p:cNvPr id="3075" name="Object 3"/>
          <p:cNvGraphicFramePr>
            <a:graphicFrameLocks noChangeAspect="1"/>
          </p:cNvGraphicFramePr>
          <p:nvPr/>
        </p:nvGraphicFramePr>
        <p:xfrm>
          <a:off x="1547664" y="1443664"/>
          <a:ext cx="5048994" cy="5209178"/>
        </p:xfrm>
        <a:graphic>
          <a:graphicData uri="http://schemas.openxmlformats.org/presentationml/2006/ole">
            <mc:AlternateContent xmlns:mc="http://schemas.openxmlformats.org/markup-compatibility/2006">
              <mc:Choice xmlns:v="urn:schemas-microsoft-com:vml" Requires="v">
                <p:oleObj spid="_x0000_s3111" name="Visio" r:id="rId3" imgW="3752957" imgH="3871800" progId="Visio.Drawing.11">
                  <p:embed/>
                </p:oleObj>
              </mc:Choice>
              <mc:Fallback>
                <p:oleObj name="Visio" r:id="rId3" imgW="3752957" imgH="3871800" progId="Visio.Drawing.11">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443664"/>
                        <a:ext cx="5048994" cy="520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4271182A-DE3E-43A2-99F5-2209ED92BFA3}" type="slidenum">
              <a:rPr lang="el-GR" smtClean="0"/>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Αρχές καλής σχεδίασης</a:t>
            </a:r>
          </a:p>
        </p:txBody>
      </p:sp>
      <p:sp>
        <p:nvSpPr>
          <p:cNvPr id="3" name="Content Placeholder 2"/>
          <p:cNvSpPr>
            <a:spLocks noGrp="1"/>
          </p:cNvSpPr>
          <p:nvPr>
            <p:ph idx="1"/>
          </p:nvPr>
        </p:nvSpPr>
        <p:spPr/>
        <p:txBody>
          <a:bodyPr/>
          <a:lstStyle/>
          <a:p>
            <a:r>
              <a:rPr lang="el-GR" dirty="0"/>
              <a:t>Υπάρχουν βέλτιστες τεχνικές, όπως προέκυψαν μετά από πολλά (</a:t>
            </a:r>
            <a:r>
              <a:rPr lang="el-GR" dirty="0" err="1"/>
              <a:t>ανθρωπο</a:t>
            </a:r>
            <a:r>
              <a:rPr lang="el-GR" dirty="0"/>
              <a:t>)χρόνια ανάπτυξης που σκοπό έχουν να πιστοποιήσουν την </a:t>
            </a:r>
            <a:r>
              <a:rPr lang="el-GR" dirty="0">
                <a:solidFill>
                  <a:srgbClr val="0000FF"/>
                </a:solidFill>
              </a:rPr>
              <a:t>καλή σχεδίαση </a:t>
            </a:r>
            <a:r>
              <a:rPr lang="el-GR" dirty="0"/>
              <a:t>ενός συστήματος</a:t>
            </a:r>
          </a:p>
          <a:p>
            <a:pPr lvl="1"/>
            <a:r>
              <a:rPr lang="el-GR" dirty="0"/>
              <a:t>Μετάφραση: </a:t>
            </a:r>
            <a:r>
              <a:rPr lang="el-GR" dirty="0">
                <a:solidFill>
                  <a:srgbClr val="0000FF"/>
                </a:solidFill>
              </a:rPr>
              <a:t>την οργάνωση των βασικών δομών και συστατικών του και –σε πολύ μεγάλο βαθμό- των </a:t>
            </a:r>
            <a:r>
              <a:rPr lang="el-GR" dirty="0" err="1">
                <a:solidFill>
                  <a:srgbClr val="0000FF"/>
                </a:solidFill>
              </a:rPr>
              <a:t>αλληλοεξαρτήσεών</a:t>
            </a:r>
            <a:r>
              <a:rPr lang="el-GR" dirty="0">
                <a:solidFill>
                  <a:srgbClr val="0000FF"/>
                </a:solidFill>
              </a:rPr>
              <a:t> τους</a:t>
            </a:r>
          </a:p>
        </p:txBody>
      </p:sp>
      <p:sp>
        <p:nvSpPr>
          <p:cNvPr id="4" name="Slide Number Placeholder 3"/>
          <p:cNvSpPr>
            <a:spLocks noGrp="1"/>
          </p:cNvSpPr>
          <p:nvPr>
            <p:ph type="sldNum" sz="quarter" idx="12"/>
          </p:nvPr>
        </p:nvSpPr>
        <p:spPr/>
        <p:txBody>
          <a:bodyPr/>
          <a:lstStyle/>
          <a:p>
            <a:fld id="{4271182A-DE3E-43A2-99F5-2209ED92BFA3}" type="slidenum">
              <a:rPr lang="el-GR" smtClean="0"/>
              <a:pPr/>
              <a:t>4</a:t>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Strategy Pattern </a:t>
            </a:r>
            <a:endParaRPr lang="el-GR" dirty="0"/>
          </a:p>
        </p:txBody>
      </p:sp>
      <p:graphicFrame>
        <p:nvGraphicFramePr>
          <p:cNvPr id="1031" name="Object 7"/>
          <p:cNvGraphicFramePr>
            <a:graphicFrameLocks noChangeAspect="1"/>
          </p:cNvGraphicFramePr>
          <p:nvPr/>
        </p:nvGraphicFramePr>
        <p:xfrm>
          <a:off x="461182" y="2317078"/>
          <a:ext cx="8287282" cy="3920234"/>
        </p:xfrm>
        <a:graphic>
          <a:graphicData uri="http://schemas.openxmlformats.org/presentationml/2006/ole">
            <mc:AlternateContent xmlns:mc="http://schemas.openxmlformats.org/markup-compatibility/2006">
              <mc:Choice xmlns:v="urn:schemas-microsoft-com:vml" Requires="v">
                <p:oleObj spid="_x0000_s1067" name="Visio" r:id="rId3" imgW="4034435" imgH="1908900" progId="Visio.Drawing.11">
                  <p:embed/>
                </p:oleObj>
              </mc:Choice>
              <mc:Fallback>
                <p:oleObj name="Visio" r:id="rId3" imgW="4034435" imgH="1908900" progId="Visio.Drawing.11">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82" y="2317078"/>
                        <a:ext cx="8287282" cy="392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Slide Number Placeholder 10"/>
          <p:cNvSpPr>
            <a:spLocks noGrp="1"/>
          </p:cNvSpPr>
          <p:nvPr>
            <p:ph type="sldNum" sz="quarter" idx="12"/>
          </p:nvPr>
        </p:nvSpPr>
        <p:spPr/>
        <p:txBody>
          <a:bodyPr/>
          <a:lstStyle/>
          <a:p>
            <a:fld id="{4271182A-DE3E-43A2-99F5-2209ED92BFA3}" type="slidenum">
              <a:rPr lang="el-GR" smtClean="0"/>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Γνωστό και ως </a:t>
            </a:r>
            <a:r>
              <a:rPr lang="en-US" dirty="0"/>
              <a:t>Abstract Coupling</a:t>
            </a:r>
            <a:endParaRPr lang="el-GR" dirty="0"/>
          </a:p>
        </p:txBody>
      </p:sp>
      <p:sp>
        <p:nvSpPr>
          <p:cNvPr id="3" name="Content Placeholder 2"/>
          <p:cNvSpPr>
            <a:spLocks noGrp="1"/>
          </p:cNvSpPr>
          <p:nvPr>
            <p:ph idx="1"/>
          </p:nvPr>
        </p:nvSpPr>
        <p:spPr/>
        <p:txBody>
          <a:bodyPr>
            <a:normAutofit fontScale="92500"/>
          </a:bodyPr>
          <a:lstStyle/>
          <a:p>
            <a:r>
              <a:rPr lang="el-GR" dirty="0"/>
              <a:t>Ο </a:t>
            </a:r>
            <a:r>
              <a:rPr lang="en-US" dirty="0"/>
              <a:t>client </a:t>
            </a:r>
            <a:r>
              <a:rPr lang="el-GR" dirty="0"/>
              <a:t>κώδικας εξαρτάται ΜΟΝΟ από την αφηρημένη μητρική κλάση</a:t>
            </a:r>
          </a:p>
          <a:p>
            <a:r>
              <a:rPr lang="el-GR" dirty="0"/>
              <a:t>Η αφηρημένη κλάση επιβάλει στις υλοποιήσεις της (κλάσεις-</a:t>
            </a:r>
            <a:r>
              <a:rPr lang="el-GR" dirty="0" err="1"/>
              <a:t>παιδιά</a:t>
            </a:r>
            <a:r>
              <a:rPr lang="el-GR" dirty="0"/>
              <a:t>) να υλοποιήσουν την </a:t>
            </a:r>
            <a:r>
              <a:rPr lang="en-US" dirty="0"/>
              <a:t>(</a:t>
            </a:r>
            <a:r>
              <a:rPr lang="el-GR" dirty="0"/>
              <a:t>τις) </a:t>
            </a:r>
            <a:r>
              <a:rPr lang="en-US" dirty="0"/>
              <a:t>virtual method(s) </a:t>
            </a:r>
            <a:r>
              <a:rPr lang="el-GR" dirty="0"/>
              <a:t>που χρησιμοποιεί ο </a:t>
            </a:r>
            <a:r>
              <a:rPr lang="en-US" dirty="0"/>
              <a:t>client</a:t>
            </a:r>
          </a:p>
          <a:p>
            <a:r>
              <a:rPr lang="el-GR" dirty="0">
                <a:solidFill>
                  <a:schemeClr val="tx1">
                    <a:lumMod val="75000"/>
                    <a:lumOff val="25000"/>
                  </a:schemeClr>
                </a:solidFill>
              </a:rPr>
              <a:t>Έτσι, ο </a:t>
            </a:r>
            <a:r>
              <a:rPr lang="en-US" dirty="0">
                <a:solidFill>
                  <a:schemeClr val="tx1">
                    <a:lumMod val="75000"/>
                    <a:lumOff val="25000"/>
                  </a:schemeClr>
                </a:solidFill>
              </a:rPr>
              <a:t>client </a:t>
            </a:r>
            <a:r>
              <a:rPr lang="el-GR" dirty="0">
                <a:solidFill>
                  <a:schemeClr val="tx1">
                    <a:lumMod val="75000"/>
                    <a:lumOff val="25000"/>
                  </a:schemeClr>
                </a:solidFill>
              </a:rPr>
              <a:t>είναι ΑΝΕΞΑΡΤΗΤΟΣ από το ποιες υποκλάσεις υπάρχουν στην πράξη και χρειάζεται να ξέρει μόνο την αφηρημένη κλάση</a:t>
            </a:r>
          </a:p>
        </p:txBody>
      </p:sp>
      <p:sp>
        <p:nvSpPr>
          <p:cNvPr id="4" name="Slide Number Placeholder 3"/>
          <p:cNvSpPr>
            <a:spLocks noGrp="1"/>
          </p:cNvSpPr>
          <p:nvPr>
            <p:ph type="sldNum" sz="quarter" idx="12"/>
          </p:nvPr>
        </p:nvSpPr>
        <p:spPr/>
        <p:txBody>
          <a:bodyPr/>
          <a:lstStyle/>
          <a:p>
            <a:fld id="{4271182A-DE3E-43A2-99F5-2209ED92BFA3}" type="slidenum">
              <a:rPr lang="el-GR" smtClean="0"/>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2" y="1700808"/>
            <a:ext cx="4861021" cy="503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7200" y="188640"/>
            <a:ext cx="8229600" cy="1143000"/>
          </a:xfrm>
        </p:spPr>
        <p:txBody>
          <a:bodyPr>
            <a:normAutofit fontScale="90000"/>
          </a:bodyPr>
          <a:lstStyle/>
          <a:p>
            <a:pPr algn="l"/>
            <a:r>
              <a:rPr lang="el-GR" dirty="0"/>
              <a:t>Θυμάστε το παράδειγμα από το </a:t>
            </a:r>
            <a:r>
              <a:rPr lang="en-US" dirty="0"/>
              <a:t>online bookstore?</a:t>
            </a:r>
            <a:endParaRPr lang="el-GR" dirty="0"/>
          </a:p>
        </p:txBody>
      </p:sp>
      <p:sp>
        <p:nvSpPr>
          <p:cNvPr id="2" name="Slide Number Placeholder 1"/>
          <p:cNvSpPr>
            <a:spLocks noGrp="1"/>
          </p:cNvSpPr>
          <p:nvPr>
            <p:ph type="sldNum" sz="quarter" idx="12"/>
          </p:nvPr>
        </p:nvSpPr>
        <p:spPr/>
        <p:txBody>
          <a:bodyPr/>
          <a:lstStyle/>
          <a:p>
            <a:pPr>
              <a:defRPr/>
            </a:pPr>
            <a:fld id="{466E0C1B-0BA4-4CE2-B5A6-AF9A7671EB57}" type="slidenum">
              <a:rPr lang="el-GR" altLang="en-US" smtClean="0"/>
              <a:pPr>
                <a:defRPr/>
              </a:pPr>
              <a:t>42</a:t>
            </a:fld>
            <a:endParaRPr lang="el-GR" altLang="en-US"/>
          </a:p>
        </p:txBody>
      </p:sp>
      <p:sp>
        <p:nvSpPr>
          <p:cNvPr id="2049" name="Rectangle 1"/>
          <p:cNvSpPr>
            <a:spLocks noChangeArrowheads="1"/>
          </p:cNvSpPr>
          <p:nvPr/>
        </p:nvSpPr>
        <p:spPr bwMode="auto">
          <a:xfrm>
            <a:off x="4644008" y="908720"/>
            <a:ext cx="446449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600" dirty="0">
                <a:latin typeface="Consolas" pitchFamily="49" charset="0"/>
              </a:rPr>
              <a:t>package simpleBookstoreDemo;</a:t>
            </a:r>
            <a:endParaRPr lang="en-US" sz="1600" dirty="0">
              <a:latin typeface="Consolas" pitchFamily="49" charset="0"/>
            </a:endParaRPr>
          </a:p>
          <a:p>
            <a:r>
              <a:rPr lang="el-GR" sz="1600" dirty="0">
                <a:latin typeface="Consolas" pitchFamily="49" charset="0"/>
              </a:rPr>
              <a:t> </a:t>
            </a:r>
            <a:endParaRPr lang="en-US" sz="1600" dirty="0">
              <a:latin typeface="Consolas" pitchFamily="49" charset="0"/>
            </a:endParaRPr>
          </a:p>
          <a:p>
            <a:r>
              <a:rPr lang="en-US" sz="1600" dirty="0">
                <a:latin typeface="Consolas" pitchFamily="49" charset="0"/>
              </a:rPr>
              <a:t>public class </a:t>
            </a:r>
            <a:r>
              <a:rPr lang="en-US" sz="1600" b="1" dirty="0">
                <a:latin typeface="Consolas" pitchFamily="49" charset="0"/>
              </a:rPr>
              <a:t>Item</a:t>
            </a:r>
            <a:r>
              <a:rPr lang="en-US" sz="1600" dirty="0">
                <a:latin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sz="1600" dirty="0">
                <a:latin typeface="Consolas"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l-GR" sz="1600" dirty="0">
                <a:latin typeface="Consolas"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l-GR" sz="1600" dirty="0">
              <a:latin typeface="Consolas" pitchFamily="49" charset="0"/>
            </a:endParaRPr>
          </a:p>
          <a:p>
            <a:pPr eaLnBrk="0" hangingPunct="0"/>
            <a:r>
              <a:rPr lang="en-US" sz="1600" dirty="0">
                <a:latin typeface="Consolas" pitchFamily="49" charset="0"/>
              </a:rPr>
              <a:t>public class </a:t>
            </a:r>
            <a:r>
              <a:rPr lang="en-US" sz="1600" b="1" dirty="0">
                <a:latin typeface="Consolas" pitchFamily="49" charset="0"/>
              </a:rPr>
              <a:t>Book extends Item</a:t>
            </a:r>
            <a:r>
              <a:rPr lang="en-US" sz="1600" dirty="0">
                <a:latin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Consolas"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l-GR" sz="1600" dirty="0">
                <a:latin typeface="Consolas"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a:ln>
                <a:noFill/>
              </a:ln>
              <a:solidFill>
                <a:schemeClr val="tx1"/>
              </a:solidFill>
              <a:effectLst/>
              <a:latin typeface="Consolas" pitchFamily="49" charset="0"/>
            </a:endParaRPr>
          </a:p>
          <a:p>
            <a:pPr eaLnBrk="0" hangingPunct="0"/>
            <a:r>
              <a:rPr lang="en-US" sz="1600" dirty="0">
                <a:latin typeface="Consolas" pitchFamily="49" charset="0"/>
              </a:rPr>
              <a:t>public class </a:t>
            </a:r>
            <a:r>
              <a:rPr lang="en-US" sz="1600" b="1" dirty="0">
                <a:latin typeface="Consolas" pitchFamily="49" charset="0"/>
              </a:rPr>
              <a:t>CD extends Item</a:t>
            </a:r>
            <a:r>
              <a:rPr lang="en-US" sz="1600" dirty="0">
                <a:latin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Consolas"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l-GR" sz="1600" dirty="0">
                <a:latin typeface="Consolas"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l-GR" sz="1600" dirty="0">
              <a:latin typeface="Consolas" pitchFamily="49" charset="0"/>
            </a:endParaRPr>
          </a:p>
          <a:p>
            <a:pPr lvl="0"/>
            <a:r>
              <a:rPr lang="en-US" sz="1600" dirty="0">
                <a:latin typeface="Consolas" pitchFamily="49" charset="0"/>
                <a:ea typeface="Calibri" pitchFamily="34" charset="0"/>
              </a:rPr>
              <a:t>public class </a:t>
            </a:r>
            <a:r>
              <a:rPr lang="en-US" sz="1600" b="1" dirty="0" err="1">
                <a:latin typeface="Consolas" pitchFamily="49" charset="0"/>
                <a:ea typeface="Calibri" pitchFamily="34" charset="0"/>
              </a:rPr>
              <a:t>ItemManager</a:t>
            </a:r>
            <a:r>
              <a:rPr lang="en-US" sz="1600" dirty="0">
                <a:latin typeface="Consolas" pitchFamily="49" charset="0"/>
                <a:ea typeface="Calibri" pitchFamily="34" charset="0"/>
              </a:rPr>
              <a:t> {</a:t>
            </a:r>
            <a:endParaRPr lang="en-US" sz="1600" dirty="0">
              <a:latin typeface="Consolas" pitchFamily="49" charset="0"/>
            </a:endParaRPr>
          </a:p>
          <a:p>
            <a:pPr lvl="0" eaLnBrk="0" hangingPunct="0"/>
            <a:r>
              <a:rPr lang="el-GR" sz="1600" dirty="0">
                <a:latin typeface="Consolas" pitchFamily="49" charset="0"/>
                <a:ea typeface="Calibri" pitchFamily="34" charset="0"/>
              </a:rPr>
              <a:t>     </a:t>
            </a:r>
            <a:r>
              <a:rPr lang="en-US" sz="1600" dirty="0">
                <a:latin typeface="Consolas" pitchFamily="49" charset="0"/>
                <a:ea typeface="Calibri" pitchFamily="34" charset="0"/>
              </a:rPr>
              <a:t>private </a:t>
            </a:r>
            <a:r>
              <a:rPr lang="en-US" sz="1600" dirty="0" err="1">
                <a:latin typeface="Consolas" pitchFamily="49" charset="0"/>
                <a:ea typeface="Calibri" pitchFamily="34" charset="0"/>
              </a:rPr>
              <a:t>ArrayList</a:t>
            </a:r>
            <a:r>
              <a:rPr lang="en-US" sz="1600" dirty="0">
                <a:latin typeface="Consolas" pitchFamily="49" charset="0"/>
                <a:ea typeface="Calibri" pitchFamily="34" charset="0"/>
              </a:rPr>
              <a:t>&lt;Item&gt; </a:t>
            </a:r>
            <a:r>
              <a:rPr lang="en-US" sz="1600" dirty="0" err="1">
                <a:latin typeface="Consolas" pitchFamily="49" charset="0"/>
                <a:ea typeface="Calibri" pitchFamily="34" charset="0"/>
              </a:rPr>
              <a:t>allItems</a:t>
            </a:r>
            <a:r>
              <a:rPr lang="en-US" sz="1600" dirty="0">
                <a:latin typeface="Consolas" pitchFamily="49" charset="0"/>
                <a:ea typeface="Calibri" pitchFamily="34" charset="0"/>
              </a:rPr>
              <a:t>;</a:t>
            </a:r>
            <a:endParaRPr lang="el-GR" sz="1600" dirty="0">
              <a:latin typeface="Consolas" pitchFamily="49" charset="0"/>
              <a:ea typeface="Calibri" pitchFamily="34" charset="0"/>
            </a:endParaRPr>
          </a:p>
          <a:p>
            <a:pPr lvl="0" eaLnBrk="0" hangingPunct="0"/>
            <a:r>
              <a:rPr lang="el-GR" sz="1600" dirty="0">
                <a:latin typeface="Consolas" pitchFamily="49" charset="0"/>
              </a:rPr>
              <a:t>...</a:t>
            </a:r>
          </a:p>
          <a:p>
            <a:pPr lvl="0" eaLnBrk="0" hangingPunct="0"/>
            <a:r>
              <a:rPr lang="el-GR" sz="1600" dirty="0">
                <a:latin typeface="Consolas"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l-GR" sz="1600" dirty="0">
              <a:latin typeface="Consolas"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a:ln>
                <a:noFill/>
              </a:ln>
              <a:solidFill>
                <a:schemeClr val="tx1"/>
              </a:solidFill>
              <a:effectLst/>
              <a:latin typeface="Consolas"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nsolas" pitchFamily="49"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 class</a:t>
            </a:r>
          </a:p>
        </p:txBody>
      </p:sp>
      <p:sp>
        <p:nvSpPr>
          <p:cNvPr id="3" name="Content Placeholder 2"/>
          <p:cNvSpPr>
            <a:spLocks noGrp="1"/>
          </p:cNvSpPr>
          <p:nvPr>
            <p:ph idx="1"/>
          </p:nvPr>
        </p:nvSpPr>
        <p:spPr>
          <a:xfrm>
            <a:off x="457200" y="1484784"/>
            <a:ext cx="8229600" cy="5256584"/>
          </a:xfrm>
        </p:spPr>
        <p:txBody>
          <a:bodyPr>
            <a:normAutofit fontScale="55000" lnSpcReduction="20000"/>
          </a:bodyPr>
          <a:lstStyle/>
          <a:p>
            <a:pPr>
              <a:buNone/>
            </a:pPr>
            <a:r>
              <a:rPr lang="en-US" dirty="0">
                <a:latin typeface="Consolas" pitchFamily="49" charset="0"/>
              </a:rPr>
              <a:t>package </a:t>
            </a:r>
            <a:r>
              <a:rPr lang="en-US" dirty="0" err="1">
                <a:latin typeface="Consolas" pitchFamily="49" charset="0"/>
              </a:rPr>
              <a:t>bookstoreAcceptable</a:t>
            </a:r>
            <a:r>
              <a:rPr lang="en-US" dirty="0">
                <a:latin typeface="Consolas" pitchFamily="49" charset="0"/>
              </a:rPr>
              <a:t>;</a:t>
            </a:r>
          </a:p>
          <a:p>
            <a:pPr>
              <a:buNone/>
            </a:pPr>
            <a:r>
              <a:rPr lang="en-US" dirty="0">
                <a:latin typeface="Consolas" pitchFamily="49" charset="0"/>
              </a:rPr>
              <a:t> </a:t>
            </a:r>
          </a:p>
          <a:p>
            <a:pPr>
              <a:buNone/>
            </a:pPr>
            <a:r>
              <a:rPr lang="en-US" dirty="0">
                <a:latin typeface="Consolas" pitchFamily="49" charset="0"/>
              </a:rPr>
              <a:t>public </a:t>
            </a:r>
            <a:r>
              <a:rPr lang="en-US" u="sng" dirty="0">
                <a:latin typeface="Consolas" pitchFamily="49" charset="0"/>
              </a:rPr>
              <a:t>abstract</a:t>
            </a:r>
            <a:r>
              <a:rPr lang="en-US" b="1" dirty="0">
                <a:latin typeface="Consolas" pitchFamily="49" charset="0"/>
              </a:rPr>
              <a:t> </a:t>
            </a:r>
            <a:r>
              <a:rPr lang="en-US" dirty="0">
                <a:latin typeface="Consolas" pitchFamily="49" charset="0"/>
              </a:rPr>
              <a:t>class </a:t>
            </a:r>
            <a:r>
              <a:rPr lang="en-US" b="1" dirty="0">
                <a:latin typeface="Consolas" pitchFamily="49" charset="0"/>
              </a:rPr>
              <a:t>Item</a:t>
            </a:r>
            <a:r>
              <a:rPr lang="en-US" dirty="0">
                <a:latin typeface="Consolas" pitchFamily="49" charset="0"/>
              </a:rPr>
              <a:t> {</a:t>
            </a:r>
          </a:p>
          <a:p>
            <a:pPr>
              <a:buNone/>
            </a:pPr>
            <a:r>
              <a:rPr lang="en-US" dirty="0">
                <a:latin typeface="Consolas" pitchFamily="49" charset="0"/>
              </a:rPr>
              <a:t>	public Item(){title="";price=-1.0;id=-1}</a:t>
            </a:r>
          </a:p>
          <a:p>
            <a:pPr>
              <a:buNone/>
            </a:pPr>
            <a:r>
              <a:rPr lang="en-US" dirty="0">
                <a:latin typeface="Consolas" pitchFamily="49" charset="0"/>
              </a:rPr>
              <a:t> 	public Item(String </a:t>
            </a:r>
            <a:r>
              <a:rPr lang="en-US" dirty="0" err="1">
                <a:latin typeface="Consolas" pitchFamily="49" charset="0"/>
              </a:rPr>
              <a:t>aTitle</a:t>
            </a:r>
            <a:r>
              <a:rPr lang="en-US" dirty="0">
                <a:latin typeface="Consolas" pitchFamily="49" charset="0"/>
              </a:rPr>
              <a:t>, double </a:t>
            </a:r>
            <a:r>
              <a:rPr lang="en-US" dirty="0" err="1">
                <a:latin typeface="Consolas" pitchFamily="49" charset="0"/>
              </a:rPr>
              <a:t>aPrice,int</a:t>
            </a:r>
            <a:r>
              <a:rPr lang="en-US" dirty="0">
                <a:latin typeface="Consolas" pitchFamily="49" charset="0"/>
              </a:rPr>
              <a:t> id){title = </a:t>
            </a:r>
            <a:r>
              <a:rPr lang="en-US" dirty="0" err="1">
                <a:latin typeface="Consolas" pitchFamily="49" charset="0"/>
              </a:rPr>
              <a:t>aTitle</a:t>
            </a:r>
            <a:r>
              <a:rPr lang="en-US" dirty="0">
                <a:latin typeface="Consolas" pitchFamily="49" charset="0"/>
              </a:rPr>
              <a:t>; price=</a:t>
            </a:r>
            <a:r>
              <a:rPr lang="en-US" dirty="0" err="1">
                <a:latin typeface="Consolas" pitchFamily="49" charset="0"/>
              </a:rPr>
              <a:t>aPrice;this.id</a:t>
            </a:r>
            <a:r>
              <a:rPr lang="en-US" dirty="0">
                <a:latin typeface="Consolas" pitchFamily="49" charset="0"/>
              </a:rPr>
              <a:t> =id;}</a:t>
            </a:r>
          </a:p>
          <a:p>
            <a:pPr>
              <a:buNone/>
            </a:pPr>
            <a:r>
              <a:rPr lang="el-GR" dirty="0">
                <a:latin typeface="Consolas" pitchFamily="49" charset="0"/>
              </a:rPr>
              <a:t> 	</a:t>
            </a:r>
            <a:r>
              <a:rPr lang="en-US" dirty="0">
                <a:latin typeface="Consolas" pitchFamily="49" charset="0"/>
              </a:rPr>
              <a:t>public abstract void </a:t>
            </a:r>
            <a:r>
              <a:rPr lang="en-US" dirty="0" err="1">
                <a:latin typeface="Consolas" pitchFamily="49" charset="0"/>
              </a:rPr>
              <a:t>showDetails</a:t>
            </a:r>
            <a:r>
              <a:rPr lang="en-US" dirty="0">
                <a:latin typeface="Consolas" pitchFamily="49" charset="0"/>
              </a:rPr>
              <a:t>();</a:t>
            </a:r>
          </a:p>
          <a:p>
            <a:pPr>
              <a:buNone/>
            </a:pPr>
            <a:r>
              <a:rPr lang="el-GR" dirty="0">
                <a:latin typeface="Consolas" pitchFamily="49" charset="0"/>
              </a:rPr>
              <a:t>	</a:t>
            </a:r>
            <a:r>
              <a:rPr lang="en-US" dirty="0">
                <a:latin typeface="Consolas" pitchFamily="49" charset="0"/>
              </a:rPr>
              <a:t>public abstract String </a:t>
            </a:r>
            <a:r>
              <a:rPr lang="en-US" dirty="0" err="1">
                <a:latin typeface="Consolas" pitchFamily="49" charset="0"/>
              </a:rPr>
              <a:t>getDetails</a:t>
            </a:r>
            <a:r>
              <a:rPr lang="en-US" dirty="0">
                <a:latin typeface="Consolas" pitchFamily="49" charset="0"/>
              </a:rPr>
              <a:t>();</a:t>
            </a:r>
          </a:p>
          <a:p>
            <a:pPr>
              <a:buNone/>
            </a:pPr>
            <a:r>
              <a:rPr lang="en-US" dirty="0">
                <a:latin typeface="Consolas" pitchFamily="49" charset="0"/>
              </a:rPr>
              <a:t>	public abstract double </a:t>
            </a:r>
            <a:r>
              <a:rPr lang="en-US" dirty="0" err="1">
                <a:latin typeface="Consolas" pitchFamily="49" charset="0"/>
              </a:rPr>
              <a:t>getFinalPrice</a:t>
            </a:r>
            <a:r>
              <a:rPr lang="en-US" dirty="0">
                <a:latin typeface="Consolas" pitchFamily="49" charset="0"/>
              </a:rPr>
              <a:t>();</a:t>
            </a:r>
          </a:p>
          <a:p>
            <a:pPr>
              <a:buNone/>
            </a:pPr>
            <a:r>
              <a:rPr lang="en-US" dirty="0">
                <a:latin typeface="Consolas" pitchFamily="49" charset="0"/>
              </a:rPr>
              <a:t>	public double </a:t>
            </a:r>
            <a:r>
              <a:rPr lang="en-US" dirty="0" err="1">
                <a:latin typeface="Consolas" pitchFamily="49" charset="0"/>
              </a:rPr>
              <a:t>getOriginalPrice</a:t>
            </a:r>
            <a:r>
              <a:rPr lang="en-US" dirty="0">
                <a:latin typeface="Consolas" pitchFamily="49" charset="0"/>
              </a:rPr>
              <a:t>(){return price;}</a:t>
            </a:r>
          </a:p>
          <a:p>
            <a:pPr>
              <a:buNone/>
            </a:pPr>
            <a:r>
              <a:rPr lang="en-US" dirty="0">
                <a:latin typeface="Consolas" pitchFamily="49" charset="0"/>
              </a:rPr>
              <a:t>	public String </a:t>
            </a:r>
            <a:r>
              <a:rPr lang="en-US" dirty="0" err="1">
                <a:latin typeface="Consolas" pitchFamily="49" charset="0"/>
              </a:rPr>
              <a:t>getTitle</a:t>
            </a:r>
            <a:r>
              <a:rPr lang="en-US" dirty="0">
                <a:latin typeface="Consolas" pitchFamily="49" charset="0"/>
              </a:rPr>
              <a:t>(){return title;}</a:t>
            </a:r>
          </a:p>
          <a:p>
            <a:pPr>
              <a:buNone/>
            </a:pPr>
            <a:r>
              <a:rPr lang="en-US" dirty="0">
                <a:latin typeface="Consolas" pitchFamily="49" charset="0"/>
              </a:rPr>
              <a:t>	public </a:t>
            </a:r>
            <a:r>
              <a:rPr lang="en-US" dirty="0" err="1">
                <a:latin typeface="Consolas" pitchFamily="49" charset="0"/>
              </a:rPr>
              <a:t>int</a:t>
            </a:r>
            <a:r>
              <a:rPr lang="en-US" dirty="0">
                <a:latin typeface="Consolas" pitchFamily="49" charset="0"/>
              </a:rPr>
              <a:t> </a:t>
            </a:r>
            <a:r>
              <a:rPr lang="en-US" dirty="0" err="1">
                <a:latin typeface="Consolas" pitchFamily="49" charset="0"/>
              </a:rPr>
              <a:t>getId</a:t>
            </a:r>
            <a:r>
              <a:rPr lang="en-US" dirty="0">
                <a:latin typeface="Consolas" pitchFamily="49" charset="0"/>
              </a:rPr>
              <a:t>(){return id;}</a:t>
            </a:r>
          </a:p>
          <a:p>
            <a:pPr>
              <a:buNone/>
            </a:pPr>
            <a:r>
              <a:rPr lang="en-US" dirty="0">
                <a:latin typeface="Consolas" pitchFamily="49" charset="0"/>
              </a:rPr>
              <a:t> 	</a:t>
            </a:r>
          </a:p>
          <a:p>
            <a:pPr>
              <a:buNone/>
            </a:pPr>
            <a:r>
              <a:rPr lang="en-US" b="1" dirty="0">
                <a:solidFill>
                  <a:srgbClr val="FF0000"/>
                </a:solidFill>
                <a:latin typeface="Consolas" pitchFamily="49" charset="0"/>
              </a:rPr>
              <a:t>	</a:t>
            </a:r>
            <a:r>
              <a:rPr lang="el-GR" b="1" dirty="0">
                <a:solidFill>
                  <a:srgbClr val="FF0000"/>
                </a:solidFill>
                <a:latin typeface="Consolas" pitchFamily="49" charset="0"/>
              </a:rPr>
              <a:t>public abstract double getFinalPrice(); </a:t>
            </a:r>
            <a:endParaRPr lang="en-US" b="1" dirty="0">
              <a:solidFill>
                <a:srgbClr val="FF0000"/>
              </a:solidFill>
              <a:latin typeface="Consolas" pitchFamily="49" charset="0"/>
            </a:endParaRPr>
          </a:p>
          <a:p>
            <a:pPr>
              <a:buNone/>
            </a:pPr>
            <a:r>
              <a:rPr lang="el-GR" dirty="0">
                <a:latin typeface="Consolas" pitchFamily="49" charset="0"/>
              </a:rPr>
              <a:t> 	</a:t>
            </a:r>
            <a:endParaRPr lang="en-US" dirty="0">
              <a:latin typeface="Consolas" pitchFamily="49" charset="0"/>
            </a:endParaRPr>
          </a:p>
          <a:p>
            <a:pPr>
              <a:buNone/>
            </a:pPr>
            <a:r>
              <a:rPr lang="el-GR" dirty="0">
                <a:latin typeface="Consolas" pitchFamily="49" charset="0"/>
              </a:rPr>
              <a:t> 	</a:t>
            </a:r>
            <a:r>
              <a:rPr lang="en-US" dirty="0">
                <a:latin typeface="Consolas" pitchFamily="49" charset="0"/>
              </a:rPr>
              <a:t>protected String title;</a:t>
            </a:r>
          </a:p>
          <a:p>
            <a:pPr>
              <a:buNone/>
            </a:pPr>
            <a:r>
              <a:rPr lang="en-US" dirty="0">
                <a:latin typeface="Consolas" pitchFamily="49" charset="0"/>
              </a:rPr>
              <a:t>	protected double price;</a:t>
            </a:r>
          </a:p>
          <a:p>
            <a:pPr>
              <a:buNone/>
            </a:pPr>
            <a:r>
              <a:rPr lang="en-US" dirty="0">
                <a:latin typeface="Consolas" pitchFamily="49" charset="0"/>
              </a:rPr>
              <a:t>	protected </a:t>
            </a:r>
            <a:r>
              <a:rPr lang="en-US" dirty="0" err="1">
                <a:latin typeface="Consolas" pitchFamily="49" charset="0"/>
              </a:rPr>
              <a:t>int</a:t>
            </a:r>
            <a:r>
              <a:rPr lang="en-US" dirty="0">
                <a:latin typeface="Consolas" pitchFamily="49" charset="0"/>
              </a:rPr>
              <a:t> id;</a:t>
            </a:r>
          </a:p>
          <a:p>
            <a:pPr>
              <a:buNone/>
            </a:pPr>
            <a:r>
              <a:rPr lang="el-GR" dirty="0">
                <a:latin typeface="Consolas" pitchFamily="49" charset="0"/>
              </a:rPr>
              <a:t>}</a:t>
            </a:r>
            <a:endParaRPr lang="en-US" dirty="0">
              <a:latin typeface="Consolas" pitchFamily="49" charset="0"/>
            </a:endParaRPr>
          </a:p>
        </p:txBody>
      </p:sp>
      <p:sp>
        <p:nvSpPr>
          <p:cNvPr id="4" name="Slide Number Placeholder 3"/>
          <p:cNvSpPr>
            <a:spLocks noGrp="1"/>
          </p:cNvSpPr>
          <p:nvPr>
            <p:ph type="sldNum" sz="quarter" idx="12"/>
          </p:nvPr>
        </p:nvSpPr>
        <p:spPr/>
        <p:txBody>
          <a:bodyPr/>
          <a:lstStyle/>
          <a:p>
            <a:pPr>
              <a:defRPr/>
            </a:pPr>
            <a:fld id="{A25CECDE-AAA3-495E-AEAB-EE37250B8B1C}" type="slidenum">
              <a:rPr lang="el-GR" altLang="en-US" smtClean="0"/>
              <a:pPr>
                <a:defRPr/>
              </a:pPr>
              <a:t>43</a:t>
            </a:fld>
            <a:endParaRPr lang="el-GR" altLang="en-US"/>
          </a:p>
        </p:txBody>
      </p:sp>
      <p:sp>
        <p:nvSpPr>
          <p:cNvPr id="5" name="TextBox 4">
            <a:extLst>
              <a:ext uri="{FF2B5EF4-FFF2-40B4-BE49-F238E27FC236}">
                <a16:creationId xmlns:a16="http://schemas.microsoft.com/office/drawing/2014/main" id="{38C64506-C430-4C40-977F-C15446E7D4E3}"/>
              </a:ext>
            </a:extLst>
          </p:cNvPr>
          <p:cNvSpPr txBox="1"/>
          <p:nvPr/>
        </p:nvSpPr>
        <p:spPr>
          <a:xfrm>
            <a:off x="6732240" y="404664"/>
            <a:ext cx="1656184" cy="1200329"/>
          </a:xfrm>
          <a:prstGeom prst="rect">
            <a:avLst/>
          </a:prstGeom>
          <a:noFill/>
        </p:spPr>
        <p:txBody>
          <a:bodyPr wrap="square" rtlCol="0">
            <a:spAutoFit/>
          </a:bodyPr>
          <a:lstStyle/>
          <a:p>
            <a:r>
              <a:rPr lang="en-US" dirty="0"/>
              <a:t>For you: can / should we use an </a:t>
            </a:r>
            <a:r>
              <a:rPr lang="en-US" b="1" dirty="0"/>
              <a:t>interface</a:t>
            </a:r>
            <a:r>
              <a:rPr lang="en-US" dirty="0"/>
              <a:t> instead?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implementation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nsolas" pitchFamily="49" charset="0"/>
              </a:rPr>
              <a:t>package </a:t>
            </a:r>
            <a:r>
              <a:rPr lang="en-US" dirty="0" err="1">
                <a:latin typeface="Consolas" pitchFamily="49" charset="0"/>
              </a:rPr>
              <a:t>bookstoreAcceptable</a:t>
            </a:r>
            <a:r>
              <a:rPr lang="en-US" dirty="0">
                <a:latin typeface="Consolas" pitchFamily="49" charset="0"/>
              </a:rPr>
              <a:t>;</a:t>
            </a:r>
          </a:p>
          <a:p>
            <a:pPr marL="0" indent="0">
              <a:buNone/>
            </a:pPr>
            <a:r>
              <a:rPr lang="en-US" dirty="0">
                <a:latin typeface="Consolas" pitchFamily="49" charset="0"/>
              </a:rPr>
              <a:t> </a:t>
            </a:r>
          </a:p>
          <a:p>
            <a:pPr marL="0" indent="0">
              <a:buNone/>
            </a:pPr>
            <a:r>
              <a:rPr lang="en-US" dirty="0">
                <a:latin typeface="Consolas" pitchFamily="49" charset="0"/>
              </a:rPr>
              <a:t>public class </a:t>
            </a:r>
            <a:r>
              <a:rPr lang="en-US" b="1" dirty="0">
                <a:latin typeface="Consolas" pitchFamily="49" charset="0"/>
              </a:rPr>
              <a:t>Book extends Item</a:t>
            </a:r>
            <a:r>
              <a:rPr lang="en-US" dirty="0">
                <a:latin typeface="Consolas" pitchFamily="49" charset="0"/>
              </a:rPr>
              <a:t> {</a:t>
            </a:r>
          </a:p>
          <a:p>
            <a:pPr marL="0" indent="0">
              <a:buNone/>
            </a:pPr>
            <a:r>
              <a:rPr lang="en-US" dirty="0">
                <a:latin typeface="Consolas" pitchFamily="49" charset="0"/>
              </a:rPr>
              <a:t>	private String author;</a:t>
            </a:r>
          </a:p>
          <a:p>
            <a:pPr marL="0" indent="0">
              <a:buNone/>
            </a:pPr>
            <a:r>
              <a:rPr lang="en-US" sz="5200" dirty="0">
                <a:latin typeface="Consolas" pitchFamily="49" charset="0"/>
              </a:rPr>
              <a:t>…</a:t>
            </a:r>
          </a:p>
          <a:p>
            <a:pPr marL="0" indent="0">
              <a:buNone/>
            </a:pPr>
            <a:r>
              <a:rPr lang="en-US" b="1" dirty="0">
                <a:latin typeface="Consolas" pitchFamily="49" charset="0"/>
              </a:rPr>
              <a:t>	@Override</a:t>
            </a:r>
            <a:endParaRPr lang="en-US" dirty="0">
              <a:latin typeface="Consolas" pitchFamily="49" charset="0"/>
            </a:endParaRPr>
          </a:p>
          <a:p>
            <a:pPr marL="0" indent="0">
              <a:buNone/>
            </a:pPr>
            <a:r>
              <a:rPr lang="en-US" b="1" dirty="0">
                <a:latin typeface="Consolas" pitchFamily="49" charset="0"/>
              </a:rPr>
              <a:t>	public double </a:t>
            </a:r>
            <a:r>
              <a:rPr lang="en-US" b="1" dirty="0" err="1">
                <a:latin typeface="Consolas" pitchFamily="49" charset="0"/>
              </a:rPr>
              <a:t>getFinalPrice</a:t>
            </a:r>
            <a:r>
              <a:rPr lang="en-US" b="1" dirty="0">
                <a:latin typeface="Consolas" pitchFamily="49" charset="0"/>
              </a:rPr>
              <a:t>() {</a:t>
            </a:r>
            <a:endParaRPr lang="en-US" dirty="0">
              <a:latin typeface="Consolas" pitchFamily="49" charset="0"/>
            </a:endParaRPr>
          </a:p>
          <a:p>
            <a:pPr marL="0" indent="0">
              <a:buNone/>
            </a:pPr>
            <a:r>
              <a:rPr lang="en-US" b="1" dirty="0">
                <a:latin typeface="Consolas" pitchFamily="49" charset="0"/>
              </a:rPr>
              <a:t>		return price;</a:t>
            </a:r>
            <a:endParaRPr lang="en-US" dirty="0">
              <a:latin typeface="Consolas" pitchFamily="49" charset="0"/>
            </a:endParaRPr>
          </a:p>
          <a:p>
            <a:pPr marL="0" indent="0">
              <a:buNone/>
            </a:pPr>
            <a:r>
              <a:rPr lang="en-US" b="1" dirty="0">
                <a:latin typeface="Consolas" pitchFamily="49" charset="0"/>
              </a:rPr>
              <a:t>	}</a:t>
            </a:r>
            <a:endParaRPr lang="en-US" dirty="0">
              <a:latin typeface="Consolas" pitchFamily="49" charset="0"/>
            </a:endParaRPr>
          </a:p>
          <a:p>
            <a:pPr marL="0" indent="0">
              <a:buNone/>
            </a:pPr>
            <a:r>
              <a:rPr lang="en-US" dirty="0">
                <a:latin typeface="Consolas" pitchFamily="49" charset="0"/>
              </a:rPr>
              <a:t> </a:t>
            </a:r>
          </a:p>
          <a:p>
            <a:pPr marL="0" indent="0">
              <a:buNone/>
            </a:pPr>
            <a:r>
              <a:rPr lang="en-US" dirty="0">
                <a:latin typeface="Consolas" pitchFamily="49" charset="0"/>
              </a:rPr>
              <a:t>}</a:t>
            </a:r>
          </a:p>
          <a:p>
            <a:pPr marL="0" indent="0">
              <a:buNone/>
            </a:pPr>
            <a:endParaRPr lang="en-US" dirty="0">
              <a:latin typeface="Consolas" pitchFamily="49" charset="0"/>
            </a:endParaRPr>
          </a:p>
        </p:txBody>
      </p:sp>
      <p:sp>
        <p:nvSpPr>
          <p:cNvPr id="4" name="Slide Number Placeholder 3"/>
          <p:cNvSpPr>
            <a:spLocks noGrp="1"/>
          </p:cNvSpPr>
          <p:nvPr>
            <p:ph type="sldNum" sz="quarter" idx="12"/>
          </p:nvPr>
        </p:nvSpPr>
        <p:spPr/>
        <p:txBody>
          <a:bodyPr/>
          <a:lstStyle/>
          <a:p>
            <a:pPr>
              <a:defRPr/>
            </a:pPr>
            <a:fld id="{A25CECDE-AAA3-495E-AEAB-EE37250B8B1C}" type="slidenum">
              <a:rPr lang="el-GR" altLang="en-US" smtClean="0"/>
              <a:pPr>
                <a:defRPr/>
              </a:pPr>
              <a:t>44</a:t>
            </a:fld>
            <a:endParaRPr lang="el-GR"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implementation</a:t>
            </a:r>
          </a:p>
        </p:txBody>
      </p:sp>
      <p:sp>
        <p:nvSpPr>
          <p:cNvPr id="3" name="Content Placeholder 2"/>
          <p:cNvSpPr>
            <a:spLocks noGrp="1"/>
          </p:cNvSpPr>
          <p:nvPr>
            <p:ph idx="1"/>
          </p:nvPr>
        </p:nvSpPr>
        <p:spPr>
          <a:xfrm>
            <a:off x="251520" y="1600200"/>
            <a:ext cx="8640960" cy="4525963"/>
          </a:xfrm>
        </p:spPr>
        <p:txBody>
          <a:bodyPr>
            <a:normAutofit fontScale="55000" lnSpcReduction="20000"/>
          </a:bodyPr>
          <a:lstStyle/>
          <a:p>
            <a:pPr marL="0" indent="0">
              <a:buNone/>
            </a:pPr>
            <a:r>
              <a:rPr lang="en-US" dirty="0">
                <a:latin typeface="Consolas" pitchFamily="49" charset="0"/>
              </a:rPr>
              <a:t>public class </a:t>
            </a:r>
            <a:r>
              <a:rPr lang="en-US" b="1" dirty="0">
                <a:latin typeface="Consolas" pitchFamily="49" charset="0"/>
              </a:rPr>
              <a:t>CD extends Item</a:t>
            </a:r>
            <a:r>
              <a:rPr lang="en-US" dirty="0">
                <a:latin typeface="Consolas" pitchFamily="49" charset="0"/>
              </a:rPr>
              <a:t> {</a:t>
            </a:r>
          </a:p>
          <a:p>
            <a:pPr marL="0" indent="0">
              <a:buNone/>
            </a:pPr>
            <a:r>
              <a:rPr lang="en-US" dirty="0">
                <a:latin typeface="Consolas" pitchFamily="49" charset="0"/>
              </a:rPr>
              <a:t>	private String artist;</a:t>
            </a:r>
          </a:p>
          <a:p>
            <a:pPr marL="0" indent="0">
              <a:buNone/>
            </a:pPr>
            <a:r>
              <a:rPr lang="en-US" sz="6400" dirty="0">
                <a:latin typeface="Consolas" pitchFamily="49" charset="0"/>
              </a:rPr>
              <a:t>…</a:t>
            </a:r>
          </a:p>
          <a:p>
            <a:pPr marL="0" indent="0">
              <a:buNone/>
            </a:pPr>
            <a:r>
              <a:rPr lang="en-US" b="1" dirty="0">
                <a:latin typeface="Consolas" pitchFamily="49" charset="0"/>
              </a:rPr>
              <a:t>	@Override 				</a:t>
            </a:r>
            <a:r>
              <a:rPr lang="en-US" b="1" dirty="0">
                <a:solidFill>
                  <a:srgbClr val="FF0000"/>
                </a:solidFill>
              </a:rPr>
              <a:t>//</a:t>
            </a:r>
            <a:r>
              <a:rPr lang="en-US" b="1" dirty="0" err="1">
                <a:solidFill>
                  <a:srgbClr val="FF0000"/>
                </a:solidFill>
              </a:rPr>
              <a:t>implem</a:t>
            </a:r>
            <a:r>
              <a:rPr lang="en-US" b="1" dirty="0">
                <a:solidFill>
                  <a:srgbClr val="FF0000"/>
                </a:solidFill>
              </a:rPr>
              <a:t>. abstract</a:t>
            </a:r>
          </a:p>
          <a:p>
            <a:pPr marL="0" indent="0">
              <a:buNone/>
            </a:pPr>
            <a:r>
              <a:rPr lang="en-US" dirty="0">
                <a:latin typeface="Consolas" pitchFamily="49" charset="0"/>
              </a:rPr>
              <a:t>	public double </a:t>
            </a:r>
            <a:r>
              <a:rPr lang="en-US" dirty="0" err="1">
                <a:solidFill>
                  <a:srgbClr val="FF0000"/>
                </a:solidFill>
                <a:latin typeface="Consolas" pitchFamily="49" charset="0"/>
              </a:rPr>
              <a:t>getFinalPrice</a:t>
            </a:r>
            <a:r>
              <a:rPr lang="en-US" dirty="0">
                <a:latin typeface="Consolas" pitchFamily="49" charset="0"/>
              </a:rPr>
              <a:t>() {</a:t>
            </a:r>
          </a:p>
          <a:p>
            <a:pPr marL="0" indent="0">
              <a:buNone/>
            </a:pPr>
            <a:r>
              <a:rPr lang="en-US" dirty="0">
                <a:latin typeface="Consolas" pitchFamily="49" charset="0"/>
              </a:rPr>
              <a:t>	   return (price - discount);</a:t>
            </a:r>
          </a:p>
          <a:p>
            <a:pPr marL="0" indent="0">
              <a:buNone/>
            </a:pPr>
            <a:r>
              <a:rPr lang="en-US" dirty="0">
                <a:latin typeface="Consolas" pitchFamily="49" charset="0"/>
              </a:rPr>
              <a:t>	}</a:t>
            </a:r>
          </a:p>
          <a:p>
            <a:pPr marL="0" indent="0">
              <a:buNone/>
            </a:pPr>
            <a:r>
              <a:rPr lang="en-US" dirty="0">
                <a:latin typeface="Consolas" pitchFamily="49" charset="0"/>
              </a:rPr>
              <a:t> </a:t>
            </a:r>
          </a:p>
          <a:p>
            <a:pPr marL="0" indent="0">
              <a:buNone/>
            </a:pPr>
            <a:r>
              <a:rPr lang="en-US" dirty="0">
                <a:latin typeface="Consolas" pitchFamily="49" charset="0"/>
              </a:rPr>
              <a:t>	public void </a:t>
            </a:r>
            <a:r>
              <a:rPr lang="en-US" dirty="0" err="1">
                <a:solidFill>
                  <a:srgbClr val="000099"/>
                </a:solidFill>
                <a:latin typeface="Consolas" pitchFamily="49" charset="0"/>
              </a:rPr>
              <a:t>showDetails</a:t>
            </a:r>
            <a:r>
              <a:rPr lang="en-US" dirty="0">
                <a:latin typeface="Consolas" pitchFamily="49" charset="0"/>
              </a:rPr>
              <a:t>() {	</a:t>
            </a:r>
            <a:r>
              <a:rPr lang="en-US" b="1" dirty="0">
                <a:solidFill>
                  <a:srgbClr val="000099"/>
                </a:solidFill>
              </a:rPr>
              <a:t>//override mama class’ method</a:t>
            </a:r>
            <a:endParaRPr lang="en-US" dirty="0">
              <a:solidFill>
                <a:srgbClr val="000099"/>
              </a:solidFill>
              <a:latin typeface="Consolas" pitchFamily="49" charset="0"/>
            </a:endParaRPr>
          </a:p>
          <a:p>
            <a:pPr marL="0" indent="0">
              <a:buNone/>
            </a:pPr>
            <a:r>
              <a:rPr lang="en-US" dirty="0">
                <a:latin typeface="Consolas" pitchFamily="49" charset="0"/>
              </a:rPr>
              <a:t>	   </a:t>
            </a:r>
            <a:r>
              <a:rPr lang="en-US" dirty="0" err="1">
                <a:latin typeface="Consolas" pitchFamily="49" charset="0"/>
              </a:rPr>
              <a:t>super.showDetails</a:t>
            </a:r>
            <a:r>
              <a:rPr lang="en-US" dirty="0">
                <a:latin typeface="Consolas" pitchFamily="49" charset="0"/>
              </a:rPr>
              <a:t>();</a:t>
            </a:r>
          </a:p>
          <a:p>
            <a:pPr marL="0" indent="0">
              <a:buNone/>
            </a:pPr>
            <a:r>
              <a:rPr lang="en-US" dirty="0">
                <a:latin typeface="Consolas" pitchFamily="49" charset="0"/>
              </a:rPr>
              <a:t>	   </a:t>
            </a:r>
            <a:r>
              <a:rPr lang="en-US" dirty="0" err="1">
                <a:latin typeface="Consolas" pitchFamily="49" charset="0"/>
              </a:rPr>
              <a:t>System.out.println</a:t>
            </a:r>
            <a:r>
              <a:rPr lang="en-US" dirty="0">
                <a:latin typeface="Consolas" pitchFamily="49" charset="0"/>
              </a:rPr>
              <a:t>("by " + artist);</a:t>
            </a:r>
          </a:p>
          <a:p>
            <a:pPr marL="0" indent="0">
              <a:buNone/>
            </a:pPr>
            <a:r>
              <a:rPr lang="en-US" dirty="0">
                <a:latin typeface="Consolas" pitchFamily="49" charset="0"/>
              </a:rPr>
              <a:t>	   </a:t>
            </a:r>
            <a:r>
              <a:rPr lang="en-US" dirty="0" err="1">
                <a:latin typeface="Consolas" pitchFamily="49" charset="0"/>
              </a:rPr>
              <a:t>System.out.println</a:t>
            </a:r>
            <a:r>
              <a:rPr lang="en-US" dirty="0">
                <a:latin typeface="Consolas" pitchFamily="49" charset="0"/>
              </a:rPr>
              <a:t>(“Price f.: “+ </a:t>
            </a:r>
            <a:r>
              <a:rPr lang="en-US" dirty="0" err="1">
                <a:latin typeface="Consolas" pitchFamily="49" charset="0"/>
              </a:rPr>
              <a:t>getFinalPrice</a:t>
            </a:r>
            <a:r>
              <a:rPr lang="en-US" dirty="0">
                <a:latin typeface="Consolas" pitchFamily="49" charset="0"/>
              </a:rPr>
              <a:t>()+ "\n");</a:t>
            </a:r>
          </a:p>
          <a:p>
            <a:pPr marL="0" indent="0">
              <a:buNone/>
            </a:pPr>
            <a:r>
              <a:rPr lang="en-US" dirty="0">
                <a:latin typeface="Consolas" pitchFamily="49" charset="0"/>
              </a:rPr>
              <a:t>	}</a:t>
            </a:r>
          </a:p>
          <a:p>
            <a:pPr marL="0" indent="0">
              <a:buNone/>
            </a:pPr>
            <a:r>
              <a:rPr lang="en-US" dirty="0">
                <a:latin typeface="Consolas" pitchFamily="49" charset="0"/>
              </a:rPr>
              <a:t>}</a:t>
            </a:r>
          </a:p>
          <a:p>
            <a:pPr>
              <a:buNone/>
            </a:pPr>
            <a:endParaRPr lang="en-US" dirty="0"/>
          </a:p>
        </p:txBody>
      </p:sp>
      <p:sp>
        <p:nvSpPr>
          <p:cNvPr id="4" name="Slide Number Placeholder 3"/>
          <p:cNvSpPr>
            <a:spLocks noGrp="1"/>
          </p:cNvSpPr>
          <p:nvPr>
            <p:ph type="sldNum" sz="quarter" idx="12"/>
          </p:nvPr>
        </p:nvSpPr>
        <p:spPr/>
        <p:txBody>
          <a:bodyPr/>
          <a:lstStyle/>
          <a:p>
            <a:pPr>
              <a:defRPr/>
            </a:pPr>
            <a:fld id="{A25CECDE-AAA3-495E-AEAB-EE37250B8B1C}" type="slidenum">
              <a:rPr lang="el-GR" altLang="en-US" smtClean="0"/>
              <a:pPr>
                <a:defRPr/>
              </a:pPr>
              <a:t>45</a:t>
            </a:fld>
            <a:endParaRPr lang="el-GR"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 coupling</a:t>
            </a:r>
          </a:p>
        </p:txBody>
      </p:sp>
      <p:sp>
        <p:nvSpPr>
          <p:cNvPr id="3" name="Content Placeholder 2"/>
          <p:cNvSpPr>
            <a:spLocks noGrp="1"/>
          </p:cNvSpPr>
          <p:nvPr>
            <p:ph idx="1"/>
          </p:nvPr>
        </p:nvSpPr>
        <p:spPr/>
        <p:txBody>
          <a:bodyPr>
            <a:normAutofit fontScale="92500" lnSpcReduction="20000"/>
          </a:bodyPr>
          <a:lstStyle/>
          <a:p>
            <a:pPr>
              <a:buNone/>
            </a:pPr>
            <a:r>
              <a:rPr lang="en-US" dirty="0">
                <a:latin typeface="Consolas" pitchFamily="49" charset="0"/>
              </a:rPr>
              <a:t>public class </a:t>
            </a:r>
            <a:r>
              <a:rPr lang="en-US" b="1" dirty="0" err="1">
                <a:latin typeface="Consolas" pitchFamily="49" charset="0"/>
              </a:rPr>
              <a:t>ItemManager</a:t>
            </a:r>
            <a:r>
              <a:rPr lang="en-US" dirty="0">
                <a:latin typeface="Consolas" pitchFamily="49" charset="0"/>
              </a:rPr>
              <a:t> {</a:t>
            </a:r>
          </a:p>
          <a:p>
            <a:pPr>
              <a:buNone/>
            </a:pPr>
            <a:r>
              <a:rPr lang="en-US" dirty="0">
                <a:latin typeface="Consolas" pitchFamily="49" charset="0"/>
              </a:rPr>
              <a:t>	private </a:t>
            </a:r>
            <a:r>
              <a:rPr lang="en-US" dirty="0" err="1">
                <a:latin typeface="Consolas" pitchFamily="49" charset="0"/>
              </a:rPr>
              <a:t>ArrayList</a:t>
            </a:r>
            <a:r>
              <a:rPr lang="en-US" dirty="0">
                <a:latin typeface="Consolas" pitchFamily="49" charset="0"/>
              </a:rPr>
              <a:t>&lt;</a:t>
            </a:r>
            <a:r>
              <a:rPr lang="en-US" dirty="0">
                <a:solidFill>
                  <a:srgbClr val="FF0000"/>
                </a:solidFill>
                <a:latin typeface="Consolas" pitchFamily="49" charset="0"/>
              </a:rPr>
              <a:t>Item</a:t>
            </a:r>
            <a:r>
              <a:rPr lang="en-US" dirty="0">
                <a:latin typeface="Consolas" pitchFamily="49" charset="0"/>
              </a:rPr>
              <a:t>&gt; </a:t>
            </a:r>
            <a:r>
              <a:rPr lang="en-US" dirty="0" err="1">
                <a:latin typeface="Consolas" pitchFamily="49" charset="0"/>
              </a:rPr>
              <a:t>allItems</a:t>
            </a:r>
            <a:r>
              <a:rPr lang="en-US" dirty="0">
                <a:latin typeface="Consolas" pitchFamily="49" charset="0"/>
              </a:rPr>
              <a:t>;</a:t>
            </a:r>
          </a:p>
          <a:p>
            <a:pPr>
              <a:buNone/>
            </a:pPr>
            <a:r>
              <a:rPr lang="en-US" dirty="0">
                <a:latin typeface="Consolas" pitchFamily="49" charset="0"/>
              </a:rPr>
              <a:t>…</a:t>
            </a:r>
          </a:p>
          <a:p>
            <a:pPr>
              <a:buNone/>
            </a:pPr>
            <a:r>
              <a:rPr lang="en-US" dirty="0">
                <a:latin typeface="Consolas" pitchFamily="49" charset="0"/>
              </a:rPr>
              <a:t>}</a:t>
            </a:r>
          </a:p>
          <a:p>
            <a:pPr>
              <a:buNone/>
            </a:pPr>
            <a:endParaRPr lang="en-US" dirty="0"/>
          </a:p>
          <a:p>
            <a:pPr>
              <a:buNone/>
            </a:pPr>
            <a:r>
              <a:rPr lang="en-US" dirty="0"/>
              <a:t>The “client” class </a:t>
            </a:r>
            <a:r>
              <a:rPr lang="en-US" dirty="0" err="1"/>
              <a:t>ItemManager</a:t>
            </a:r>
            <a:r>
              <a:rPr lang="en-US" dirty="0"/>
              <a:t> uses </a:t>
            </a:r>
            <a:r>
              <a:rPr lang="en-US" dirty="0">
                <a:solidFill>
                  <a:srgbClr val="FF0000"/>
                </a:solidFill>
              </a:rPr>
              <a:t>ONLY the abstract class </a:t>
            </a:r>
            <a:r>
              <a:rPr lang="en-US" dirty="0"/>
              <a:t>and is completely agnostic to any subclasses the abstract class has.</a:t>
            </a:r>
          </a:p>
          <a:p>
            <a:pPr>
              <a:buNone/>
            </a:pPr>
            <a:r>
              <a:rPr lang="en-US" dirty="0"/>
              <a:t>=&gt; Zero maintenance cost when new subclasses appear</a:t>
            </a:r>
          </a:p>
        </p:txBody>
      </p:sp>
      <p:sp>
        <p:nvSpPr>
          <p:cNvPr id="4" name="Slide Number Placeholder 3"/>
          <p:cNvSpPr>
            <a:spLocks noGrp="1"/>
          </p:cNvSpPr>
          <p:nvPr>
            <p:ph type="sldNum" sz="quarter" idx="12"/>
          </p:nvPr>
        </p:nvSpPr>
        <p:spPr/>
        <p:txBody>
          <a:bodyPr/>
          <a:lstStyle/>
          <a:p>
            <a:pPr>
              <a:defRPr/>
            </a:pPr>
            <a:fld id="{A25CECDE-AAA3-495E-AEAB-EE37250B8B1C}" type="slidenum">
              <a:rPr lang="el-GR" altLang="en-US" smtClean="0"/>
              <a:pPr>
                <a:defRPr/>
              </a:pPr>
              <a:t>46</a:t>
            </a:fld>
            <a:endParaRPr lang="el-GR"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Αρχή της ανοικτής – κλειστής σχεδίασης</a:t>
            </a:r>
          </a:p>
        </p:txBody>
      </p:sp>
      <p:sp>
        <p:nvSpPr>
          <p:cNvPr id="3" name="Content Placeholder 2"/>
          <p:cNvSpPr>
            <a:spLocks noGrp="1"/>
          </p:cNvSpPr>
          <p:nvPr>
            <p:ph idx="1"/>
          </p:nvPr>
        </p:nvSpPr>
        <p:spPr/>
        <p:txBody>
          <a:bodyPr>
            <a:normAutofit lnSpcReduction="10000"/>
          </a:bodyPr>
          <a:lstStyle/>
          <a:p>
            <a:r>
              <a:rPr lang="en-US" dirty="0">
                <a:solidFill>
                  <a:schemeClr val="tx1">
                    <a:lumMod val="75000"/>
                    <a:lumOff val="25000"/>
                  </a:schemeClr>
                </a:solidFill>
              </a:rPr>
              <a:t>The Open-Closed Principle (B. Meyer, 1998)</a:t>
            </a:r>
          </a:p>
          <a:p>
            <a:r>
              <a:rPr lang="en-US" dirty="0">
                <a:solidFill>
                  <a:schemeClr val="tx1">
                    <a:lumMod val="75000"/>
                    <a:lumOff val="25000"/>
                  </a:schemeClr>
                </a:solidFill>
              </a:rPr>
              <a:t>A module should be:</a:t>
            </a:r>
          </a:p>
          <a:p>
            <a:pPr lvl="1"/>
            <a:r>
              <a:rPr lang="en-US" dirty="0">
                <a:solidFill>
                  <a:srgbClr val="008000"/>
                </a:solidFill>
              </a:rPr>
              <a:t>Open for extension</a:t>
            </a:r>
          </a:p>
          <a:p>
            <a:pPr lvl="1"/>
            <a:r>
              <a:rPr lang="en-US" dirty="0">
                <a:solidFill>
                  <a:srgbClr val="FF0000"/>
                </a:solidFill>
              </a:rPr>
              <a:t>Closed for modification</a:t>
            </a:r>
          </a:p>
          <a:p>
            <a:endParaRPr lang="en-US" dirty="0"/>
          </a:p>
          <a:p>
            <a:r>
              <a:rPr lang="el-GR" dirty="0"/>
              <a:t>Βασικός στόχος: οι όποιες αλλαγές, να γίνονται με επέκταση και όχι με τροποποίηση του υπάρχοντος κώδικα (</a:t>
            </a:r>
            <a:r>
              <a:rPr lang="en-US" dirty="0"/>
              <a:t>source, object or executable</a:t>
            </a:r>
            <a:r>
              <a:rPr lang="el-GR" dirty="0"/>
              <a:t>)!</a:t>
            </a:r>
          </a:p>
        </p:txBody>
      </p:sp>
      <p:sp>
        <p:nvSpPr>
          <p:cNvPr id="4" name="Slide Number Placeholder 3"/>
          <p:cNvSpPr>
            <a:spLocks noGrp="1"/>
          </p:cNvSpPr>
          <p:nvPr>
            <p:ph type="sldNum" sz="quarter" idx="12"/>
          </p:nvPr>
        </p:nvSpPr>
        <p:spPr/>
        <p:txBody>
          <a:bodyPr/>
          <a:lstStyle/>
          <a:p>
            <a:fld id="{4271182A-DE3E-43A2-99F5-2209ED92BFA3}" type="slidenum">
              <a:rPr lang="el-GR" smtClean="0"/>
              <a:pPr/>
              <a:t>47</a:t>
            </a:fld>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Και πώς γίνεται αυτό? Με </a:t>
            </a:r>
            <a:r>
              <a:rPr lang="en-US" dirty="0"/>
              <a:t>abstract coupling,</a:t>
            </a:r>
            <a:r>
              <a:rPr lang="el-GR" dirty="0"/>
              <a:t>φυσικά!!</a:t>
            </a:r>
          </a:p>
        </p:txBody>
      </p:sp>
      <p:graphicFrame>
        <p:nvGraphicFramePr>
          <p:cNvPr id="5123" name="Object 3"/>
          <p:cNvGraphicFramePr>
            <a:graphicFrameLocks noChangeAspect="1"/>
          </p:cNvGraphicFramePr>
          <p:nvPr>
            <p:extLst>
              <p:ext uri="{D42A27DB-BD31-4B8C-83A1-F6EECF244321}">
                <p14:modId xmlns:p14="http://schemas.microsoft.com/office/powerpoint/2010/main" val="1368141708"/>
              </p:ext>
            </p:extLst>
          </p:nvPr>
        </p:nvGraphicFramePr>
        <p:xfrm>
          <a:off x="899592" y="1628800"/>
          <a:ext cx="7120171" cy="3891421"/>
        </p:xfrm>
        <a:graphic>
          <a:graphicData uri="http://schemas.openxmlformats.org/presentationml/2006/ole">
            <mc:AlternateContent xmlns:mc="http://schemas.openxmlformats.org/markup-compatibility/2006">
              <mc:Choice xmlns:v="urn:schemas-microsoft-com:vml" Requires="v">
                <p:oleObj spid="_x0000_s5159" name="Visio" r:id="rId3" imgW="4009043" imgH="2190240" progId="Visio.Drawing.11">
                  <p:embed/>
                </p:oleObj>
              </mc:Choice>
              <mc:Fallback>
                <p:oleObj name="Visio" r:id="rId3" imgW="4009043" imgH="2190240" progId="Visio.Drawing.11">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628800"/>
                        <a:ext cx="7120171" cy="389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4271182A-DE3E-43A2-99F5-2209ED92BFA3}" type="slidenum">
              <a:rPr lang="el-GR" smtClean="0"/>
              <a:pPr/>
              <a:t>48</a:t>
            </a:fld>
            <a:endParaRPr lang="el-GR"/>
          </a:p>
        </p:txBody>
      </p:sp>
      <p:sp>
        <p:nvSpPr>
          <p:cNvPr id="3" name="TextBox 2">
            <a:extLst>
              <a:ext uri="{FF2B5EF4-FFF2-40B4-BE49-F238E27FC236}">
                <a16:creationId xmlns:a16="http://schemas.microsoft.com/office/drawing/2014/main" id="{7CA5F604-0068-4A4A-A4D9-C18637A3D564}"/>
              </a:ext>
            </a:extLst>
          </p:cNvPr>
          <p:cNvSpPr txBox="1"/>
          <p:nvPr/>
        </p:nvSpPr>
        <p:spPr>
          <a:xfrm>
            <a:off x="611560" y="5805264"/>
            <a:ext cx="633670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Even better: use an interface, unless the abstraction has reusable state or behavior!!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κερδίζουμε</a:t>
            </a:r>
          </a:p>
        </p:txBody>
      </p:sp>
      <p:sp>
        <p:nvSpPr>
          <p:cNvPr id="3" name="Content Placeholder 2"/>
          <p:cNvSpPr>
            <a:spLocks noGrp="1"/>
          </p:cNvSpPr>
          <p:nvPr>
            <p:ph idx="1"/>
          </p:nvPr>
        </p:nvSpPr>
        <p:spPr/>
        <p:txBody>
          <a:bodyPr/>
          <a:lstStyle/>
          <a:p>
            <a:r>
              <a:rPr lang="el-GR" dirty="0"/>
              <a:t>Μια αλλαγή στην ιεραρχία, δεν αλλάζει τον </a:t>
            </a:r>
            <a:r>
              <a:rPr lang="en-US" dirty="0"/>
              <a:t>client (rigidity: large number of impacted modules for a single change)</a:t>
            </a:r>
            <a:endParaRPr lang="el-GR" dirty="0"/>
          </a:p>
          <a:p>
            <a:r>
              <a:rPr lang="el-GR" dirty="0"/>
              <a:t>Για κάθε αντικείμενο που χρησιμοποιεί ο </a:t>
            </a:r>
            <a:r>
              <a:rPr lang="en-US" dirty="0"/>
              <a:t>client </a:t>
            </a:r>
            <a:r>
              <a:rPr lang="el-GR" dirty="0"/>
              <a:t>κώδικας, δεν χρειάζεται να εξετάσουμε σε ποια κλάση ανήκει</a:t>
            </a:r>
            <a:r>
              <a:rPr lang="en-US" dirty="0"/>
              <a:t> (fragility: must ensure that all such “switch” checks correspond to the appropriate classes)</a:t>
            </a:r>
            <a:endParaRPr lang="el-GR" dirty="0"/>
          </a:p>
          <a:p>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49</a:t>
            </a:fld>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Προβλήματα σχεδίασης: μη </a:t>
            </a:r>
            <a:r>
              <a:rPr lang="el-GR" dirty="0" err="1"/>
              <a:t>συντηρησιμότητα</a:t>
            </a:r>
            <a:endParaRPr lang="el-GR" dirty="0"/>
          </a:p>
        </p:txBody>
      </p:sp>
      <p:sp>
        <p:nvSpPr>
          <p:cNvPr id="3" name="Content Placeholder 2"/>
          <p:cNvSpPr>
            <a:spLocks noGrp="1"/>
          </p:cNvSpPr>
          <p:nvPr>
            <p:ph idx="1"/>
          </p:nvPr>
        </p:nvSpPr>
        <p:spPr/>
        <p:txBody>
          <a:bodyPr>
            <a:normAutofit fontScale="92500" lnSpcReduction="20000"/>
          </a:bodyPr>
          <a:lstStyle/>
          <a:p>
            <a:pPr>
              <a:spcBef>
                <a:spcPct val="15000"/>
              </a:spcBef>
            </a:pPr>
            <a:r>
              <a:rPr lang="el-GR" dirty="0">
                <a:solidFill>
                  <a:srgbClr val="FF0000"/>
                </a:solidFill>
              </a:rPr>
              <a:t>Δυσκαμψία</a:t>
            </a:r>
            <a:r>
              <a:rPr lang="el-GR" dirty="0"/>
              <a:t> (</a:t>
            </a:r>
            <a:r>
              <a:rPr lang="el-GR" dirty="0" err="1"/>
              <a:t>Rigidity</a:t>
            </a:r>
            <a:r>
              <a:rPr lang="el-GR" dirty="0"/>
              <a:t>): Το σύστημα είναι δύσκολο να τροποποιηθεί διότι κάθε αλλαγή οδηγεί σε πληθώρα αλλαγών σε άλλα τμήματα του συστήματος</a:t>
            </a:r>
          </a:p>
          <a:p>
            <a:pPr>
              <a:spcBef>
                <a:spcPct val="15000"/>
              </a:spcBef>
              <a:buFontTx/>
              <a:buChar char="•"/>
            </a:pPr>
            <a:r>
              <a:rPr lang="el-GR" dirty="0">
                <a:solidFill>
                  <a:srgbClr val="FF0000"/>
                </a:solidFill>
              </a:rPr>
              <a:t>Έλλειψη ρευστότητας </a:t>
            </a:r>
            <a:r>
              <a:rPr lang="el-GR" dirty="0"/>
              <a:t>(</a:t>
            </a:r>
            <a:r>
              <a:rPr lang="en-US" dirty="0"/>
              <a:t>Viscosity</a:t>
            </a:r>
            <a:r>
              <a:rPr lang="el-GR" dirty="0"/>
              <a:t>): Η πραγματοποίηση τροποποιήσεων με λάθος τρόπο είναι ευκολότερη από την πραγματοποίησή τους με τον ορθό τρόπο. </a:t>
            </a:r>
          </a:p>
          <a:p>
            <a:pPr>
              <a:spcBef>
                <a:spcPct val="15000"/>
              </a:spcBef>
              <a:buFontTx/>
              <a:buChar char="•"/>
            </a:pPr>
            <a:r>
              <a:rPr lang="el-GR" dirty="0">
                <a:solidFill>
                  <a:srgbClr val="FF0000"/>
                </a:solidFill>
              </a:rPr>
              <a:t>Ευθραυστότητα</a:t>
            </a:r>
            <a:r>
              <a:rPr lang="el-GR" dirty="0"/>
              <a:t> (</a:t>
            </a:r>
            <a:r>
              <a:rPr lang="en-US" dirty="0"/>
              <a:t>Fragility</a:t>
            </a:r>
            <a:r>
              <a:rPr lang="el-GR" dirty="0"/>
              <a:t>): Οι αλλαγές που πραγματοποιούνται στο λογισμικό προκαλούν σφάλματα σε διάφορα σημεία. </a:t>
            </a:r>
          </a:p>
          <a:p>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Probe Further</a:t>
            </a:r>
            <a:endParaRPr lang="el-GR" dirty="0"/>
          </a:p>
        </p:txBody>
      </p:sp>
      <p:sp>
        <p:nvSpPr>
          <p:cNvPr id="3" name="Text Placeholder 2"/>
          <p:cNvSpPr>
            <a:spLocks noGrp="1"/>
          </p:cNvSpPr>
          <p:nvPr>
            <p:ph type="body" idx="1"/>
          </p:nvPr>
        </p:nvSpPr>
        <p:spPr/>
        <p:txBody>
          <a:bodyPr/>
          <a:lstStyle/>
          <a:p>
            <a:r>
              <a:rPr lang="en-US" dirty="0"/>
              <a:t>Template Method and Strategy Patterns</a:t>
            </a:r>
          </a:p>
          <a:p>
            <a:r>
              <a:rPr lang="en-US" dirty="0"/>
              <a:t>Factory – related patterns: see the next subsection</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50</a:t>
            </a:fld>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fr-FR" sz="2800" dirty="0">
                <a:hlinkClick r:id="rId2"/>
              </a:rPr>
              <a:t>http://www.oodesign.com/</a:t>
            </a:r>
            <a:r>
              <a:rPr lang="fr-FR" sz="2800" dirty="0"/>
              <a:t> </a:t>
            </a:r>
            <a:br>
              <a:rPr lang="fr-FR" sz="2800" dirty="0"/>
            </a:br>
            <a:r>
              <a:rPr lang="fr-FR" sz="2800" u="sng" dirty="0">
                <a:solidFill>
                  <a:srgbClr val="0000FF"/>
                </a:solidFill>
              </a:rPr>
              <a:t>strategy-pattern.html</a:t>
            </a:r>
            <a:r>
              <a:rPr lang="fr-FR" sz="2800" dirty="0"/>
              <a:t> </a:t>
            </a:r>
            <a:r>
              <a:rPr lang="fr-FR" sz="2800" dirty="0">
                <a:solidFill>
                  <a:srgbClr val="FF0000"/>
                </a:solidFill>
              </a:rPr>
              <a:t>vs</a:t>
            </a:r>
            <a:r>
              <a:rPr lang="fr-FR" sz="2800" dirty="0"/>
              <a:t> </a:t>
            </a:r>
            <a:r>
              <a:rPr lang="fr-FR" sz="2800" u="sng" dirty="0">
                <a:solidFill>
                  <a:srgbClr val="0000FF"/>
                </a:solidFill>
              </a:rPr>
              <a:t>template-method-pattern.html</a:t>
            </a:r>
            <a:endParaRPr lang="el-GR" sz="2800" u="sng" dirty="0">
              <a:solidFill>
                <a:srgbClr val="0000FF"/>
              </a:solidFill>
            </a:endParaRPr>
          </a:p>
        </p:txBody>
      </p:sp>
      <p:sp>
        <p:nvSpPr>
          <p:cNvPr id="3" name="Text Placeholder 2"/>
          <p:cNvSpPr>
            <a:spLocks noGrp="1"/>
          </p:cNvSpPr>
          <p:nvPr>
            <p:ph type="body" idx="1"/>
          </p:nvPr>
        </p:nvSpPr>
        <p:spPr>
          <a:xfrm>
            <a:off x="457200" y="1268760"/>
            <a:ext cx="4040188" cy="906115"/>
          </a:xfrm>
        </p:spPr>
        <p:txBody>
          <a:bodyPr>
            <a:noAutofit/>
          </a:bodyPr>
          <a:lstStyle/>
          <a:p>
            <a:r>
              <a:rPr lang="en-US" sz="1700" dirty="0"/>
              <a:t>Strategy: behavior is abstracted &amp;&amp; each time we “new” as we are supposed to</a:t>
            </a:r>
          </a:p>
          <a:p>
            <a:r>
              <a:rPr lang="en-US" sz="1700" dirty="0"/>
              <a:t>Also: can be interface-based only</a:t>
            </a:r>
            <a:endParaRPr lang="el-GR" sz="1700" dirty="0"/>
          </a:p>
        </p:txBody>
      </p:sp>
      <p:sp>
        <p:nvSpPr>
          <p:cNvPr id="5" name="Text Placeholder 4"/>
          <p:cNvSpPr>
            <a:spLocks noGrp="1"/>
          </p:cNvSpPr>
          <p:nvPr>
            <p:ph type="body" sz="quarter" idx="3"/>
          </p:nvPr>
        </p:nvSpPr>
        <p:spPr>
          <a:xfrm>
            <a:off x="4645025" y="1340768"/>
            <a:ext cx="4041775" cy="1080120"/>
          </a:xfrm>
        </p:spPr>
        <p:txBody>
          <a:bodyPr>
            <a:noAutofit/>
          </a:bodyPr>
          <a:lstStyle/>
          <a:p>
            <a:r>
              <a:rPr lang="en-US" sz="1700" dirty="0"/>
              <a:t>Template method: when some steps are reusable and some have to be overridden.</a:t>
            </a:r>
          </a:p>
          <a:p>
            <a:r>
              <a:rPr lang="en-US" sz="1700" dirty="0"/>
              <a:t>Also: needs abstract class, as there is reusable code</a:t>
            </a:r>
            <a:endParaRPr lang="el-GR" sz="1700" dirty="0"/>
          </a:p>
        </p:txBody>
      </p:sp>
      <p:sp>
        <p:nvSpPr>
          <p:cNvPr id="7" name="Slide Number Placeholder 6"/>
          <p:cNvSpPr>
            <a:spLocks noGrp="1"/>
          </p:cNvSpPr>
          <p:nvPr>
            <p:ph type="sldNum" sz="quarter" idx="12"/>
          </p:nvPr>
        </p:nvSpPr>
        <p:spPr/>
        <p:txBody>
          <a:bodyPr/>
          <a:lstStyle/>
          <a:p>
            <a:fld id="{4271182A-DE3E-43A2-99F5-2209ED92BFA3}" type="slidenum">
              <a:rPr lang="el-GR" smtClean="0"/>
              <a:pPr/>
              <a:t>51</a:t>
            </a:fld>
            <a:endParaRPr lang="el-GR"/>
          </a:p>
        </p:txBody>
      </p:sp>
      <p:pic>
        <p:nvPicPr>
          <p:cNvPr id="63490" name="Picture 2" descr="D:\Users\pvassil\COURSES\OOP\SW_DEV\TOPICS\04_DesignPrinciples\template_method_example_trips_-_uml_class_diagram.gif"/>
          <p:cNvPicPr>
            <a:picLocks noGrp="1" noChangeAspect="1" noChangeArrowheads="1"/>
          </p:cNvPicPr>
          <p:nvPr>
            <p:ph sz="quarter" idx="4"/>
          </p:nvPr>
        </p:nvPicPr>
        <p:blipFill>
          <a:blip r:embed="rId3" cstate="print"/>
          <a:srcRect/>
          <a:stretch>
            <a:fillRect/>
          </a:stretch>
        </p:blipFill>
        <p:spPr bwMode="auto">
          <a:xfrm>
            <a:off x="4768194" y="2574056"/>
            <a:ext cx="3795437" cy="3951288"/>
          </a:xfrm>
          <a:prstGeom prst="rect">
            <a:avLst/>
          </a:prstGeom>
          <a:noFill/>
        </p:spPr>
      </p:pic>
      <p:pic>
        <p:nvPicPr>
          <p:cNvPr id="63492" name="Picture 4" descr="Strategy Example Robot UML Class Diagram"/>
          <p:cNvPicPr>
            <a:picLocks noGrp="1" noChangeAspect="1" noChangeArrowheads="1"/>
          </p:cNvPicPr>
          <p:nvPr>
            <p:ph sz="half" idx="2"/>
          </p:nvPr>
        </p:nvPicPr>
        <p:blipFill>
          <a:blip r:embed="rId4" cstate="print"/>
          <a:srcRect/>
          <a:stretch>
            <a:fillRect/>
          </a:stretch>
        </p:blipFill>
        <p:spPr bwMode="auto">
          <a:xfrm>
            <a:off x="467544" y="2564904"/>
            <a:ext cx="4040188" cy="201596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Factories</a:t>
            </a:r>
            <a:endParaRPr lang="el-GR" dirty="0"/>
          </a:p>
        </p:txBody>
      </p:sp>
      <p:sp>
        <p:nvSpPr>
          <p:cNvPr id="3" name="Text Placeholder 2"/>
          <p:cNvSpPr>
            <a:spLocks noGrp="1"/>
          </p:cNvSpPr>
          <p:nvPr>
            <p:ph type="body" idx="1"/>
          </p:nvPr>
        </p:nvSpPr>
        <p:spPr/>
        <p:txBody>
          <a:bodyPr/>
          <a:lstStyle/>
          <a:p>
            <a:r>
              <a:rPr lang="en-US" dirty="0"/>
              <a:t>The simplest possible factory</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52</a:t>
            </a:fld>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abstract coupling</a:t>
            </a:r>
            <a:endParaRPr lang="el-GR" dirty="0"/>
          </a:p>
        </p:txBody>
      </p:sp>
      <p:graphicFrame>
        <p:nvGraphicFramePr>
          <p:cNvPr id="5123" name="Object 3"/>
          <p:cNvGraphicFramePr>
            <a:graphicFrameLocks noChangeAspect="1"/>
          </p:cNvGraphicFramePr>
          <p:nvPr/>
        </p:nvGraphicFramePr>
        <p:xfrm>
          <a:off x="899592" y="1844824"/>
          <a:ext cx="7120171" cy="3891421"/>
        </p:xfrm>
        <a:graphic>
          <a:graphicData uri="http://schemas.openxmlformats.org/presentationml/2006/ole">
            <mc:AlternateContent xmlns:mc="http://schemas.openxmlformats.org/markup-compatibility/2006">
              <mc:Choice xmlns:v="urn:schemas-microsoft-com:vml" Requires="v">
                <p:oleObj spid="_x0000_s61478" name="Visio" r:id="rId3" imgW="4009043" imgH="2190240" progId="Visio.Drawing.11">
                  <p:embed/>
                </p:oleObj>
              </mc:Choice>
              <mc:Fallback>
                <p:oleObj name="Visio" r:id="rId3" imgW="4009043" imgH="219024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844824"/>
                        <a:ext cx="7120171" cy="389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4271182A-DE3E-43A2-99F5-2209ED92BFA3}" type="slidenum">
              <a:rPr lang="el-GR" smtClean="0"/>
              <a:pPr/>
              <a:t>53</a:t>
            </a:fld>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Πού «πονά» το </a:t>
            </a:r>
            <a:r>
              <a:rPr lang="en-US" dirty="0"/>
              <a:t>abstract coupling</a:t>
            </a:r>
            <a:endParaRPr lang="el-GR" dirty="0"/>
          </a:p>
        </p:txBody>
      </p:sp>
      <p:sp>
        <p:nvSpPr>
          <p:cNvPr id="3" name="Content Placeholder 2"/>
          <p:cNvSpPr>
            <a:spLocks noGrp="1"/>
          </p:cNvSpPr>
          <p:nvPr>
            <p:ph idx="1"/>
          </p:nvPr>
        </p:nvSpPr>
        <p:spPr/>
        <p:txBody>
          <a:bodyPr>
            <a:normAutofit lnSpcReduction="10000"/>
          </a:bodyPr>
          <a:lstStyle/>
          <a:p>
            <a:r>
              <a:rPr lang="el-GR" dirty="0"/>
              <a:t>Ενώ το </a:t>
            </a:r>
            <a:r>
              <a:rPr lang="en-US" dirty="0"/>
              <a:t>abstract coupling </a:t>
            </a:r>
            <a:r>
              <a:rPr lang="el-GR" dirty="0"/>
              <a:t>έχει το καλό ότι ενώνει μια κλάση «χρήστη» ΜΟΝΟ με ένα γονικό </a:t>
            </a:r>
            <a:r>
              <a:rPr lang="en-US" dirty="0"/>
              <a:t>interface (</a:t>
            </a:r>
            <a:r>
              <a:rPr lang="el-GR" dirty="0"/>
              <a:t>ή </a:t>
            </a:r>
            <a:r>
              <a:rPr lang="en-US" dirty="0"/>
              <a:t>abstract class) </a:t>
            </a:r>
            <a:r>
              <a:rPr lang="el-GR" dirty="0"/>
              <a:t>πάσχει στο ότι ΔΕΝ</a:t>
            </a:r>
            <a:r>
              <a:rPr lang="en-US" dirty="0"/>
              <a:t> </a:t>
            </a:r>
            <a:r>
              <a:rPr lang="el-GR" dirty="0"/>
              <a:t>ΜΠΟΡΕΙ ΝΑ ΕΦΑΡΜΟΣΤΕΙ ΣΤΗΝ ΚΑΤΑΣΚΕΥΗ ΤΩΝ ΑΝΤΙΚΕΙΜΕΝΩΝ!!</a:t>
            </a:r>
          </a:p>
          <a:p>
            <a:r>
              <a:rPr lang="el-GR" dirty="0"/>
              <a:t>Ενώ στη χρήση δηλ., μας αρκεί μια μεταβλητή τύπου </a:t>
            </a:r>
            <a:r>
              <a:rPr lang="en-US" dirty="0" err="1"/>
              <a:t>AbstractMamaClass</a:t>
            </a:r>
            <a:r>
              <a:rPr lang="en-US" dirty="0"/>
              <a:t>, </a:t>
            </a:r>
            <a:r>
              <a:rPr lang="el-GR" dirty="0"/>
              <a:t>όταν κάνουμε </a:t>
            </a:r>
            <a:r>
              <a:rPr lang="en-US" dirty="0"/>
              <a:t>new </a:t>
            </a:r>
            <a:r>
              <a:rPr lang="el-GR" dirty="0"/>
              <a:t>πρέπει να αναφερθούμε σε μια </a:t>
            </a:r>
            <a:r>
              <a:rPr lang="en-US" dirty="0"/>
              <a:t>concrete </a:t>
            </a:r>
            <a:r>
              <a:rPr lang="el-GR" dirty="0"/>
              <a:t>κλάση</a:t>
            </a:r>
          </a:p>
        </p:txBody>
      </p:sp>
      <p:sp>
        <p:nvSpPr>
          <p:cNvPr id="4" name="Right Arrow 3"/>
          <p:cNvSpPr/>
          <p:nvPr/>
        </p:nvSpPr>
        <p:spPr>
          <a:xfrm>
            <a:off x="6732240" y="5661248"/>
            <a:ext cx="1080120" cy="720080"/>
          </a:xfrm>
          <a:prstGeom prst="rightArrow">
            <a:avLst>
              <a:gd name="adj1" fmla="val 50000"/>
              <a:gd name="adj2" fmla="val 64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Slide Number Placeholder 4"/>
          <p:cNvSpPr>
            <a:spLocks noGrp="1"/>
          </p:cNvSpPr>
          <p:nvPr>
            <p:ph type="sldNum" sz="quarter" idx="12"/>
          </p:nvPr>
        </p:nvSpPr>
        <p:spPr/>
        <p:txBody>
          <a:bodyPr/>
          <a:lstStyle/>
          <a:p>
            <a:fld id="{7C316A5B-51B9-452D-85DF-B0A4FAFA058B}" type="slidenum">
              <a:rPr lang="el-GR" smtClean="0"/>
              <a:pPr/>
              <a:t>54</a:t>
            </a:fld>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Πού «πονά» το </a:t>
            </a:r>
            <a:r>
              <a:rPr lang="en-US" dirty="0"/>
              <a:t>abstract coupling</a:t>
            </a:r>
            <a:endParaRPr lang="el-GR" dirty="0"/>
          </a:p>
        </p:txBody>
      </p:sp>
      <p:sp>
        <p:nvSpPr>
          <p:cNvPr id="3" name="Content Placeholder 2"/>
          <p:cNvSpPr>
            <a:spLocks noGrp="1"/>
          </p:cNvSpPr>
          <p:nvPr>
            <p:ph idx="1"/>
          </p:nvPr>
        </p:nvSpPr>
        <p:spPr/>
        <p:txBody>
          <a:bodyPr>
            <a:normAutofit fontScale="92500" lnSpcReduction="10000"/>
          </a:bodyPr>
          <a:lstStyle/>
          <a:p>
            <a:r>
              <a:rPr lang="el-GR" dirty="0"/>
              <a:t>… και μάλιστα, κάθε φορά πρέπει να ξέρουμε ποια κλάση θα επιλέξουμε για το αντικείμενο τύπου </a:t>
            </a:r>
            <a:r>
              <a:rPr lang="en-US" dirty="0" err="1"/>
              <a:t>AbstractMamaClass</a:t>
            </a:r>
            <a:r>
              <a:rPr lang="en-US" dirty="0"/>
              <a:t> </a:t>
            </a:r>
            <a:r>
              <a:rPr lang="el-GR" dirty="0"/>
              <a:t>που θα φτιάξουμε</a:t>
            </a:r>
          </a:p>
          <a:p>
            <a:r>
              <a:rPr lang="el-GR" dirty="0"/>
              <a:t>… με αποτέλεσμα, τελικά, </a:t>
            </a:r>
            <a:r>
              <a:rPr lang="en-US" dirty="0"/>
              <a:t>o client code </a:t>
            </a:r>
            <a:r>
              <a:rPr lang="el-GR" dirty="0"/>
              <a:t>να έχει </a:t>
            </a:r>
            <a:r>
              <a:rPr lang="en-US" dirty="0"/>
              <a:t>coupling </a:t>
            </a:r>
            <a:r>
              <a:rPr lang="el-GR" dirty="0"/>
              <a:t>με (πιθανώς) ΟΛΕΣ τις υποκλάσεις της </a:t>
            </a:r>
            <a:r>
              <a:rPr lang="en-US" dirty="0" err="1"/>
              <a:t>AbstractMamaClass</a:t>
            </a:r>
            <a:endParaRPr lang="en-US" dirty="0"/>
          </a:p>
          <a:p>
            <a:endParaRPr lang="en-US" dirty="0"/>
          </a:p>
          <a:p>
            <a:r>
              <a:rPr lang="en-US" dirty="0"/>
              <a:t>… </a:t>
            </a:r>
            <a:r>
              <a:rPr lang="el-GR" dirty="0"/>
              <a:t>άρα, μόλις χάσαμε το πλεονέκτημα που κερδίσαμε με το </a:t>
            </a:r>
            <a:r>
              <a:rPr lang="en-US" dirty="0"/>
              <a:t>abstract coupling. </a:t>
            </a:r>
            <a:r>
              <a:rPr lang="el-GR" dirty="0"/>
              <a:t>Πώς θα το αποκτήσουμε πίσω?</a:t>
            </a:r>
          </a:p>
        </p:txBody>
      </p:sp>
      <p:sp>
        <p:nvSpPr>
          <p:cNvPr id="4" name="Slide Number Placeholder 3"/>
          <p:cNvSpPr>
            <a:spLocks noGrp="1"/>
          </p:cNvSpPr>
          <p:nvPr>
            <p:ph type="sldNum" sz="quarter" idx="12"/>
          </p:nvPr>
        </p:nvSpPr>
        <p:spPr/>
        <p:txBody>
          <a:bodyPr/>
          <a:lstStyle/>
          <a:p>
            <a:fld id="{7C316A5B-51B9-452D-85DF-B0A4FAFA058B}" type="slidenum">
              <a:rPr lang="el-GR" smtClean="0"/>
              <a:pPr/>
              <a:t>55</a:t>
            </a:fld>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Πού προκύπτει η </a:t>
            </a:r>
            <a:r>
              <a:rPr lang="en-US" dirty="0"/>
              <a:t>hard-coded </a:t>
            </a:r>
            <a:r>
              <a:rPr lang="el-GR" dirty="0"/>
              <a:t>σχέση με ΟΛΕΣ τις υποκλάσεις</a:t>
            </a:r>
          </a:p>
        </p:txBody>
      </p:sp>
      <p:sp>
        <p:nvSpPr>
          <p:cNvPr id="3" name="Content Placeholder 2"/>
          <p:cNvSpPr>
            <a:spLocks noGrp="1"/>
          </p:cNvSpPr>
          <p:nvPr>
            <p:ph idx="1"/>
          </p:nvPr>
        </p:nvSpPr>
        <p:spPr/>
        <p:txBody>
          <a:bodyPr>
            <a:normAutofit fontScale="92500" lnSpcReduction="20000"/>
          </a:bodyPr>
          <a:lstStyle/>
          <a:p>
            <a:pPr>
              <a:buNone/>
            </a:pPr>
            <a:r>
              <a:rPr lang="fr-FR" sz="2000" dirty="0"/>
              <a:t>public class </a:t>
            </a:r>
            <a:r>
              <a:rPr lang="fr-FR" sz="2000" dirty="0" err="1"/>
              <a:t>SimpleBookstoreApplication</a:t>
            </a:r>
            <a:r>
              <a:rPr lang="fr-FR" sz="2000" dirty="0"/>
              <a:t> {</a:t>
            </a:r>
          </a:p>
          <a:p>
            <a:pPr>
              <a:buNone/>
            </a:pPr>
            <a:endParaRPr lang="fr-FR" sz="2000" dirty="0"/>
          </a:p>
          <a:p>
            <a:pPr>
              <a:buNone/>
            </a:pPr>
            <a:r>
              <a:rPr lang="fr-FR" sz="2000" dirty="0"/>
              <a:t>	public </a:t>
            </a:r>
            <a:r>
              <a:rPr lang="fr-FR" sz="2000" dirty="0" err="1"/>
              <a:t>static</a:t>
            </a:r>
            <a:r>
              <a:rPr lang="fr-FR" sz="2000" dirty="0"/>
              <a:t> </a:t>
            </a:r>
            <a:r>
              <a:rPr lang="fr-FR" sz="2000" dirty="0" err="1"/>
              <a:t>void</a:t>
            </a:r>
            <a:r>
              <a:rPr lang="fr-FR" sz="2000" dirty="0"/>
              <a:t> main(String </a:t>
            </a:r>
            <a:r>
              <a:rPr lang="fr-FR" sz="2000" dirty="0" err="1"/>
              <a:t>args</a:t>
            </a:r>
            <a:r>
              <a:rPr lang="fr-FR" sz="2000" dirty="0"/>
              <a:t>[]){</a:t>
            </a:r>
          </a:p>
          <a:p>
            <a:pPr>
              <a:buNone/>
            </a:pPr>
            <a:r>
              <a:rPr lang="fr-FR" sz="2000" dirty="0"/>
              <a:t>		</a:t>
            </a:r>
            <a:r>
              <a:rPr lang="fr-FR" sz="2000" dirty="0" err="1"/>
              <a:t>ItemManager</a:t>
            </a:r>
            <a:r>
              <a:rPr lang="fr-FR" sz="2000" dirty="0"/>
              <a:t> </a:t>
            </a:r>
            <a:r>
              <a:rPr lang="fr-FR" sz="2000" dirty="0" err="1"/>
              <a:t>amazon</a:t>
            </a:r>
            <a:r>
              <a:rPr lang="fr-FR" sz="2000" dirty="0"/>
              <a:t> = new </a:t>
            </a:r>
            <a:r>
              <a:rPr lang="fr-FR" sz="2000" dirty="0" err="1"/>
              <a:t>ItemManager</a:t>
            </a:r>
            <a:r>
              <a:rPr lang="fr-FR" sz="2000" dirty="0"/>
              <a:t>();</a:t>
            </a:r>
          </a:p>
          <a:p>
            <a:pPr>
              <a:buNone/>
            </a:pPr>
            <a:r>
              <a:rPr lang="fr-FR" sz="2000" dirty="0"/>
              <a:t>		</a:t>
            </a:r>
            <a:r>
              <a:rPr lang="fr-FR" sz="2000" dirty="0">
                <a:solidFill>
                  <a:srgbClr val="FF0000"/>
                </a:solidFill>
              </a:rPr>
              <a:t>Book </a:t>
            </a:r>
            <a:r>
              <a:rPr lang="fr-FR" sz="2000" dirty="0" err="1">
                <a:solidFill>
                  <a:srgbClr val="FF0000"/>
                </a:solidFill>
              </a:rPr>
              <a:t>bookRef</a:t>
            </a:r>
            <a:r>
              <a:rPr lang="fr-FR" sz="2000" dirty="0">
                <a:solidFill>
                  <a:srgbClr val="FF0000"/>
                </a:solidFill>
              </a:rPr>
              <a:t>;</a:t>
            </a:r>
          </a:p>
          <a:p>
            <a:pPr>
              <a:buNone/>
            </a:pPr>
            <a:r>
              <a:rPr lang="fr-FR" sz="2000" dirty="0">
                <a:solidFill>
                  <a:srgbClr val="FF0000"/>
                </a:solidFill>
              </a:rPr>
              <a:t>		</a:t>
            </a:r>
            <a:r>
              <a:rPr lang="fr-FR" sz="2000" dirty="0" err="1">
                <a:solidFill>
                  <a:srgbClr val="FF0000"/>
                </a:solidFill>
              </a:rPr>
              <a:t>bookRef</a:t>
            </a:r>
            <a:r>
              <a:rPr lang="fr-FR" sz="2000" dirty="0">
                <a:solidFill>
                  <a:srgbClr val="FF0000"/>
                </a:solidFill>
              </a:rPr>
              <a:t> </a:t>
            </a:r>
            <a:r>
              <a:rPr lang="fr-FR" sz="2000" dirty="0"/>
              <a:t>= new Book("Discours de la </a:t>
            </a:r>
            <a:r>
              <a:rPr lang="fr-FR" sz="2000" dirty="0" err="1"/>
              <a:t>methode</a:t>
            </a:r>
            <a:r>
              <a:rPr lang="fr-FR" sz="2000" dirty="0"/>
              <a:t>", "</a:t>
            </a:r>
            <a:r>
              <a:rPr lang="fr-FR" sz="2000" dirty="0" err="1"/>
              <a:t>Rene</a:t>
            </a:r>
            <a:r>
              <a:rPr lang="fr-FR" sz="2000" dirty="0"/>
              <a:t> Descartes", 1637, 50.00, 0,0); </a:t>
            </a:r>
            <a:r>
              <a:rPr lang="fr-FR" sz="2000" dirty="0" err="1"/>
              <a:t>amazon.addItem</a:t>
            </a:r>
            <a:r>
              <a:rPr lang="fr-FR" sz="2000" dirty="0"/>
              <a:t>(</a:t>
            </a:r>
            <a:r>
              <a:rPr lang="fr-FR" sz="2000" dirty="0" err="1"/>
              <a:t>bookRef</a:t>
            </a:r>
            <a:r>
              <a:rPr lang="fr-FR" sz="2000" dirty="0"/>
              <a:t>);</a:t>
            </a:r>
          </a:p>
          <a:p>
            <a:pPr>
              <a:buNone/>
            </a:pPr>
            <a:r>
              <a:rPr lang="fr-FR" sz="2000" dirty="0"/>
              <a:t>		…</a:t>
            </a:r>
          </a:p>
          <a:p>
            <a:pPr>
              <a:buNone/>
            </a:pPr>
            <a:r>
              <a:rPr lang="en-US" sz="2000" dirty="0"/>
              <a:t>		</a:t>
            </a:r>
            <a:r>
              <a:rPr lang="en-US" sz="2000" dirty="0">
                <a:solidFill>
                  <a:srgbClr val="FF0000"/>
                </a:solidFill>
              </a:rPr>
              <a:t>CD </a:t>
            </a:r>
            <a:r>
              <a:rPr lang="en-US" sz="2000" dirty="0" err="1">
                <a:solidFill>
                  <a:srgbClr val="FF0000"/>
                </a:solidFill>
              </a:rPr>
              <a:t>cdRef</a:t>
            </a:r>
            <a:r>
              <a:rPr lang="en-US" sz="2000" dirty="0">
                <a:solidFill>
                  <a:srgbClr val="FF0000"/>
                </a:solidFill>
              </a:rPr>
              <a:t>;</a:t>
            </a:r>
          </a:p>
          <a:p>
            <a:pPr>
              <a:buNone/>
            </a:pPr>
            <a:r>
              <a:rPr lang="en-US" sz="2000" dirty="0">
                <a:solidFill>
                  <a:srgbClr val="FF0000"/>
                </a:solidFill>
              </a:rPr>
              <a:t>		</a:t>
            </a:r>
            <a:r>
              <a:rPr lang="en-US" sz="2000" dirty="0" err="1">
                <a:solidFill>
                  <a:srgbClr val="FF0000"/>
                </a:solidFill>
              </a:rPr>
              <a:t>cdRef</a:t>
            </a:r>
            <a:r>
              <a:rPr lang="en-US" sz="2000" dirty="0"/>
              <a:t> = new CD("Piece of Mind", 10.0,"Iron Maiden",4.0,1);	</a:t>
            </a:r>
            <a:r>
              <a:rPr lang="en-US" sz="2000" dirty="0" err="1"/>
              <a:t>amazon.addItem</a:t>
            </a:r>
            <a:r>
              <a:rPr lang="en-US" sz="2000" dirty="0"/>
              <a:t>(</a:t>
            </a:r>
            <a:r>
              <a:rPr lang="en-US" sz="2000" dirty="0" err="1"/>
              <a:t>cdRef</a:t>
            </a:r>
            <a:r>
              <a:rPr lang="en-US" sz="2000" dirty="0"/>
              <a:t>);</a:t>
            </a:r>
          </a:p>
          <a:p>
            <a:pPr>
              <a:buNone/>
            </a:pPr>
            <a:r>
              <a:rPr lang="fr-FR" sz="2000" dirty="0"/>
              <a:t>		…</a:t>
            </a:r>
          </a:p>
          <a:p>
            <a:pPr>
              <a:buNone/>
            </a:pPr>
            <a:r>
              <a:rPr lang="fr-FR" sz="2000" dirty="0"/>
              <a:t>		</a:t>
            </a:r>
            <a:r>
              <a:rPr lang="fr-FR" sz="2000" dirty="0" err="1"/>
              <a:t>amazon.reportAllItems</a:t>
            </a:r>
            <a:r>
              <a:rPr lang="fr-FR" sz="2000" dirty="0"/>
              <a:t>();</a:t>
            </a:r>
          </a:p>
          <a:p>
            <a:pPr>
              <a:buNone/>
            </a:pPr>
            <a:r>
              <a:rPr lang="fr-FR" sz="2000" dirty="0"/>
              <a:t>	}</a:t>
            </a:r>
          </a:p>
          <a:p>
            <a:pPr>
              <a:buNone/>
            </a:pPr>
            <a:r>
              <a:rPr lang="fr-FR" sz="2000" dirty="0"/>
              <a:t>}</a:t>
            </a:r>
          </a:p>
          <a:p>
            <a:pPr>
              <a:buNone/>
            </a:pPr>
            <a:endParaRPr lang="el-GR" sz="2000"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56</a:t>
            </a:fld>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Φάρμακο: </a:t>
            </a:r>
            <a:r>
              <a:rPr lang="en-US" dirty="0"/>
              <a:t>Factory</a:t>
            </a:r>
            <a:endParaRPr lang="el-GR" dirty="0"/>
          </a:p>
        </p:txBody>
      </p:sp>
      <p:sp>
        <p:nvSpPr>
          <p:cNvPr id="3" name="Content Placeholder 2"/>
          <p:cNvSpPr>
            <a:spLocks noGrp="1"/>
          </p:cNvSpPr>
          <p:nvPr>
            <p:ph idx="1"/>
          </p:nvPr>
        </p:nvSpPr>
        <p:spPr/>
        <p:txBody>
          <a:bodyPr>
            <a:normAutofit fontScale="92500" lnSpcReduction="10000"/>
          </a:bodyPr>
          <a:lstStyle/>
          <a:p>
            <a:r>
              <a:rPr lang="el-GR" dirty="0"/>
              <a:t>Η λύση είναι να εισάγουμε μια κλάση, η οποία να επωμίζεται το κόστος της κατασκευής των αντικειμένων.</a:t>
            </a:r>
          </a:p>
          <a:p>
            <a:r>
              <a:rPr lang="el-GR" dirty="0"/>
              <a:t>Ονομάζουμε μια τέτοια κλάση </a:t>
            </a:r>
            <a:r>
              <a:rPr lang="en-US" dirty="0"/>
              <a:t>“</a:t>
            </a:r>
            <a:r>
              <a:rPr lang="en-US" dirty="0">
                <a:solidFill>
                  <a:srgbClr val="0000FF"/>
                </a:solidFill>
              </a:rPr>
              <a:t>Factory</a:t>
            </a:r>
            <a:r>
              <a:rPr lang="en-US" dirty="0"/>
              <a:t>”</a:t>
            </a:r>
          </a:p>
          <a:p>
            <a:r>
              <a:rPr lang="el-GR" dirty="0"/>
              <a:t>Η κλάση αυτή έχει τις εξής ιδιότητες:</a:t>
            </a:r>
          </a:p>
          <a:p>
            <a:pPr lvl="1"/>
            <a:r>
              <a:rPr lang="el-GR" dirty="0"/>
              <a:t>Μαζί με την αφαιρετική μαμά κλάση, είναι οι </a:t>
            </a:r>
            <a:r>
              <a:rPr lang="el-GR" dirty="0">
                <a:solidFill>
                  <a:srgbClr val="0070C0"/>
                </a:solidFill>
              </a:rPr>
              <a:t>μόνες που ξέρει ο </a:t>
            </a:r>
            <a:r>
              <a:rPr lang="en-US" dirty="0">
                <a:solidFill>
                  <a:srgbClr val="0070C0"/>
                </a:solidFill>
              </a:rPr>
              <a:t>client</a:t>
            </a:r>
          </a:p>
          <a:p>
            <a:pPr lvl="1"/>
            <a:r>
              <a:rPr lang="el-GR" dirty="0"/>
              <a:t>Έχει μία ή περισσότερες μεθόδους για να κατασκευάζει αντικείμενα από τις </a:t>
            </a:r>
            <a:r>
              <a:rPr lang="en-US" dirty="0"/>
              <a:t>concrete subclasses</a:t>
            </a:r>
            <a:endParaRPr lang="el-GR" dirty="0"/>
          </a:p>
          <a:p>
            <a:pPr lvl="1"/>
            <a:r>
              <a:rPr lang="el-GR" dirty="0">
                <a:solidFill>
                  <a:srgbClr val="FF0000"/>
                </a:solidFill>
              </a:rPr>
              <a:t>Ξέρει ΟΛΕΣ τις υποκλάσεις</a:t>
            </a:r>
          </a:p>
        </p:txBody>
      </p:sp>
      <p:sp>
        <p:nvSpPr>
          <p:cNvPr id="4" name="Slide Number Placeholder 3"/>
          <p:cNvSpPr>
            <a:spLocks noGrp="1"/>
          </p:cNvSpPr>
          <p:nvPr>
            <p:ph type="sldNum" sz="quarter" idx="12"/>
          </p:nvPr>
        </p:nvSpPr>
        <p:spPr/>
        <p:txBody>
          <a:bodyPr/>
          <a:lstStyle/>
          <a:p>
            <a:fld id="{7C316A5B-51B9-452D-85DF-B0A4FAFA058B}" type="slidenum">
              <a:rPr lang="el-GR" smtClean="0"/>
              <a:pPr/>
              <a:t>57</a:t>
            </a:fld>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076" y="1109894"/>
            <a:ext cx="5152236" cy="577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l-GR" dirty="0"/>
              <a:t>Πώς ήταν ο κώδικας αρχικά</a:t>
            </a:r>
          </a:p>
        </p:txBody>
      </p:sp>
      <p:sp>
        <p:nvSpPr>
          <p:cNvPr id="4" name="TextBox 3"/>
          <p:cNvSpPr txBox="1"/>
          <p:nvPr/>
        </p:nvSpPr>
        <p:spPr>
          <a:xfrm>
            <a:off x="107504" y="4077072"/>
            <a:ext cx="1872208" cy="1200329"/>
          </a:xfrm>
          <a:prstGeom prst="rect">
            <a:avLst/>
          </a:prstGeom>
          <a:noFill/>
        </p:spPr>
        <p:txBody>
          <a:bodyPr wrap="square" rtlCol="0">
            <a:spAutoFit/>
          </a:bodyPr>
          <a:lstStyle/>
          <a:p>
            <a:r>
              <a:rPr lang="el-GR" dirty="0"/>
              <a:t>Οι εξαρτήσεις αυτές είναι μόνο από το </a:t>
            </a:r>
            <a:r>
              <a:rPr lang="en-US" dirty="0"/>
              <a:t>new</a:t>
            </a:r>
            <a:r>
              <a:rPr lang="el-GR" dirty="0"/>
              <a:t> μέσα στον </a:t>
            </a:r>
            <a:r>
              <a:rPr lang="en-US" dirty="0"/>
              <a:t>client</a:t>
            </a:r>
            <a:endParaRPr lang="el-GR" dirty="0"/>
          </a:p>
        </p:txBody>
      </p:sp>
      <p:sp>
        <p:nvSpPr>
          <p:cNvPr id="5" name="Right Arrow 4"/>
          <p:cNvSpPr/>
          <p:nvPr/>
        </p:nvSpPr>
        <p:spPr>
          <a:xfrm>
            <a:off x="1475656" y="5157192"/>
            <a:ext cx="72008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228184" y="2204864"/>
            <a:ext cx="2448272" cy="1754326"/>
          </a:xfrm>
          <a:prstGeom prst="rect">
            <a:avLst/>
          </a:prstGeom>
          <a:noFill/>
        </p:spPr>
        <p:txBody>
          <a:bodyPr wrap="square" rtlCol="0">
            <a:spAutoFit/>
          </a:bodyPr>
          <a:lstStyle/>
          <a:p>
            <a:r>
              <a:rPr lang="el-GR" dirty="0"/>
              <a:t>Η εξάρτηση αυτή είναι από τη χρήση μιας μεταβλητής</a:t>
            </a:r>
            <a:r>
              <a:rPr lang="en-US" dirty="0"/>
              <a:t> </a:t>
            </a:r>
            <a:r>
              <a:rPr lang="el-GR" dirty="0"/>
              <a:t>τύπου </a:t>
            </a:r>
            <a:r>
              <a:rPr lang="en-US" dirty="0" err="1"/>
              <a:t>ItemManager</a:t>
            </a:r>
            <a:r>
              <a:rPr lang="en-US" dirty="0"/>
              <a:t> </a:t>
            </a:r>
            <a:r>
              <a:rPr lang="el-GR" dirty="0"/>
              <a:t>από τον </a:t>
            </a:r>
            <a:r>
              <a:rPr lang="en-US" dirty="0"/>
              <a:t>client + </a:t>
            </a:r>
            <a:r>
              <a:rPr lang="el-GR" dirty="0"/>
              <a:t>της εκτέλεσης μιας μεθόδου γι’ αυτήν</a:t>
            </a:r>
          </a:p>
        </p:txBody>
      </p:sp>
      <p:sp>
        <p:nvSpPr>
          <p:cNvPr id="7" name="Freeform 6"/>
          <p:cNvSpPr/>
          <p:nvPr/>
        </p:nvSpPr>
        <p:spPr>
          <a:xfrm>
            <a:off x="4016499" y="1270642"/>
            <a:ext cx="3426888" cy="862214"/>
          </a:xfrm>
          <a:custGeom>
            <a:avLst/>
            <a:gdLst>
              <a:gd name="connsiteX0" fmla="*/ 3426888 w 3426888"/>
              <a:gd name="connsiteY0" fmla="*/ 591079 h 591079"/>
              <a:gd name="connsiteX1" fmla="*/ 3076510 w 3426888"/>
              <a:gd name="connsiteY1" fmla="*/ 274884 h 591079"/>
              <a:gd name="connsiteX2" fmla="*/ 3033781 w 3426888"/>
              <a:gd name="connsiteY2" fmla="*/ 266338 h 591079"/>
              <a:gd name="connsiteX3" fmla="*/ 2999598 w 3426888"/>
              <a:gd name="connsiteY3" fmla="*/ 249247 h 591079"/>
              <a:gd name="connsiteX4" fmla="*/ 2931232 w 3426888"/>
              <a:gd name="connsiteY4" fmla="*/ 223610 h 591079"/>
              <a:gd name="connsiteX5" fmla="*/ 2871411 w 3426888"/>
              <a:gd name="connsiteY5" fmla="*/ 197972 h 591079"/>
              <a:gd name="connsiteX6" fmla="*/ 2751770 w 3426888"/>
              <a:gd name="connsiteY6" fmla="*/ 172335 h 591079"/>
              <a:gd name="connsiteX7" fmla="*/ 2666312 w 3426888"/>
              <a:gd name="connsiteY7" fmla="*/ 163789 h 591079"/>
              <a:gd name="connsiteX8" fmla="*/ 2623583 w 3426888"/>
              <a:gd name="connsiteY8" fmla="*/ 155243 h 591079"/>
              <a:gd name="connsiteX9" fmla="*/ 2486851 w 3426888"/>
              <a:gd name="connsiteY9" fmla="*/ 138152 h 591079"/>
              <a:gd name="connsiteX10" fmla="*/ 2418484 w 3426888"/>
              <a:gd name="connsiteY10" fmla="*/ 121060 h 591079"/>
              <a:gd name="connsiteX11" fmla="*/ 905879 w 3426888"/>
              <a:gd name="connsiteY11" fmla="*/ 112514 h 591079"/>
              <a:gd name="connsiteX12" fmla="*/ 803329 w 3426888"/>
              <a:gd name="connsiteY12" fmla="*/ 86877 h 591079"/>
              <a:gd name="connsiteX13" fmla="*/ 615322 w 3426888"/>
              <a:gd name="connsiteY13" fmla="*/ 69785 h 591079"/>
              <a:gd name="connsiteX14" fmla="*/ 119665 w 3426888"/>
              <a:gd name="connsiteY14" fmla="*/ 52694 h 591079"/>
              <a:gd name="connsiteX15" fmla="*/ 59845 w 3426888"/>
              <a:gd name="connsiteY15" fmla="*/ 78331 h 591079"/>
              <a:gd name="connsiteX16" fmla="*/ 51299 w 3426888"/>
              <a:gd name="connsiteY16" fmla="*/ 103968 h 591079"/>
              <a:gd name="connsiteX17" fmla="*/ 34208 w 3426888"/>
              <a:gd name="connsiteY17" fmla="*/ 129606 h 591079"/>
              <a:gd name="connsiteX18" fmla="*/ 17116 w 3426888"/>
              <a:gd name="connsiteY18" fmla="*/ 343251 h 59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6888" h="591079">
                <a:moveTo>
                  <a:pt x="3426888" y="591079"/>
                </a:moveTo>
                <a:cubicBezTo>
                  <a:pt x="3310095" y="485681"/>
                  <a:pt x="3197797" y="375078"/>
                  <a:pt x="3076510" y="274884"/>
                </a:cubicBezTo>
                <a:cubicBezTo>
                  <a:pt x="3065312" y="265633"/>
                  <a:pt x="3047561" y="270931"/>
                  <a:pt x="3033781" y="266338"/>
                </a:cubicBezTo>
                <a:cubicBezTo>
                  <a:pt x="3021696" y="262310"/>
                  <a:pt x="3011239" y="254421"/>
                  <a:pt x="2999598" y="249247"/>
                </a:cubicBezTo>
                <a:cubicBezTo>
                  <a:pt x="2680785" y="107553"/>
                  <a:pt x="3128629" y="308208"/>
                  <a:pt x="2931232" y="223610"/>
                </a:cubicBezTo>
                <a:cubicBezTo>
                  <a:pt x="2885647" y="204074"/>
                  <a:pt x="2911500" y="209426"/>
                  <a:pt x="2871411" y="197972"/>
                </a:cubicBezTo>
                <a:cubicBezTo>
                  <a:pt x="2842147" y="189611"/>
                  <a:pt x="2766871" y="173845"/>
                  <a:pt x="2751770" y="172335"/>
                </a:cubicBezTo>
                <a:cubicBezTo>
                  <a:pt x="2723284" y="169486"/>
                  <a:pt x="2694689" y="167573"/>
                  <a:pt x="2666312" y="163789"/>
                </a:cubicBezTo>
                <a:cubicBezTo>
                  <a:pt x="2651914" y="161869"/>
                  <a:pt x="2637962" y="157297"/>
                  <a:pt x="2623583" y="155243"/>
                </a:cubicBezTo>
                <a:cubicBezTo>
                  <a:pt x="2582133" y="149321"/>
                  <a:pt x="2528884" y="146558"/>
                  <a:pt x="2486851" y="138152"/>
                </a:cubicBezTo>
                <a:cubicBezTo>
                  <a:pt x="2463817" y="133545"/>
                  <a:pt x="2441971" y="121441"/>
                  <a:pt x="2418484" y="121060"/>
                </a:cubicBezTo>
                <a:cubicBezTo>
                  <a:pt x="1914341" y="112885"/>
                  <a:pt x="1410081" y="115363"/>
                  <a:pt x="905879" y="112514"/>
                </a:cubicBezTo>
                <a:cubicBezTo>
                  <a:pt x="751823" y="90506"/>
                  <a:pt x="924962" y="120049"/>
                  <a:pt x="803329" y="86877"/>
                </a:cubicBezTo>
                <a:cubicBezTo>
                  <a:pt x="755601" y="73860"/>
                  <a:pt x="641285" y="71408"/>
                  <a:pt x="615322" y="69785"/>
                </a:cubicBezTo>
                <a:cubicBezTo>
                  <a:pt x="405963" y="0"/>
                  <a:pt x="565428" y="43597"/>
                  <a:pt x="119665" y="52694"/>
                </a:cubicBezTo>
                <a:cubicBezTo>
                  <a:pt x="99137" y="57826"/>
                  <a:pt x="74600" y="59887"/>
                  <a:pt x="59845" y="78331"/>
                </a:cubicBezTo>
                <a:cubicBezTo>
                  <a:pt x="54218" y="85365"/>
                  <a:pt x="55327" y="95911"/>
                  <a:pt x="51299" y="103968"/>
                </a:cubicBezTo>
                <a:cubicBezTo>
                  <a:pt x="46706" y="113155"/>
                  <a:pt x="38379" y="120220"/>
                  <a:pt x="34208" y="129606"/>
                </a:cubicBezTo>
                <a:cubicBezTo>
                  <a:pt x="0" y="206574"/>
                  <a:pt x="17116" y="239928"/>
                  <a:pt x="17116" y="343251"/>
                </a:cubicBezTo>
              </a:path>
            </a:pathLst>
          </a:custGeom>
          <a:ln>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Slide Number Placeholder 7"/>
          <p:cNvSpPr>
            <a:spLocks noGrp="1"/>
          </p:cNvSpPr>
          <p:nvPr>
            <p:ph type="sldNum" sz="quarter" idx="12"/>
          </p:nvPr>
        </p:nvSpPr>
        <p:spPr/>
        <p:txBody>
          <a:bodyPr/>
          <a:lstStyle/>
          <a:p>
            <a:fld id="{7C316A5B-51B9-452D-85DF-B0A4FAFA058B}" type="slidenum">
              <a:rPr lang="el-GR" smtClean="0"/>
              <a:pPr/>
              <a:t>58</a:t>
            </a:fld>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 έχετε </a:t>
            </a:r>
            <a:r>
              <a:rPr lang="en-US" dirty="0"/>
              <a:t>manager</a:t>
            </a:r>
            <a:r>
              <a:rPr lang="el-GR" dirty="0"/>
              <a:t>,</a:t>
            </a:r>
            <a:r>
              <a:rPr lang="en-US" dirty="0"/>
              <a:t> </a:t>
            </a:r>
            <a:r>
              <a:rPr lang="el-GR" dirty="0"/>
              <a:t>μία λύση είναι να βάλετε εκεί το </a:t>
            </a:r>
            <a:r>
              <a:rPr lang="en-US" dirty="0"/>
              <a:t>factory</a:t>
            </a:r>
            <a:endParaRPr lang="el-GR" dirty="0"/>
          </a:p>
        </p:txBody>
      </p:sp>
      <p:pic>
        <p:nvPicPr>
          <p:cNvPr id="2050" name="Picture 2" descr="D:\Users\pvassil\COURSES\OOP\SW_DEV\SCRIPTS\01_bookstore_adv_refactored_v01\01_bookStore_goodNBad.png"/>
          <p:cNvPicPr>
            <a:picLocks noChangeAspect="1" noChangeArrowheads="1"/>
          </p:cNvPicPr>
          <p:nvPr/>
        </p:nvPicPr>
        <p:blipFill>
          <a:blip r:embed="rId2" cstate="print"/>
          <a:srcRect/>
          <a:stretch>
            <a:fillRect/>
          </a:stretch>
        </p:blipFill>
        <p:spPr bwMode="auto">
          <a:xfrm>
            <a:off x="1475656" y="1484784"/>
            <a:ext cx="6175917" cy="4950346"/>
          </a:xfrm>
          <a:prstGeom prst="rect">
            <a:avLst/>
          </a:prstGeom>
          <a:noFill/>
        </p:spPr>
      </p:pic>
      <p:sp>
        <p:nvSpPr>
          <p:cNvPr id="4" name="Slide Number Placeholder 3"/>
          <p:cNvSpPr>
            <a:spLocks noGrp="1"/>
          </p:cNvSpPr>
          <p:nvPr>
            <p:ph type="sldNum" sz="quarter" idx="12"/>
          </p:nvPr>
        </p:nvSpPr>
        <p:spPr/>
        <p:txBody>
          <a:bodyPr/>
          <a:lstStyle/>
          <a:p>
            <a:fld id="{7C316A5B-51B9-452D-85DF-B0A4FAFA058B}" type="slidenum">
              <a:rPr lang="el-GR" smtClean="0"/>
              <a:pPr/>
              <a:t>59</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Προβλήματα σχεδίασης: πολυπλοκότητα &amp;&amp; δυσκολία κατανόησης</a:t>
            </a:r>
          </a:p>
        </p:txBody>
      </p:sp>
      <p:sp>
        <p:nvSpPr>
          <p:cNvPr id="3" name="Content Placeholder 2"/>
          <p:cNvSpPr>
            <a:spLocks noGrp="1"/>
          </p:cNvSpPr>
          <p:nvPr>
            <p:ph idx="1"/>
          </p:nvPr>
        </p:nvSpPr>
        <p:spPr/>
        <p:txBody>
          <a:bodyPr>
            <a:normAutofit fontScale="85000" lnSpcReduction="10000"/>
          </a:bodyPr>
          <a:lstStyle/>
          <a:p>
            <a:pPr>
              <a:spcBef>
                <a:spcPct val="15000"/>
              </a:spcBef>
              <a:buFontTx/>
              <a:buChar char="•"/>
            </a:pPr>
            <a:r>
              <a:rPr lang="el-GR" dirty="0">
                <a:solidFill>
                  <a:srgbClr val="FF0000"/>
                </a:solidFill>
              </a:rPr>
              <a:t>Ακινησία</a:t>
            </a:r>
            <a:r>
              <a:rPr lang="el-GR" dirty="0"/>
              <a:t> (</a:t>
            </a:r>
            <a:r>
              <a:rPr lang="en-US" dirty="0"/>
              <a:t>Immobility</a:t>
            </a:r>
            <a:r>
              <a:rPr lang="el-GR" dirty="0"/>
              <a:t>): Υπάρχει δυσκολία διαχωρισμού του συστήματος σε συστατικά τα οποία μπορούν να επαναχρησιμοποιηθούν σε άλλες εφαρμογές. </a:t>
            </a:r>
          </a:p>
          <a:p>
            <a:pPr>
              <a:spcBef>
                <a:spcPct val="15000"/>
              </a:spcBef>
              <a:buFontTx/>
              <a:buChar char="•"/>
            </a:pPr>
            <a:r>
              <a:rPr lang="el-GR" dirty="0">
                <a:solidFill>
                  <a:srgbClr val="FF0000"/>
                </a:solidFill>
              </a:rPr>
              <a:t>Περιττή Επανάληψη </a:t>
            </a:r>
            <a:r>
              <a:rPr lang="el-GR" dirty="0"/>
              <a:t>(</a:t>
            </a:r>
            <a:r>
              <a:rPr lang="en-US" dirty="0"/>
              <a:t>Needless Repetition</a:t>
            </a:r>
            <a:r>
              <a:rPr lang="el-GR" dirty="0"/>
              <a:t>): Η σχεδίαση περιλαμβάνει επαναλαμβανόμενες δομές που θα μπορούσαν να ενοποιηθούν υπό μία κοινή αφαίρεση. </a:t>
            </a:r>
          </a:p>
          <a:p>
            <a:pPr>
              <a:spcBef>
                <a:spcPct val="15000"/>
              </a:spcBef>
              <a:buFontTx/>
              <a:buChar char="•"/>
            </a:pPr>
            <a:r>
              <a:rPr lang="el-GR" dirty="0">
                <a:solidFill>
                  <a:srgbClr val="FF0000"/>
                </a:solidFill>
              </a:rPr>
              <a:t>Περιττή Πολυπλοκότητα </a:t>
            </a:r>
            <a:r>
              <a:rPr lang="el-GR" dirty="0"/>
              <a:t>(</a:t>
            </a:r>
            <a:r>
              <a:rPr lang="en-US" dirty="0"/>
              <a:t>Needless Complexity</a:t>
            </a:r>
            <a:r>
              <a:rPr lang="el-GR" dirty="0"/>
              <a:t>): Το λογισμικό περιλαμβάνει στοιχεία που δεν είναι (ούτε πρόκειται να γίνουν) χρήσιμα. </a:t>
            </a:r>
          </a:p>
          <a:p>
            <a:pPr>
              <a:spcBef>
                <a:spcPct val="15000"/>
              </a:spcBef>
              <a:buFontTx/>
              <a:buChar char="•"/>
            </a:pPr>
            <a:r>
              <a:rPr lang="el-GR" dirty="0">
                <a:solidFill>
                  <a:srgbClr val="FF0000"/>
                </a:solidFill>
              </a:rPr>
              <a:t>Αδιαφάνεια</a:t>
            </a:r>
            <a:r>
              <a:rPr lang="el-GR" dirty="0"/>
              <a:t> (</a:t>
            </a:r>
            <a:r>
              <a:rPr lang="en-US" dirty="0"/>
              <a:t>Opacity</a:t>
            </a:r>
            <a:r>
              <a:rPr lang="el-GR" dirty="0"/>
              <a:t>): Δυσκολία κατανόησης μιας μονάδας (σε επίπεδο σχεδίου ή κώδικα). </a:t>
            </a:r>
          </a:p>
          <a:p>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Κέρδη &amp;&amp; ζημίες</a:t>
            </a:r>
          </a:p>
        </p:txBody>
      </p:sp>
      <p:pic>
        <p:nvPicPr>
          <p:cNvPr id="2050" name="Picture 2" descr="D:\Users\pvassil\COURSES\OOP\SW_DEV\SCRIPTS\01_bookstore_adv_refactored_v01\01_bookStore_goodNBad.png"/>
          <p:cNvPicPr>
            <a:picLocks noChangeAspect="1" noChangeArrowheads="1"/>
          </p:cNvPicPr>
          <p:nvPr/>
        </p:nvPicPr>
        <p:blipFill>
          <a:blip r:embed="rId2" cstate="print"/>
          <a:srcRect/>
          <a:stretch>
            <a:fillRect/>
          </a:stretch>
        </p:blipFill>
        <p:spPr bwMode="auto">
          <a:xfrm>
            <a:off x="251520" y="1340768"/>
            <a:ext cx="6175917" cy="4950346"/>
          </a:xfrm>
          <a:prstGeom prst="rect">
            <a:avLst/>
          </a:prstGeom>
          <a:noFill/>
        </p:spPr>
      </p:pic>
      <p:sp>
        <p:nvSpPr>
          <p:cNvPr id="6" name="TextBox 5"/>
          <p:cNvSpPr txBox="1"/>
          <p:nvPr/>
        </p:nvSpPr>
        <p:spPr>
          <a:xfrm>
            <a:off x="683568" y="3356992"/>
            <a:ext cx="2016224" cy="923330"/>
          </a:xfrm>
          <a:prstGeom prst="rect">
            <a:avLst/>
          </a:prstGeom>
          <a:noFill/>
        </p:spPr>
        <p:txBody>
          <a:bodyPr wrap="square" rtlCol="0">
            <a:spAutoFit/>
          </a:bodyPr>
          <a:lstStyle/>
          <a:p>
            <a:r>
              <a:rPr lang="el-GR" dirty="0"/>
              <a:t>Ο </a:t>
            </a:r>
            <a:r>
              <a:rPr lang="en-US" dirty="0"/>
              <a:t>client </a:t>
            </a:r>
            <a:r>
              <a:rPr lang="el-GR" dirty="0"/>
              <a:t>εξαρτάται ΜΟΝΟ από τον </a:t>
            </a:r>
            <a:r>
              <a:rPr lang="en-US" dirty="0" err="1"/>
              <a:t>ItemManager</a:t>
            </a:r>
            <a:r>
              <a:rPr lang="en-US" dirty="0"/>
              <a:t> </a:t>
            </a:r>
            <a:r>
              <a:rPr lang="en-US" dirty="0">
                <a:sym typeface="Wingdings" pitchFamily="2" charset="2"/>
              </a:rPr>
              <a:t></a:t>
            </a:r>
            <a:endParaRPr lang="en-US" dirty="0"/>
          </a:p>
        </p:txBody>
      </p:sp>
      <p:sp>
        <p:nvSpPr>
          <p:cNvPr id="7" name="TextBox 6"/>
          <p:cNvSpPr txBox="1"/>
          <p:nvPr/>
        </p:nvSpPr>
        <p:spPr>
          <a:xfrm>
            <a:off x="5724128" y="1340768"/>
            <a:ext cx="2736304" cy="923330"/>
          </a:xfrm>
          <a:prstGeom prst="rect">
            <a:avLst/>
          </a:prstGeom>
          <a:noFill/>
        </p:spPr>
        <p:txBody>
          <a:bodyPr wrap="square" rtlCol="0">
            <a:spAutoFit/>
          </a:bodyPr>
          <a:lstStyle/>
          <a:p>
            <a:r>
              <a:rPr lang="el-GR" dirty="0">
                <a:solidFill>
                  <a:schemeClr val="bg1">
                    <a:lumMod val="50000"/>
                  </a:schemeClr>
                </a:solidFill>
              </a:rPr>
              <a:t>Ο </a:t>
            </a:r>
            <a:r>
              <a:rPr lang="en-US" dirty="0" err="1">
                <a:solidFill>
                  <a:schemeClr val="bg1">
                    <a:lumMod val="50000"/>
                  </a:schemeClr>
                </a:solidFill>
              </a:rPr>
              <a:t>ItemManager</a:t>
            </a:r>
            <a:r>
              <a:rPr lang="el-GR" dirty="0">
                <a:solidFill>
                  <a:schemeClr val="bg1">
                    <a:lumMod val="50000"/>
                  </a:schemeClr>
                </a:solidFill>
              </a:rPr>
              <a:t> απέκτησε μία μέθοδο γέννησης για κάθε υποκλάση </a:t>
            </a:r>
            <a:r>
              <a:rPr lang="en-US" dirty="0">
                <a:solidFill>
                  <a:schemeClr val="bg1">
                    <a:lumMod val="50000"/>
                  </a:schemeClr>
                </a:solidFill>
                <a:sym typeface="Wingdings" pitchFamily="2" charset="2"/>
              </a:rPr>
              <a:t></a:t>
            </a:r>
            <a:endParaRPr lang="en-US" dirty="0">
              <a:solidFill>
                <a:schemeClr val="bg1">
                  <a:lumMod val="50000"/>
                </a:schemeClr>
              </a:solidFill>
            </a:endParaRPr>
          </a:p>
        </p:txBody>
      </p:sp>
      <p:sp>
        <p:nvSpPr>
          <p:cNvPr id="8" name="TextBox 7"/>
          <p:cNvSpPr txBox="1"/>
          <p:nvPr/>
        </p:nvSpPr>
        <p:spPr>
          <a:xfrm>
            <a:off x="6444208" y="2348880"/>
            <a:ext cx="2304256" cy="3693319"/>
          </a:xfrm>
          <a:prstGeom prst="rect">
            <a:avLst/>
          </a:prstGeom>
          <a:noFill/>
        </p:spPr>
        <p:txBody>
          <a:bodyPr wrap="square" rtlCol="0">
            <a:spAutoFit/>
          </a:bodyPr>
          <a:lstStyle/>
          <a:p>
            <a:r>
              <a:rPr lang="el-GR" dirty="0">
                <a:solidFill>
                  <a:srgbClr val="FF0000"/>
                </a:solidFill>
              </a:rPr>
              <a:t>ΠΡΟΣΟΧΗ: μπορούσαμε να βάλουμε ΜΟΝΟ ΜΙΑ (1) μέθοδο γέννησης (</a:t>
            </a:r>
            <a:r>
              <a:rPr lang="en-US" dirty="0" err="1">
                <a:solidFill>
                  <a:srgbClr val="FF0000"/>
                </a:solidFill>
              </a:rPr>
              <a:t>CreateItem</a:t>
            </a:r>
            <a:r>
              <a:rPr lang="el-GR" dirty="0">
                <a:solidFill>
                  <a:srgbClr val="FF0000"/>
                </a:solidFill>
              </a:rPr>
              <a:t>) που να έχει όλα τα πεδία απ’ όλες τις υποκλάσεις + ένα αναγνωριστικό για το ποιας κλάση θέλουμε να φτιάξουμε αντικείμενο.</a:t>
            </a:r>
          </a:p>
          <a:p>
            <a:r>
              <a:rPr lang="el-GR" dirty="0">
                <a:solidFill>
                  <a:srgbClr val="FF0000"/>
                </a:solidFill>
                <a:sym typeface="Wingdings" pitchFamily="2" charset="2"/>
              </a:rPr>
              <a:t>ΑΠΟΦΥΓΕΤΕ ΤΟ!!</a:t>
            </a:r>
            <a:r>
              <a:rPr lang="en-US" dirty="0">
                <a:solidFill>
                  <a:srgbClr val="FF0000"/>
                </a:solidFill>
                <a:sym typeface="Wingdings" pitchFamily="2" charset="2"/>
              </a:rPr>
              <a:t></a:t>
            </a:r>
            <a:endParaRPr lang="en-US" dirty="0">
              <a:solidFill>
                <a:srgbClr val="FF0000"/>
              </a:solidFill>
            </a:endParaRPr>
          </a:p>
        </p:txBody>
      </p:sp>
      <p:sp>
        <p:nvSpPr>
          <p:cNvPr id="9" name="Rectangle 8"/>
          <p:cNvSpPr/>
          <p:nvPr/>
        </p:nvSpPr>
        <p:spPr>
          <a:xfrm>
            <a:off x="2411760" y="2429434"/>
            <a:ext cx="2664296" cy="36004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2411760" y="2276872"/>
            <a:ext cx="266429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Slide Number Placeholder 10"/>
          <p:cNvSpPr>
            <a:spLocks noGrp="1"/>
          </p:cNvSpPr>
          <p:nvPr>
            <p:ph type="sldNum" sz="quarter" idx="12"/>
          </p:nvPr>
        </p:nvSpPr>
        <p:spPr/>
        <p:txBody>
          <a:bodyPr/>
          <a:lstStyle/>
          <a:p>
            <a:fld id="{7C316A5B-51B9-452D-85DF-B0A4FAFA058B}" type="slidenum">
              <a:rPr lang="el-GR" smtClean="0"/>
              <a:pPr/>
              <a:t>60</a:t>
            </a:fld>
            <a:endParaRPr lang="el-G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Όχι εξάρτηση από τις υποκλάσεις</a:t>
            </a:r>
          </a:p>
        </p:txBody>
      </p:sp>
      <p:sp>
        <p:nvSpPr>
          <p:cNvPr id="3" name="Content Placeholder 2"/>
          <p:cNvSpPr>
            <a:spLocks noGrp="1"/>
          </p:cNvSpPr>
          <p:nvPr>
            <p:ph idx="1"/>
          </p:nvPr>
        </p:nvSpPr>
        <p:spPr/>
        <p:txBody>
          <a:bodyPr>
            <a:noAutofit/>
          </a:bodyPr>
          <a:lstStyle/>
          <a:p>
            <a:pPr>
              <a:buNone/>
            </a:pPr>
            <a:r>
              <a:rPr lang="fr-FR" sz="1600" dirty="0"/>
              <a:t>public class </a:t>
            </a:r>
            <a:r>
              <a:rPr lang="fr-FR" sz="1600" dirty="0" err="1"/>
              <a:t>SimpleBookstoreEngine</a:t>
            </a:r>
            <a:r>
              <a:rPr lang="fr-FR" sz="1600" dirty="0"/>
              <a:t> {</a:t>
            </a:r>
          </a:p>
          <a:p>
            <a:pPr>
              <a:buNone/>
            </a:pPr>
            <a:r>
              <a:rPr lang="fr-FR" sz="1600" dirty="0"/>
              <a:t>	public </a:t>
            </a:r>
            <a:r>
              <a:rPr lang="fr-FR" sz="1600" dirty="0" err="1"/>
              <a:t>static</a:t>
            </a:r>
            <a:r>
              <a:rPr lang="fr-FR" sz="1600" dirty="0"/>
              <a:t> </a:t>
            </a:r>
            <a:r>
              <a:rPr lang="fr-FR" sz="1600" dirty="0" err="1"/>
              <a:t>void</a:t>
            </a:r>
            <a:r>
              <a:rPr lang="fr-FR" sz="1600" dirty="0"/>
              <a:t> main(String </a:t>
            </a:r>
            <a:r>
              <a:rPr lang="fr-FR" sz="1600" dirty="0" err="1"/>
              <a:t>args</a:t>
            </a:r>
            <a:r>
              <a:rPr lang="fr-FR" sz="1600" dirty="0"/>
              <a:t>[]){</a:t>
            </a:r>
          </a:p>
          <a:p>
            <a:pPr>
              <a:buNone/>
            </a:pPr>
            <a:r>
              <a:rPr lang="fr-FR" sz="1600" dirty="0"/>
              <a:t>		</a:t>
            </a:r>
            <a:r>
              <a:rPr lang="fr-FR" sz="1600" dirty="0" err="1"/>
              <a:t>ItemManager</a:t>
            </a:r>
            <a:r>
              <a:rPr lang="fr-FR" sz="1600" dirty="0"/>
              <a:t> </a:t>
            </a:r>
            <a:r>
              <a:rPr lang="fr-FR" sz="1600" dirty="0" err="1"/>
              <a:t>amazon</a:t>
            </a:r>
            <a:r>
              <a:rPr lang="fr-FR" sz="1600" dirty="0"/>
              <a:t> = new </a:t>
            </a:r>
            <a:r>
              <a:rPr lang="fr-FR" sz="1600" dirty="0" err="1"/>
              <a:t>ItemManager</a:t>
            </a:r>
            <a:r>
              <a:rPr lang="fr-FR" sz="1600" dirty="0"/>
              <a:t>();</a:t>
            </a:r>
          </a:p>
          <a:p>
            <a:pPr>
              <a:buNone/>
            </a:pPr>
            <a:r>
              <a:rPr lang="fr-FR" sz="1600" dirty="0"/>
              <a:t>		</a:t>
            </a:r>
            <a:r>
              <a:rPr lang="fr-FR" sz="1600" dirty="0">
                <a:solidFill>
                  <a:srgbClr val="008000"/>
                </a:solidFill>
              </a:rPr>
              <a:t>//Book </a:t>
            </a:r>
            <a:r>
              <a:rPr lang="fr-FR" sz="1600" dirty="0" err="1">
                <a:solidFill>
                  <a:srgbClr val="008000"/>
                </a:solidFill>
              </a:rPr>
              <a:t>bookRef</a:t>
            </a:r>
            <a:r>
              <a:rPr lang="fr-FR" sz="1600" dirty="0">
                <a:solidFill>
                  <a:srgbClr val="008000"/>
                </a:solidFill>
              </a:rPr>
              <a:t>;</a:t>
            </a:r>
            <a:r>
              <a:rPr lang="fr-FR" sz="1600" dirty="0"/>
              <a:t>		</a:t>
            </a:r>
          </a:p>
          <a:p>
            <a:pPr>
              <a:buNone/>
            </a:pPr>
            <a:r>
              <a:rPr lang="fr-FR" sz="1600" dirty="0"/>
              <a:t>		</a:t>
            </a:r>
            <a:r>
              <a:rPr lang="fr-FR" sz="1600" dirty="0" err="1">
                <a:solidFill>
                  <a:srgbClr val="0000FF"/>
                </a:solidFill>
              </a:rPr>
              <a:t>amazon.createBook</a:t>
            </a:r>
            <a:r>
              <a:rPr lang="fr-FR" sz="1600" dirty="0"/>
              <a:t>("Discours de la </a:t>
            </a:r>
            <a:r>
              <a:rPr lang="fr-FR" sz="1600" dirty="0" err="1"/>
              <a:t>methode</a:t>
            </a:r>
            <a:r>
              <a:rPr lang="fr-FR" sz="1600" dirty="0"/>
              <a:t>", 50.00, "</a:t>
            </a:r>
            <a:r>
              <a:rPr lang="fr-FR" sz="1600" dirty="0" err="1"/>
              <a:t>Rene</a:t>
            </a:r>
            <a:r>
              <a:rPr lang="fr-FR" sz="1600" dirty="0"/>
              <a:t> Descartes", 1637,  0);	</a:t>
            </a:r>
          </a:p>
          <a:p>
            <a:pPr>
              <a:buNone/>
            </a:pPr>
            <a:r>
              <a:rPr lang="fr-FR" sz="1600" dirty="0"/>
              <a:t>		</a:t>
            </a:r>
          </a:p>
          <a:p>
            <a:pPr>
              <a:buNone/>
            </a:pPr>
            <a:r>
              <a:rPr lang="fr-FR" sz="1600" dirty="0"/>
              <a:t>		</a:t>
            </a:r>
            <a:r>
              <a:rPr lang="fr-FR" sz="1600" dirty="0">
                <a:solidFill>
                  <a:srgbClr val="008000"/>
                </a:solidFill>
              </a:rPr>
              <a:t>//CD </a:t>
            </a:r>
            <a:r>
              <a:rPr lang="fr-FR" sz="1600" dirty="0" err="1">
                <a:solidFill>
                  <a:srgbClr val="008000"/>
                </a:solidFill>
              </a:rPr>
              <a:t>cdRef</a:t>
            </a:r>
            <a:r>
              <a:rPr lang="fr-FR" sz="1600" dirty="0"/>
              <a:t>;</a:t>
            </a:r>
          </a:p>
          <a:p>
            <a:pPr>
              <a:buNone/>
            </a:pPr>
            <a:r>
              <a:rPr lang="fr-FR" sz="1600" dirty="0"/>
              <a:t>		</a:t>
            </a:r>
            <a:r>
              <a:rPr lang="fr-FR" sz="1600" dirty="0" err="1">
                <a:solidFill>
                  <a:srgbClr val="0000FF"/>
                </a:solidFill>
              </a:rPr>
              <a:t>amazon.createCD</a:t>
            </a:r>
            <a:r>
              <a:rPr lang="fr-FR" sz="1600" dirty="0"/>
              <a:t>("</a:t>
            </a:r>
            <a:r>
              <a:rPr lang="fr-FR" sz="1600" dirty="0" err="1"/>
              <a:t>Piece</a:t>
            </a:r>
            <a:r>
              <a:rPr lang="fr-FR" sz="1600" dirty="0"/>
              <a:t> of </a:t>
            </a:r>
            <a:r>
              <a:rPr lang="fr-FR" sz="1600" dirty="0" err="1"/>
              <a:t>Mind</a:t>
            </a:r>
            <a:r>
              <a:rPr lang="fr-FR" sz="1600" dirty="0"/>
              <a:t>", 10.0,"</a:t>
            </a:r>
            <a:r>
              <a:rPr lang="fr-FR" sz="1600" dirty="0" err="1"/>
              <a:t>Iron</a:t>
            </a:r>
            <a:r>
              <a:rPr lang="fr-FR" sz="1600" dirty="0"/>
              <a:t> </a:t>
            </a:r>
            <a:r>
              <a:rPr lang="fr-FR" sz="1600" dirty="0" err="1"/>
              <a:t>Maiden</a:t>
            </a:r>
            <a:r>
              <a:rPr lang="fr-FR" sz="1600" dirty="0"/>
              <a:t>",4.0);	</a:t>
            </a:r>
          </a:p>
          <a:p>
            <a:pPr>
              <a:buNone/>
            </a:pPr>
            <a:r>
              <a:rPr lang="fr-FR" sz="1600" dirty="0"/>
              <a:t>		</a:t>
            </a:r>
            <a:r>
              <a:rPr lang="fr-FR" sz="1600" dirty="0" err="1"/>
              <a:t>amazon.reportAllItems</a:t>
            </a:r>
            <a:r>
              <a:rPr lang="fr-FR" sz="1600" dirty="0"/>
              <a:t>();</a:t>
            </a:r>
          </a:p>
          <a:p>
            <a:pPr>
              <a:buNone/>
            </a:pPr>
            <a:r>
              <a:rPr lang="fr-FR" sz="1600" dirty="0"/>
              <a:t>	}</a:t>
            </a:r>
          </a:p>
          <a:p>
            <a:pPr>
              <a:buNone/>
            </a:pPr>
            <a:r>
              <a:rPr lang="fr-FR" sz="1600" dirty="0"/>
              <a:t>}</a:t>
            </a:r>
            <a:endParaRPr lang="el-GR" sz="1600" dirty="0"/>
          </a:p>
          <a:p>
            <a:pPr>
              <a:buNone/>
            </a:pPr>
            <a:endParaRPr lang="fr-FR" sz="1600" dirty="0"/>
          </a:p>
          <a:p>
            <a:pPr>
              <a:buNone/>
            </a:pPr>
            <a:r>
              <a:rPr lang="fr-FR" sz="1600" dirty="0">
                <a:solidFill>
                  <a:srgbClr val="FF0000"/>
                </a:solidFill>
              </a:rPr>
              <a:t>/* </a:t>
            </a:r>
            <a:r>
              <a:rPr lang="fr-FR" sz="1600" dirty="0" err="1">
                <a:solidFill>
                  <a:srgbClr val="FF0000"/>
                </a:solidFill>
              </a:rPr>
              <a:t>what</a:t>
            </a:r>
            <a:r>
              <a:rPr lang="fr-FR" sz="1600" dirty="0">
                <a:solidFill>
                  <a:srgbClr val="FF0000"/>
                </a:solidFill>
              </a:rPr>
              <a:t> </a:t>
            </a:r>
            <a:r>
              <a:rPr lang="fr-FR" sz="1600" dirty="0" err="1">
                <a:solidFill>
                  <a:srgbClr val="FF0000"/>
                </a:solidFill>
              </a:rPr>
              <a:t>you</a:t>
            </a:r>
            <a:r>
              <a:rPr lang="fr-FR" sz="1600" dirty="0">
                <a:solidFill>
                  <a:srgbClr val="FF0000"/>
                </a:solidFill>
              </a:rPr>
              <a:t> </a:t>
            </a:r>
            <a:r>
              <a:rPr lang="fr-FR" sz="1600" dirty="0" err="1">
                <a:solidFill>
                  <a:srgbClr val="FF0000"/>
                </a:solidFill>
              </a:rPr>
              <a:t>should</a:t>
            </a:r>
            <a:r>
              <a:rPr lang="fr-FR" sz="1600" dirty="0">
                <a:solidFill>
                  <a:srgbClr val="FF0000"/>
                </a:solidFill>
              </a:rPr>
              <a:t> NOT do:</a:t>
            </a:r>
          </a:p>
          <a:p>
            <a:pPr>
              <a:buNone/>
            </a:pPr>
            <a:r>
              <a:rPr lang="fr-FR" sz="1600" dirty="0">
                <a:solidFill>
                  <a:srgbClr val="FF0000"/>
                </a:solidFill>
              </a:rPr>
              <a:t> * </a:t>
            </a:r>
            <a:r>
              <a:rPr lang="fr-FR" sz="1600" dirty="0" err="1">
                <a:solidFill>
                  <a:srgbClr val="FF0000"/>
                </a:solidFill>
              </a:rPr>
              <a:t>amazon.createItem</a:t>
            </a:r>
            <a:r>
              <a:rPr lang="fr-FR" sz="1600" dirty="0">
                <a:solidFill>
                  <a:srgbClr val="FF0000"/>
                </a:solidFill>
              </a:rPr>
              <a:t>(1,"Discours de la </a:t>
            </a:r>
            <a:r>
              <a:rPr lang="fr-FR" sz="1600" dirty="0" err="1">
                <a:solidFill>
                  <a:srgbClr val="FF0000"/>
                </a:solidFill>
              </a:rPr>
              <a:t>methode</a:t>
            </a:r>
            <a:r>
              <a:rPr lang="fr-FR" sz="1600" dirty="0">
                <a:solidFill>
                  <a:srgbClr val="FF0000"/>
                </a:solidFill>
              </a:rPr>
              <a:t>", 50.00, "",0, "</a:t>
            </a:r>
            <a:r>
              <a:rPr lang="fr-FR" sz="1600" dirty="0" err="1">
                <a:solidFill>
                  <a:srgbClr val="FF0000"/>
                </a:solidFill>
              </a:rPr>
              <a:t>Rene</a:t>
            </a:r>
            <a:r>
              <a:rPr lang="fr-FR" sz="1600" dirty="0">
                <a:solidFill>
                  <a:srgbClr val="FF0000"/>
                </a:solidFill>
              </a:rPr>
              <a:t> Descartes", 1637,  0);</a:t>
            </a:r>
            <a:endParaRPr lang="el-GR" sz="1600" dirty="0">
              <a:solidFill>
                <a:srgbClr val="FF0000"/>
              </a:solidFill>
            </a:endParaRPr>
          </a:p>
          <a:p>
            <a:pPr>
              <a:buNone/>
            </a:pPr>
            <a:r>
              <a:rPr lang="el-GR" sz="1600" dirty="0">
                <a:solidFill>
                  <a:srgbClr val="FF0000"/>
                </a:solidFill>
              </a:rPr>
              <a:t>*/</a:t>
            </a:r>
          </a:p>
        </p:txBody>
      </p:sp>
      <p:sp>
        <p:nvSpPr>
          <p:cNvPr id="4" name="Slide Number Placeholder 3"/>
          <p:cNvSpPr>
            <a:spLocks noGrp="1"/>
          </p:cNvSpPr>
          <p:nvPr>
            <p:ph type="sldNum" sz="quarter" idx="12"/>
          </p:nvPr>
        </p:nvSpPr>
        <p:spPr/>
        <p:txBody>
          <a:bodyPr/>
          <a:lstStyle/>
          <a:p>
            <a:fld id="{7C316A5B-51B9-452D-85DF-B0A4FAFA058B}" type="slidenum">
              <a:rPr lang="el-GR" smtClean="0"/>
              <a:pPr/>
              <a:t>61</a:t>
            </a:fld>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Κέρδη &amp;&amp; ζημίες</a:t>
            </a:r>
          </a:p>
        </p:txBody>
      </p:sp>
      <p:sp>
        <p:nvSpPr>
          <p:cNvPr id="3" name="Content Placeholder 2"/>
          <p:cNvSpPr>
            <a:spLocks noGrp="1"/>
          </p:cNvSpPr>
          <p:nvPr>
            <p:ph idx="1"/>
          </p:nvPr>
        </p:nvSpPr>
        <p:spPr/>
        <p:txBody>
          <a:bodyPr/>
          <a:lstStyle/>
          <a:p>
            <a:r>
              <a:rPr lang="el-GR" dirty="0"/>
              <a:t>Είναι μεγάλο πλεονέκτημα ο </a:t>
            </a:r>
            <a:r>
              <a:rPr lang="en-US" dirty="0"/>
              <a:t>client </a:t>
            </a:r>
            <a:r>
              <a:rPr lang="el-GR" dirty="0"/>
              <a:t>να είναι ελεύθερος από τις υποκλάσεις</a:t>
            </a:r>
          </a:p>
          <a:p>
            <a:r>
              <a:rPr lang="el-GR" dirty="0"/>
              <a:t>Μπορούμε να ζήσουμε με τη λύση αυτή (για το τίμημα μιας μεθόδου ανά υποκλάση) αν όποιος φτιάχνει το </a:t>
            </a:r>
            <a:r>
              <a:rPr lang="en-US" dirty="0"/>
              <a:t>manager </a:t>
            </a:r>
            <a:r>
              <a:rPr lang="el-GR" dirty="0"/>
              <a:t>φτιάχνει και την ιεραρχία των υλοποιήσεων της </a:t>
            </a:r>
            <a:r>
              <a:rPr lang="en-US" dirty="0"/>
              <a:t>Item</a:t>
            </a:r>
          </a:p>
          <a:p>
            <a:endParaRPr lang="en-US" dirty="0"/>
          </a:p>
          <a:p>
            <a:r>
              <a:rPr lang="en-US" dirty="0"/>
              <a:t>Still, we can do better than that</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62</a:t>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Πριν προχωρήσουμε…</a:t>
            </a:r>
          </a:p>
        </p:txBody>
      </p:sp>
      <p:sp>
        <p:nvSpPr>
          <p:cNvPr id="3" name="Content Placeholder 2"/>
          <p:cNvSpPr>
            <a:spLocks noGrp="1"/>
          </p:cNvSpPr>
          <p:nvPr>
            <p:ph idx="1"/>
          </p:nvPr>
        </p:nvSpPr>
        <p:spPr/>
        <p:txBody>
          <a:bodyPr>
            <a:normAutofit fontScale="92500"/>
          </a:bodyPr>
          <a:lstStyle/>
          <a:p>
            <a:r>
              <a:rPr lang="el-GR" dirty="0">
                <a:solidFill>
                  <a:srgbClr val="FF0000"/>
                </a:solidFill>
              </a:rPr>
              <a:t>Αποφύγετε τη μία και μόνη μέθοδο που θα διαλέγει τι είδους αντικείμενο θα κατασκευαστεί</a:t>
            </a:r>
          </a:p>
          <a:p>
            <a:r>
              <a:rPr lang="el-GR" dirty="0"/>
              <a:t>Είναι πολύ δύσκολο να ξέρεις ποιο πεδίο είναι τι</a:t>
            </a:r>
          </a:p>
          <a:p>
            <a:r>
              <a:rPr lang="el-GR" dirty="0"/>
              <a:t>Είναι πολύ επικίνδυνη στη συντήρηση</a:t>
            </a:r>
          </a:p>
          <a:p>
            <a:r>
              <a:rPr lang="el-GR" dirty="0"/>
              <a:t>Είναι υποχρεωτικό να συντηρείται σε κάθε αλλαγή σε υποκλάση</a:t>
            </a:r>
          </a:p>
          <a:p>
            <a:r>
              <a:rPr lang="el-GR" dirty="0"/>
              <a:t>Είναι στριφνή στον έλεγχο</a:t>
            </a:r>
          </a:p>
          <a:p>
            <a:r>
              <a:rPr lang="el-GR" dirty="0"/>
              <a:t>…</a:t>
            </a:r>
          </a:p>
          <a:p>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63</a:t>
            </a:fld>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τυπικό </a:t>
            </a:r>
            <a:r>
              <a:rPr lang="en-US" dirty="0"/>
              <a:t>factory: </a:t>
            </a:r>
            <a:r>
              <a:rPr lang="el-GR" dirty="0"/>
              <a:t>έχει μια </a:t>
            </a:r>
            <a:r>
              <a:rPr lang="en-US" dirty="0"/>
              <a:t>dedicated class</a:t>
            </a:r>
            <a:r>
              <a:rPr lang="el-GR" dirty="0"/>
              <a:t> για τη γέννηση των αντικειμένων</a:t>
            </a:r>
          </a:p>
        </p:txBody>
      </p:sp>
      <p:graphicFrame>
        <p:nvGraphicFramePr>
          <p:cNvPr id="4099" name="Object 3"/>
          <p:cNvGraphicFramePr>
            <a:graphicFrameLocks noChangeAspect="1"/>
          </p:cNvGraphicFramePr>
          <p:nvPr/>
        </p:nvGraphicFramePr>
        <p:xfrm>
          <a:off x="1547664" y="1763712"/>
          <a:ext cx="5976663" cy="4863863"/>
        </p:xfrm>
        <a:graphic>
          <a:graphicData uri="http://schemas.openxmlformats.org/presentationml/2006/ole">
            <mc:AlternateContent xmlns:mc="http://schemas.openxmlformats.org/markup-compatibility/2006">
              <mc:Choice xmlns:v="urn:schemas-microsoft-com:vml" Requires="v">
                <p:oleObj spid="_x0000_s62502" name="Visio" r:id="rId3" imgW="4093054" imgH="3330180" progId="Visio.Drawing.11">
                  <p:embed/>
                </p:oleObj>
              </mc:Choice>
              <mc:Fallback>
                <p:oleObj name="Visio" r:id="rId3" imgW="4093054" imgH="333018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763712"/>
                        <a:ext cx="5976663" cy="48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C316A5B-51B9-452D-85DF-B0A4FAFA058B}" type="slidenum">
              <a:rPr lang="el-GR" smtClean="0"/>
              <a:pPr/>
              <a:t>64</a:t>
            </a:fld>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γεννιούνται τα αντικείμενα?</a:t>
            </a:r>
          </a:p>
        </p:txBody>
      </p:sp>
      <p:sp>
        <p:nvSpPr>
          <p:cNvPr id="3" name="Content Placeholder 2"/>
          <p:cNvSpPr>
            <a:spLocks noGrp="1"/>
          </p:cNvSpPr>
          <p:nvPr>
            <p:ph idx="1"/>
          </p:nvPr>
        </p:nvSpPr>
        <p:spPr/>
        <p:txBody>
          <a:bodyPr>
            <a:normAutofit lnSpcReduction="10000"/>
          </a:bodyPr>
          <a:lstStyle/>
          <a:p>
            <a:r>
              <a:rPr lang="el-GR" dirty="0"/>
              <a:t>Αν οι υποκλάσεις έχουν διαφορετική δομή στους </a:t>
            </a:r>
            <a:r>
              <a:rPr lang="en-US" dirty="0"/>
              <a:t>constructors </a:t>
            </a:r>
            <a:r>
              <a:rPr lang="el-GR" dirty="0"/>
              <a:t>τους, τότε </a:t>
            </a:r>
            <a:r>
              <a:rPr lang="el-GR" dirty="0">
                <a:solidFill>
                  <a:srgbClr val="C00000"/>
                </a:solidFill>
              </a:rPr>
              <a:t>η πιο απλή λύση είναι να έχετε από μία μέθοδο για κάθε υποκλάση</a:t>
            </a:r>
          </a:p>
          <a:p>
            <a:r>
              <a:rPr lang="el-GR" dirty="0"/>
              <a:t>Αν</a:t>
            </a:r>
            <a:r>
              <a:rPr lang="en-US" dirty="0"/>
              <a:t> </a:t>
            </a:r>
            <a:r>
              <a:rPr lang="el-GR" dirty="0"/>
              <a:t>οι </a:t>
            </a:r>
            <a:r>
              <a:rPr lang="en-US" dirty="0"/>
              <a:t>constructors </a:t>
            </a:r>
            <a:r>
              <a:rPr lang="el-GR" dirty="0"/>
              <a:t>είναι ίδιοι, τότε μπορείτε να έχετε μία (1) μέθοδο για όλους, με μία παράμετρο, η οποία να καθορίζει ποιας υποκλάσης το αντικείμενο γεννιέται</a:t>
            </a:r>
          </a:p>
          <a:p>
            <a:pPr lvl="1"/>
            <a:r>
              <a:rPr lang="en-US" dirty="0"/>
              <a:t>Parameterized factory</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65</a:t>
            </a:fld>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Ένα παράδειγμα</a:t>
            </a:r>
          </a:p>
        </p:txBody>
      </p:sp>
      <p:sp>
        <p:nvSpPr>
          <p:cNvPr id="3" name="Content Placeholder 2"/>
          <p:cNvSpPr>
            <a:spLocks noGrp="1"/>
          </p:cNvSpPr>
          <p:nvPr>
            <p:ph idx="1"/>
          </p:nvPr>
        </p:nvSpPr>
        <p:spPr/>
        <p:txBody>
          <a:bodyPr>
            <a:normAutofit/>
          </a:bodyPr>
          <a:lstStyle/>
          <a:p>
            <a:r>
              <a:rPr lang="el-GR" sz="2800" dirty="0"/>
              <a:t>Έχουμε μια μηχανή </a:t>
            </a:r>
            <a:r>
              <a:rPr lang="en-US" sz="2800" dirty="0"/>
              <a:t>data analytics </a:t>
            </a:r>
            <a:r>
              <a:rPr lang="el-GR" sz="2800" dirty="0"/>
              <a:t>που θέλει να εξάγει στατιστικά συμπεράσματα</a:t>
            </a:r>
          </a:p>
          <a:p>
            <a:r>
              <a:rPr lang="el-GR" sz="2800" dirty="0"/>
              <a:t>Εδώ: μια μηχανή που παίρνει για είσοδο ένα </a:t>
            </a:r>
            <a:r>
              <a:rPr lang="en-US" sz="2800" dirty="0" err="1"/>
              <a:t>timeseries</a:t>
            </a:r>
            <a:r>
              <a:rPr lang="en-US" sz="2800" dirty="0"/>
              <a:t> </a:t>
            </a:r>
            <a:r>
              <a:rPr lang="el-GR" sz="2800" dirty="0"/>
              <a:t>και θέλει να το σπάσει σε φάσεις</a:t>
            </a:r>
          </a:p>
          <a:p>
            <a:r>
              <a:rPr lang="el-GR" sz="2800" dirty="0"/>
              <a:t>(εδώ μια φάση καθόδου και μια ανόδου)</a:t>
            </a:r>
          </a:p>
        </p:txBody>
      </p:sp>
      <p:grpSp>
        <p:nvGrpSpPr>
          <p:cNvPr id="4" name="Group 7"/>
          <p:cNvGrpSpPr/>
          <p:nvPr/>
        </p:nvGrpSpPr>
        <p:grpSpPr>
          <a:xfrm>
            <a:off x="4283968" y="4077072"/>
            <a:ext cx="4464496" cy="2497460"/>
            <a:chOff x="2195736" y="3717032"/>
            <a:chExt cx="4762500" cy="2857500"/>
          </a:xfrm>
        </p:grpSpPr>
        <p:pic>
          <p:nvPicPr>
            <p:cNvPr id="7170" name="Picture 2" descr="D:\Users\pvassil\COURSES\OOP\SW_DEV\SCRIPTS\tryTheTimeLine\chart.jpg"/>
            <p:cNvPicPr>
              <a:picLocks noChangeAspect="1" noChangeArrowheads="1"/>
            </p:cNvPicPr>
            <p:nvPr/>
          </p:nvPicPr>
          <p:blipFill>
            <a:blip r:embed="rId2" cstate="print"/>
            <a:srcRect/>
            <a:stretch>
              <a:fillRect/>
            </a:stretch>
          </p:blipFill>
          <p:spPr bwMode="auto">
            <a:xfrm>
              <a:off x="2195736" y="3717032"/>
              <a:ext cx="4762500" cy="2857500"/>
            </a:xfrm>
            <a:prstGeom prst="rect">
              <a:avLst/>
            </a:prstGeom>
            <a:noFill/>
          </p:spPr>
        </p:pic>
        <p:sp>
          <p:nvSpPr>
            <p:cNvPr id="5" name="Rectangle 4"/>
            <p:cNvSpPr/>
            <p:nvPr/>
          </p:nvSpPr>
          <p:spPr>
            <a:xfrm rot="18741112">
              <a:off x="3936040" y="4733064"/>
              <a:ext cx="1786902" cy="432048"/>
            </a:xfrm>
            <a:prstGeom prst="rect">
              <a:avLst/>
            </a:prstGeom>
            <a:solidFill>
              <a:srgbClr val="3366F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rot="10373046">
              <a:off x="5356555" y="4092781"/>
              <a:ext cx="1445931" cy="478082"/>
            </a:xfrm>
            <a:prstGeom prst="rect">
              <a:avLst/>
            </a:prstGeom>
            <a:solidFill>
              <a:srgbClr val="3366F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rot="397958">
              <a:off x="2981181" y="5323198"/>
              <a:ext cx="1272749" cy="432048"/>
            </a:xfrm>
            <a:prstGeom prst="rect">
              <a:avLst/>
            </a:prstGeom>
            <a:solidFill>
              <a:srgbClr val="FF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0" name="Picture 2" descr="D:\Users\pvassil\COURSES\OOP\SW_DEV\SCRIPTS\tryTheTimeLine\chart.jpg"/>
          <p:cNvPicPr>
            <a:picLocks noChangeAspect="1" noChangeArrowheads="1"/>
          </p:cNvPicPr>
          <p:nvPr/>
        </p:nvPicPr>
        <p:blipFill>
          <a:blip r:embed="rId2" cstate="print"/>
          <a:srcRect/>
          <a:stretch>
            <a:fillRect/>
          </a:stretch>
        </p:blipFill>
        <p:spPr bwMode="auto">
          <a:xfrm>
            <a:off x="179512" y="4077072"/>
            <a:ext cx="4464496" cy="2497460"/>
          </a:xfrm>
          <a:prstGeom prst="rect">
            <a:avLst/>
          </a:prstGeom>
          <a:noFill/>
        </p:spPr>
      </p:pic>
      <p:sp>
        <p:nvSpPr>
          <p:cNvPr id="14" name="Slide Number Placeholder 13"/>
          <p:cNvSpPr>
            <a:spLocks noGrp="1"/>
          </p:cNvSpPr>
          <p:nvPr>
            <p:ph type="sldNum" sz="quarter" idx="12"/>
          </p:nvPr>
        </p:nvSpPr>
        <p:spPr/>
        <p:txBody>
          <a:bodyPr/>
          <a:lstStyle/>
          <a:p>
            <a:fld id="{7C316A5B-51B9-452D-85DF-B0A4FAFA058B}" type="slidenum">
              <a:rPr lang="el-GR" smtClean="0"/>
              <a:pPr/>
              <a:t>66</a:t>
            </a:fld>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thanosp\Downloads\03_timelineToPhases (1)\03_timelineToPhases\design\AnalyzeTheTimeLineSimpl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234018"/>
            <a:ext cx="6758801" cy="55679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Architecture of the project</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67</a:t>
            </a:fld>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Ας δούμε ένα πακέτο μόνο: </a:t>
            </a:r>
            <a:r>
              <a:rPr lang="en-US" dirty="0"/>
              <a:t>parsing</a:t>
            </a:r>
            <a:endParaRPr lang="el-GR" dirty="0"/>
          </a:p>
        </p:txBody>
      </p:sp>
      <p:sp>
        <p:nvSpPr>
          <p:cNvPr id="3" name="Content Placeholder 2"/>
          <p:cNvSpPr>
            <a:spLocks noGrp="1"/>
          </p:cNvSpPr>
          <p:nvPr>
            <p:ph idx="1"/>
          </p:nvPr>
        </p:nvSpPr>
        <p:spPr/>
        <p:txBody>
          <a:bodyPr>
            <a:normAutofit lnSpcReduction="10000"/>
          </a:bodyPr>
          <a:lstStyle/>
          <a:p>
            <a:r>
              <a:rPr lang="el-GR" dirty="0"/>
              <a:t>Για να πάρουμε δεδομένα</a:t>
            </a:r>
            <a:r>
              <a:rPr lang="en-US" dirty="0"/>
              <a:t>,</a:t>
            </a:r>
            <a:r>
              <a:rPr lang="el-GR" dirty="0"/>
              <a:t> συνήθως χρησιμοποιούμε ένα </a:t>
            </a:r>
            <a:r>
              <a:rPr lang="en-US" dirty="0"/>
              <a:t>parser </a:t>
            </a:r>
            <a:r>
              <a:rPr lang="el-GR" dirty="0"/>
              <a:t>ο οποίος επεξεργάζεται ένα αρχείο εισόδου με τιμές και τις μετατρέπει σε ένα επιθυμητό αντικείμενο (ή συλλογή αντικειμένων)</a:t>
            </a:r>
          </a:p>
          <a:p>
            <a:r>
              <a:rPr lang="el-GR" dirty="0"/>
              <a:t>Εδώ, ας υποθέσουμε ότι έχουμε ένα </a:t>
            </a:r>
            <a:r>
              <a:rPr lang="en-US" dirty="0"/>
              <a:t>parser for simple ASCII texts</a:t>
            </a:r>
            <a:r>
              <a:rPr lang="el-GR" dirty="0"/>
              <a:t> κι άλλον ένα που δίνει τιμές απ’ ευθείας στη μηχανή (γρήγορο </a:t>
            </a:r>
            <a:r>
              <a:rPr lang="en-US" dirty="0"/>
              <a:t>hack to test the rest of the implementation)</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68</a:t>
            </a:fld>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Ένα παράδειγμα</a:t>
            </a:r>
            <a:r>
              <a:rPr lang="en-US" dirty="0"/>
              <a:t> factory</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69</a:t>
            </a:fld>
            <a:endParaRPr lang="el-GR"/>
          </a:p>
        </p:txBody>
      </p:sp>
      <p:pic>
        <p:nvPicPr>
          <p:cNvPr id="73730" name="Picture 2" descr="C:\Users\thanosp\Downloads\03_timelineToPhases (1)\03_timelineToPhases\design\niceParserFacto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763" y="1926588"/>
            <a:ext cx="7706806" cy="4146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Αν παρατηρήσατε</a:t>
            </a:r>
            <a:r>
              <a:rPr lang="en-US" dirty="0"/>
              <a:t>:</a:t>
            </a:r>
            <a:endParaRPr lang="el-GR" dirty="0"/>
          </a:p>
        </p:txBody>
      </p:sp>
      <p:sp>
        <p:nvSpPr>
          <p:cNvPr id="3" name="Content Placeholder 2"/>
          <p:cNvSpPr>
            <a:spLocks noGrp="1"/>
          </p:cNvSpPr>
          <p:nvPr>
            <p:ph idx="1"/>
          </p:nvPr>
        </p:nvSpPr>
        <p:spPr>
          <a:xfrm>
            <a:off x="457200" y="2171997"/>
            <a:ext cx="8229600" cy="3921299"/>
          </a:xfrm>
        </p:spPr>
        <p:txBody>
          <a:bodyPr>
            <a:normAutofit fontScale="92500"/>
          </a:bodyPr>
          <a:lstStyle/>
          <a:p>
            <a:r>
              <a:rPr lang="el-GR" dirty="0"/>
              <a:t>Η συντήρηση</a:t>
            </a:r>
            <a:r>
              <a:rPr lang="en-US" dirty="0"/>
              <a:t> (60</a:t>
            </a:r>
            <a:r>
              <a:rPr lang="el-GR" dirty="0"/>
              <a:t>%-80</a:t>
            </a:r>
            <a:r>
              <a:rPr lang="en-US" dirty="0"/>
              <a:t>% </a:t>
            </a:r>
            <a:r>
              <a:rPr lang="el-GR" dirty="0"/>
              <a:t>του κόστους</a:t>
            </a:r>
            <a:r>
              <a:rPr lang="en-US" dirty="0"/>
              <a:t>)</a:t>
            </a:r>
            <a:endParaRPr lang="el-GR" dirty="0"/>
          </a:p>
          <a:p>
            <a:r>
              <a:rPr lang="el-GR" dirty="0"/>
              <a:t>Η μη </a:t>
            </a:r>
            <a:r>
              <a:rPr lang="el-GR" dirty="0" err="1"/>
              <a:t>κατανοησιμότητα</a:t>
            </a:r>
            <a:endParaRPr lang="el-GR" dirty="0"/>
          </a:p>
          <a:p>
            <a:r>
              <a:rPr lang="el-GR" dirty="0"/>
              <a:t>Η πολυπλοκότητα</a:t>
            </a:r>
          </a:p>
          <a:p>
            <a:r>
              <a:rPr lang="el-GR" dirty="0"/>
              <a:t>… είναι τα βασικά προβλήματά μας (και όχι π.χ., η επίδοση)</a:t>
            </a:r>
          </a:p>
          <a:p>
            <a:endParaRPr lang="el-GR" dirty="0"/>
          </a:p>
          <a:p>
            <a:pPr algn="ctr">
              <a:buNone/>
            </a:pPr>
            <a:r>
              <a:rPr lang="el-GR" sz="3600" b="1" dirty="0">
                <a:solidFill>
                  <a:srgbClr val="0000FF"/>
                </a:solidFill>
              </a:rPr>
              <a:t>Η απλότητα του κώδικα είναι μέγιστη αρετή!</a:t>
            </a:r>
          </a:p>
        </p:txBody>
      </p:sp>
      <p:sp>
        <p:nvSpPr>
          <p:cNvPr id="4" name="Slide Number Placeholder 3"/>
          <p:cNvSpPr>
            <a:spLocks noGrp="1"/>
          </p:cNvSpPr>
          <p:nvPr>
            <p:ph type="sldNum" sz="quarter" idx="12"/>
          </p:nvPr>
        </p:nvSpPr>
        <p:spPr/>
        <p:txBody>
          <a:bodyPr/>
          <a:lstStyle/>
          <a:p>
            <a:fld id="{4271182A-DE3E-43A2-99F5-2209ED92BFA3}" type="slidenum">
              <a:rPr lang="el-GR" smtClean="0"/>
              <a:pPr/>
              <a:t>7</a:t>
            </a:fld>
            <a:endParaRPr lang="el-GR"/>
          </a:p>
        </p:txBody>
      </p:sp>
      <p:pic>
        <p:nvPicPr>
          <p:cNvPr id="6" name="Picture 2" descr="C:\Users\pvassil\Downloads\CostOfFixingDefectsPerPhase.png"/>
          <p:cNvPicPr>
            <a:picLocks noChangeAspect="1" noChangeArrowheads="1"/>
          </p:cNvPicPr>
          <p:nvPr/>
        </p:nvPicPr>
        <p:blipFill>
          <a:blip r:embed="rId2" cstate="print"/>
          <a:srcRect/>
          <a:stretch>
            <a:fillRect/>
          </a:stretch>
        </p:blipFill>
        <p:spPr bwMode="auto">
          <a:xfrm>
            <a:off x="5253064" y="0"/>
            <a:ext cx="3890936" cy="2204864"/>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thanosp\Downloads\03_timelineToPhases (1)\03_timelineToPhases\design\niceParserFacto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72816"/>
            <a:ext cx="7706806" cy="4146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97768"/>
            <a:ext cx="8229600" cy="1143000"/>
          </a:xfrm>
        </p:spPr>
        <p:txBody>
          <a:bodyPr/>
          <a:lstStyle/>
          <a:p>
            <a:r>
              <a:rPr lang="el-GR" dirty="0"/>
              <a:t>Ένα παράδειγμα</a:t>
            </a:r>
            <a:r>
              <a:rPr lang="en-US" dirty="0"/>
              <a:t> factory</a:t>
            </a:r>
            <a:endParaRPr lang="el-GR" dirty="0"/>
          </a:p>
        </p:txBody>
      </p:sp>
      <p:sp>
        <p:nvSpPr>
          <p:cNvPr id="4" name="TextBox 3"/>
          <p:cNvSpPr txBox="1"/>
          <p:nvPr/>
        </p:nvSpPr>
        <p:spPr>
          <a:xfrm>
            <a:off x="179512" y="5157192"/>
            <a:ext cx="3384376" cy="1477328"/>
          </a:xfrm>
          <a:prstGeom prst="rect">
            <a:avLst/>
          </a:prstGeom>
          <a:noFill/>
        </p:spPr>
        <p:txBody>
          <a:bodyPr wrap="square" rtlCol="0">
            <a:spAutoFit/>
          </a:bodyPr>
          <a:lstStyle/>
          <a:p>
            <a:r>
              <a:rPr lang="en-US" dirty="0"/>
              <a:t>Factory does all the object creations</a:t>
            </a:r>
          </a:p>
          <a:p>
            <a:r>
              <a:rPr lang="en-US" dirty="0"/>
              <a:t>Since constructors are of the same signature, we can pick via a single (1) factory method</a:t>
            </a:r>
            <a:endParaRPr lang="el-GR" dirty="0"/>
          </a:p>
        </p:txBody>
      </p:sp>
      <p:sp>
        <p:nvSpPr>
          <p:cNvPr id="5" name="TextBox 4"/>
          <p:cNvSpPr txBox="1"/>
          <p:nvPr/>
        </p:nvSpPr>
        <p:spPr>
          <a:xfrm>
            <a:off x="4427984" y="1580599"/>
            <a:ext cx="3384376" cy="1200329"/>
          </a:xfrm>
          <a:prstGeom prst="rect">
            <a:avLst/>
          </a:prstGeom>
          <a:noFill/>
        </p:spPr>
        <p:txBody>
          <a:bodyPr wrap="square" rtlCol="0">
            <a:spAutoFit/>
          </a:bodyPr>
          <a:lstStyle/>
          <a:p>
            <a:r>
              <a:rPr lang="en-US" dirty="0"/>
              <a:t>Client and engine are free from the subclasses;</a:t>
            </a:r>
          </a:p>
          <a:p>
            <a:r>
              <a:rPr lang="en-US" dirty="0"/>
              <a:t>In fact client knows ONLY the </a:t>
            </a:r>
            <a:r>
              <a:rPr lang="en-US" dirty="0" err="1"/>
              <a:t>MainEngine</a:t>
            </a:r>
            <a:endParaRPr lang="el-GR" dirty="0"/>
          </a:p>
        </p:txBody>
      </p:sp>
      <p:sp>
        <p:nvSpPr>
          <p:cNvPr id="6" name="Slide Number Placeholder 5"/>
          <p:cNvSpPr>
            <a:spLocks noGrp="1"/>
          </p:cNvSpPr>
          <p:nvPr>
            <p:ph type="sldNum" sz="quarter" idx="12"/>
          </p:nvPr>
        </p:nvSpPr>
        <p:spPr/>
        <p:txBody>
          <a:bodyPr/>
          <a:lstStyle/>
          <a:p>
            <a:fld id="{7C316A5B-51B9-452D-85DF-B0A4FAFA058B}" type="slidenum">
              <a:rPr lang="el-GR" smtClean="0"/>
              <a:pPr/>
              <a:t>70</a:t>
            </a:fld>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Parameterized Factory: Simple as that</a:t>
            </a:r>
            <a:endParaRPr lang="el-GR" dirty="0"/>
          </a:p>
        </p:txBody>
      </p:sp>
      <p:sp>
        <p:nvSpPr>
          <p:cNvPr id="3" name="Content Placeholder 2"/>
          <p:cNvSpPr>
            <a:spLocks noGrp="1"/>
          </p:cNvSpPr>
          <p:nvPr>
            <p:ph idx="1"/>
          </p:nvPr>
        </p:nvSpPr>
        <p:spPr>
          <a:xfrm>
            <a:off x="179512" y="1600200"/>
            <a:ext cx="5842992" cy="4525963"/>
          </a:xfrm>
        </p:spPr>
        <p:txBody>
          <a:bodyPr>
            <a:noAutofit/>
          </a:bodyPr>
          <a:lstStyle/>
          <a:p>
            <a:pPr>
              <a:buNone/>
            </a:pPr>
            <a:r>
              <a:rPr lang="fr-FR" sz="1600" dirty="0"/>
              <a:t>package </a:t>
            </a:r>
            <a:r>
              <a:rPr lang="fr-FR" sz="1600" dirty="0" err="1"/>
              <a:t>parsing</a:t>
            </a:r>
            <a:r>
              <a:rPr lang="fr-FR" sz="1600" dirty="0"/>
              <a:t>;</a:t>
            </a:r>
          </a:p>
          <a:p>
            <a:pPr>
              <a:buNone/>
            </a:pPr>
            <a:endParaRPr lang="fr-FR" sz="1600" dirty="0"/>
          </a:p>
          <a:p>
            <a:pPr>
              <a:buNone/>
            </a:pPr>
            <a:r>
              <a:rPr lang="fr-FR" sz="1600" dirty="0"/>
              <a:t>public </a:t>
            </a:r>
            <a:r>
              <a:rPr lang="fr-FR" sz="1600" b="1" dirty="0"/>
              <a:t>class </a:t>
            </a:r>
            <a:r>
              <a:rPr lang="fr-FR" sz="1600" b="1" dirty="0" err="1"/>
              <a:t>ParserFactory</a:t>
            </a:r>
            <a:r>
              <a:rPr lang="fr-FR" sz="1600" b="1" dirty="0"/>
              <a:t> </a:t>
            </a:r>
            <a:r>
              <a:rPr lang="fr-FR" sz="1600" dirty="0"/>
              <a:t>{</a:t>
            </a:r>
          </a:p>
          <a:p>
            <a:pPr>
              <a:buNone/>
            </a:pPr>
            <a:r>
              <a:rPr lang="fr-FR" sz="1600" dirty="0"/>
              <a:t>	public </a:t>
            </a:r>
            <a:r>
              <a:rPr lang="fr-FR" sz="1600" dirty="0" err="1">
                <a:solidFill>
                  <a:srgbClr val="FF0000"/>
                </a:solidFill>
              </a:rPr>
              <a:t>IParser</a:t>
            </a:r>
            <a:r>
              <a:rPr lang="fr-FR" sz="1600" dirty="0"/>
              <a:t> </a:t>
            </a:r>
            <a:r>
              <a:rPr lang="fr-FR" sz="1600" b="1" dirty="0" err="1"/>
              <a:t>createParser</a:t>
            </a:r>
            <a:r>
              <a:rPr lang="fr-FR" sz="1600" dirty="0">
                <a:solidFill>
                  <a:srgbClr val="0000FF"/>
                </a:solidFill>
              </a:rPr>
              <a:t>(String </a:t>
            </a:r>
            <a:r>
              <a:rPr lang="fr-FR" sz="1600" dirty="0" err="1">
                <a:solidFill>
                  <a:srgbClr val="0000FF"/>
                </a:solidFill>
              </a:rPr>
              <a:t>concreteClassName</a:t>
            </a:r>
            <a:r>
              <a:rPr lang="fr-FR" sz="1600" dirty="0"/>
              <a:t>){</a:t>
            </a:r>
          </a:p>
          <a:p>
            <a:pPr>
              <a:buNone/>
            </a:pPr>
            <a:r>
              <a:rPr lang="fr-FR" sz="1600" dirty="0"/>
              <a:t>		if (</a:t>
            </a:r>
            <a:r>
              <a:rPr lang="fr-FR" sz="1600" dirty="0" err="1">
                <a:solidFill>
                  <a:srgbClr val="0000FF"/>
                </a:solidFill>
              </a:rPr>
              <a:t>concreteClassName.equals</a:t>
            </a:r>
            <a:r>
              <a:rPr lang="fr-FR" sz="1600" dirty="0">
                <a:solidFill>
                  <a:srgbClr val="0000FF"/>
                </a:solidFill>
              </a:rPr>
              <a:t>("</a:t>
            </a:r>
            <a:r>
              <a:rPr lang="fr-FR" sz="1600" dirty="0" err="1">
                <a:solidFill>
                  <a:srgbClr val="0000FF"/>
                </a:solidFill>
              </a:rPr>
              <a:t>TestParser</a:t>
            </a:r>
            <a:r>
              <a:rPr lang="fr-FR" sz="1600" dirty="0">
                <a:solidFill>
                  <a:srgbClr val="0000FF"/>
                </a:solidFill>
              </a:rPr>
              <a:t>")){</a:t>
            </a:r>
          </a:p>
          <a:p>
            <a:pPr>
              <a:buNone/>
            </a:pPr>
            <a:r>
              <a:rPr lang="fr-FR" sz="1600" dirty="0">
                <a:solidFill>
                  <a:srgbClr val="008000"/>
                </a:solidFill>
              </a:rPr>
              <a:t>			return new </a:t>
            </a:r>
            <a:r>
              <a:rPr lang="fr-FR" sz="1600" dirty="0" err="1">
                <a:solidFill>
                  <a:srgbClr val="008000"/>
                </a:solidFill>
              </a:rPr>
              <a:t>TestParser</a:t>
            </a:r>
            <a:r>
              <a:rPr lang="fr-FR" sz="1600" dirty="0">
                <a:solidFill>
                  <a:srgbClr val="008000"/>
                </a:solidFill>
              </a:rPr>
              <a:t>();</a:t>
            </a:r>
          </a:p>
          <a:p>
            <a:pPr>
              <a:buNone/>
            </a:pPr>
            <a:r>
              <a:rPr lang="fr-FR" sz="1600" dirty="0"/>
              <a:t>		}</a:t>
            </a:r>
          </a:p>
          <a:p>
            <a:pPr>
              <a:buNone/>
            </a:pPr>
            <a:r>
              <a:rPr lang="fr-FR" sz="1600" dirty="0"/>
              <a:t>		</a:t>
            </a:r>
            <a:r>
              <a:rPr lang="fr-FR" sz="1600" dirty="0" err="1"/>
              <a:t>else</a:t>
            </a:r>
            <a:r>
              <a:rPr lang="fr-FR" sz="1600" dirty="0"/>
              <a:t> if (</a:t>
            </a:r>
            <a:r>
              <a:rPr lang="fr-FR" sz="1600" dirty="0" err="1">
                <a:solidFill>
                  <a:srgbClr val="0000FF"/>
                </a:solidFill>
              </a:rPr>
              <a:t>concreteClassName.equals</a:t>
            </a:r>
            <a:r>
              <a:rPr lang="fr-FR" sz="1600" dirty="0">
                <a:solidFill>
                  <a:srgbClr val="0000FF"/>
                </a:solidFill>
              </a:rPr>
              <a:t>("</a:t>
            </a:r>
            <a:r>
              <a:rPr lang="fr-FR" sz="1600" dirty="0" err="1">
                <a:solidFill>
                  <a:srgbClr val="0000FF"/>
                </a:solidFill>
              </a:rPr>
              <a:t>SimpleTextParser</a:t>
            </a:r>
            <a:r>
              <a:rPr lang="fr-FR" sz="1600" dirty="0"/>
              <a:t>")){</a:t>
            </a:r>
          </a:p>
          <a:p>
            <a:pPr>
              <a:buNone/>
            </a:pPr>
            <a:r>
              <a:rPr lang="fr-FR" sz="1600" dirty="0">
                <a:solidFill>
                  <a:srgbClr val="008000"/>
                </a:solidFill>
              </a:rPr>
              <a:t>			return new </a:t>
            </a:r>
            <a:r>
              <a:rPr lang="fr-FR" sz="1600" dirty="0" err="1">
                <a:solidFill>
                  <a:srgbClr val="008000"/>
                </a:solidFill>
              </a:rPr>
              <a:t>SimpleTextParser</a:t>
            </a:r>
            <a:r>
              <a:rPr lang="fr-FR" sz="1600" dirty="0">
                <a:solidFill>
                  <a:srgbClr val="008000"/>
                </a:solidFill>
              </a:rPr>
              <a:t>();</a:t>
            </a:r>
          </a:p>
          <a:p>
            <a:pPr>
              <a:buNone/>
            </a:pPr>
            <a:r>
              <a:rPr lang="fr-FR" sz="1600" dirty="0"/>
              <a:t>		}</a:t>
            </a:r>
          </a:p>
          <a:p>
            <a:pPr>
              <a:buNone/>
            </a:pPr>
            <a:r>
              <a:rPr lang="fr-FR" sz="1600" dirty="0">
                <a:solidFill>
                  <a:srgbClr val="002060"/>
                </a:solidFill>
              </a:rPr>
              <a:t>		System.out.println("If </a:t>
            </a:r>
            <a:r>
              <a:rPr lang="fr-FR" sz="1600" dirty="0" err="1">
                <a:solidFill>
                  <a:srgbClr val="002060"/>
                </a:solidFill>
              </a:rPr>
              <a:t>you</a:t>
            </a:r>
            <a:r>
              <a:rPr lang="fr-FR" sz="1600" dirty="0">
                <a:solidFill>
                  <a:srgbClr val="002060"/>
                </a:solidFill>
              </a:rPr>
              <a:t> </a:t>
            </a:r>
            <a:r>
              <a:rPr lang="fr-FR" sz="1600" dirty="0" err="1">
                <a:solidFill>
                  <a:srgbClr val="002060"/>
                </a:solidFill>
              </a:rPr>
              <a:t>got</a:t>
            </a:r>
            <a:r>
              <a:rPr lang="fr-FR" sz="1600" dirty="0">
                <a:solidFill>
                  <a:srgbClr val="002060"/>
                </a:solidFill>
              </a:rPr>
              <a:t> </a:t>
            </a:r>
            <a:r>
              <a:rPr lang="fr-FR" sz="1600" dirty="0" err="1">
                <a:solidFill>
                  <a:srgbClr val="002060"/>
                </a:solidFill>
              </a:rPr>
              <a:t>here</a:t>
            </a:r>
            <a:r>
              <a:rPr lang="fr-FR" sz="1600" dirty="0">
                <a:solidFill>
                  <a:srgbClr val="002060"/>
                </a:solidFill>
              </a:rPr>
              <a:t>, </a:t>
            </a:r>
            <a:r>
              <a:rPr lang="fr-FR" sz="1600" dirty="0" err="1">
                <a:solidFill>
                  <a:srgbClr val="002060"/>
                </a:solidFill>
              </a:rPr>
              <a:t>you</a:t>
            </a:r>
            <a:r>
              <a:rPr lang="fr-FR" sz="1600" dirty="0">
                <a:solidFill>
                  <a:srgbClr val="002060"/>
                </a:solidFill>
              </a:rPr>
              <a:t> </a:t>
            </a:r>
            <a:r>
              <a:rPr lang="fr-FR" sz="1600" dirty="0" err="1">
                <a:solidFill>
                  <a:srgbClr val="002060"/>
                </a:solidFill>
              </a:rPr>
              <a:t>passed</a:t>
            </a:r>
            <a:r>
              <a:rPr lang="fr-FR" sz="1600" dirty="0">
                <a:solidFill>
                  <a:srgbClr val="002060"/>
                </a:solidFill>
              </a:rPr>
              <a:t> a </a:t>
            </a:r>
            <a:r>
              <a:rPr lang="fr-FR" sz="1600" dirty="0" err="1">
                <a:solidFill>
                  <a:srgbClr val="002060"/>
                </a:solidFill>
              </a:rPr>
              <a:t>wrong</a:t>
            </a:r>
            <a:r>
              <a:rPr lang="fr-FR" sz="1600" dirty="0">
                <a:solidFill>
                  <a:srgbClr val="002060"/>
                </a:solidFill>
              </a:rPr>
              <a:t> </a:t>
            </a:r>
            <a:endParaRPr lang="el-GR" sz="1600" dirty="0">
              <a:solidFill>
                <a:srgbClr val="002060"/>
              </a:solidFill>
            </a:endParaRPr>
          </a:p>
          <a:p>
            <a:pPr>
              <a:buNone/>
            </a:pPr>
            <a:r>
              <a:rPr lang="el-GR" sz="1600" dirty="0">
                <a:solidFill>
                  <a:srgbClr val="002060"/>
                </a:solidFill>
              </a:rPr>
              <a:t>			</a:t>
            </a:r>
            <a:r>
              <a:rPr lang="fr-FR" sz="1600" dirty="0">
                <a:solidFill>
                  <a:srgbClr val="002060"/>
                </a:solidFill>
              </a:rPr>
              <a:t>argument to </a:t>
            </a:r>
            <a:r>
              <a:rPr lang="fr-FR" sz="1600" dirty="0" err="1">
                <a:solidFill>
                  <a:srgbClr val="002060"/>
                </a:solidFill>
              </a:rPr>
              <a:t>ParserFactory</a:t>
            </a:r>
            <a:r>
              <a:rPr lang="fr-FR" sz="1600" dirty="0">
                <a:solidFill>
                  <a:srgbClr val="002060"/>
                </a:solidFill>
              </a:rPr>
              <a:t>");</a:t>
            </a:r>
          </a:p>
          <a:p>
            <a:pPr>
              <a:buNone/>
            </a:pPr>
            <a:r>
              <a:rPr lang="fr-FR" sz="1600" dirty="0">
                <a:solidFill>
                  <a:srgbClr val="002060"/>
                </a:solidFill>
              </a:rPr>
              <a:t>		return </a:t>
            </a:r>
            <a:r>
              <a:rPr lang="fr-FR" sz="1600" dirty="0" err="1">
                <a:solidFill>
                  <a:srgbClr val="002060"/>
                </a:solidFill>
              </a:rPr>
              <a:t>null</a:t>
            </a:r>
            <a:r>
              <a:rPr lang="fr-FR" sz="1600" dirty="0">
                <a:solidFill>
                  <a:srgbClr val="002060"/>
                </a:solidFill>
              </a:rPr>
              <a:t>;</a:t>
            </a:r>
          </a:p>
          <a:p>
            <a:pPr>
              <a:buNone/>
            </a:pPr>
            <a:r>
              <a:rPr lang="fr-FR" sz="1600" dirty="0"/>
              <a:t>	}</a:t>
            </a:r>
          </a:p>
          <a:p>
            <a:pPr>
              <a:buNone/>
            </a:pPr>
            <a:r>
              <a:rPr lang="fr-FR" sz="1600" dirty="0"/>
              <a:t>}</a:t>
            </a:r>
            <a:endParaRPr lang="el-GR" sz="1600"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71</a:t>
            </a:fld>
            <a:endParaRPr lang="el-GR" dirty="0"/>
          </a:p>
        </p:txBody>
      </p:sp>
      <p:sp>
        <p:nvSpPr>
          <p:cNvPr id="5" name="Arrow: Down 4">
            <a:extLst>
              <a:ext uri="{FF2B5EF4-FFF2-40B4-BE49-F238E27FC236}">
                <a16:creationId xmlns:a16="http://schemas.microsoft.com/office/drawing/2014/main" id="{8D467C37-22DB-427E-9B41-258E44C62979}"/>
              </a:ext>
            </a:extLst>
          </p:cNvPr>
          <p:cNvSpPr/>
          <p:nvPr/>
        </p:nvSpPr>
        <p:spPr>
          <a:xfrm rot="13339631">
            <a:off x="592225" y="2814390"/>
            <a:ext cx="432048" cy="64807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67A6980-30E8-4321-BCD4-D1FFA8CF1EEF}"/>
              </a:ext>
            </a:extLst>
          </p:cNvPr>
          <p:cNvSpPr txBox="1"/>
          <p:nvPr/>
        </p:nvSpPr>
        <p:spPr>
          <a:xfrm>
            <a:off x="6111023" y="1417638"/>
            <a:ext cx="2997481" cy="4770537"/>
          </a:xfrm>
          <a:prstGeom prst="rect">
            <a:avLst/>
          </a:prstGeom>
          <a:noFill/>
          <a:ln>
            <a:solidFill>
              <a:schemeClr val="accent1"/>
            </a:solidFill>
          </a:ln>
        </p:spPr>
        <p:txBody>
          <a:bodyPr wrap="square" rtlCol="0">
            <a:spAutoFit/>
          </a:bodyPr>
          <a:lstStyle/>
          <a:p>
            <a:r>
              <a:rPr lang="el-GR" sz="1600" dirty="0"/>
              <a:t>Όλο το κόλπο είναι ότι η </a:t>
            </a:r>
            <a:r>
              <a:rPr lang="en-US" sz="1600" dirty="0" err="1"/>
              <a:t>createParser</a:t>
            </a:r>
            <a:r>
              <a:rPr lang="en-US" sz="1600" dirty="0"/>
              <a:t>()</a:t>
            </a:r>
            <a:r>
              <a:rPr lang="el-GR" sz="1600" dirty="0"/>
              <a:t>, ενώ </a:t>
            </a:r>
            <a:r>
              <a:rPr lang="el-GR" sz="1600" dirty="0">
                <a:solidFill>
                  <a:srgbClr val="008000"/>
                </a:solidFill>
              </a:rPr>
              <a:t>μέσα της κατασκευάζει αντικείμενα από  </a:t>
            </a:r>
            <a:r>
              <a:rPr lang="en-US" sz="1600" dirty="0">
                <a:solidFill>
                  <a:srgbClr val="008000"/>
                </a:solidFill>
              </a:rPr>
              <a:t>concrete </a:t>
            </a:r>
            <a:r>
              <a:rPr lang="el-GR" sz="1600" dirty="0">
                <a:solidFill>
                  <a:srgbClr val="008000"/>
                </a:solidFill>
              </a:rPr>
              <a:t>κλάσεις (άρα τα </a:t>
            </a:r>
            <a:r>
              <a:rPr lang="en-US" sz="1600" dirty="0">
                <a:solidFill>
                  <a:srgbClr val="008000"/>
                </a:solidFill>
              </a:rPr>
              <a:t>new </a:t>
            </a:r>
            <a:r>
              <a:rPr lang="el-GR" sz="1600" dirty="0">
                <a:solidFill>
                  <a:srgbClr val="008000"/>
                </a:solidFill>
              </a:rPr>
              <a:t>γίνονται σωστά)</a:t>
            </a:r>
            <a:r>
              <a:rPr lang="el-GR" sz="1600" dirty="0"/>
              <a:t>, </a:t>
            </a:r>
            <a:r>
              <a:rPr lang="el-GR" sz="1600" dirty="0">
                <a:solidFill>
                  <a:srgbClr val="FF0000"/>
                </a:solidFill>
              </a:rPr>
              <a:t>συντακτικά επιστρέφει </a:t>
            </a:r>
            <a:r>
              <a:rPr lang="en-US" sz="1600" dirty="0" err="1">
                <a:solidFill>
                  <a:srgbClr val="FF0000"/>
                </a:solidFill>
              </a:rPr>
              <a:t>IParser</a:t>
            </a:r>
            <a:r>
              <a:rPr lang="en-US" sz="1600" dirty="0"/>
              <a:t>, </a:t>
            </a:r>
            <a:r>
              <a:rPr lang="el-GR" sz="1600" dirty="0" err="1"/>
              <a:t>δλδ</a:t>
            </a:r>
            <a:r>
              <a:rPr lang="el-GR" sz="1600" dirty="0"/>
              <a:t>., </a:t>
            </a:r>
            <a:r>
              <a:rPr lang="en-US" sz="1600" dirty="0"/>
              <a:t>just an interface-abiding object!!!</a:t>
            </a:r>
            <a:endParaRPr lang="el-GR" sz="1600" dirty="0"/>
          </a:p>
          <a:p>
            <a:endParaRPr lang="en-US" sz="1600" dirty="0"/>
          </a:p>
          <a:p>
            <a:r>
              <a:rPr lang="el-GR" sz="1600" dirty="0"/>
              <a:t>Αυτό σημαίνει ότι </a:t>
            </a:r>
            <a:r>
              <a:rPr lang="el-GR" sz="1600" b="1" dirty="0">
                <a:solidFill>
                  <a:srgbClr val="FF0000"/>
                </a:solidFill>
              </a:rPr>
              <a:t>οι </a:t>
            </a:r>
            <a:r>
              <a:rPr lang="en-US" sz="1600" b="1" dirty="0">
                <a:solidFill>
                  <a:srgbClr val="FF0000"/>
                </a:solidFill>
              </a:rPr>
              <a:t>clients</a:t>
            </a:r>
            <a:r>
              <a:rPr lang="en-US" sz="1600" dirty="0">
                <a:solidFill>
                  <a:srgbClr val="FF0000"/>
                </a:solidFill>
              </a:rPr>
              <a:t> </a:t>
            </a:r>
            <a:r>
              <a:rPr lang="el-GR" sz="1600" dirty="0"/>
              <a:t>της </a:t>
            </a:r>
            <a:r>
              <a:rPr lang="en-US" sz="1600" dirty="0" err="1"/>
              <a:t>ParserFactory</a:t>
            </a:r>
            <a:r>
              <a:rPr lang="en-US" sz="1600" dirty="0"/>
              <a:t>, </a:t>
            </a:r>
            <a:r>
              <a:rPr lang="el-GR" sz="1600" dirty="0"/>
              <a:t>που καλούν την </a:t>
            </a:r>
            <a:r>
              <a:rPr lang="en-US" sz="1600" dirty="0" err="1"/>
              <a:t>createParser</a:t>
            </a:r>
            <a:r>
              <a:rPr lang="en-US" sz="1600" dirty="0"/>
              <a:t>() </a:t>
            </a:r>
            <a:r>
              <a:rPr lang="el-GR" sz="1600" dirty="0"/>
              <a:t>αντιμετωπίζουν το αποτέλεσμά της =&gt; </a:t>
            </a:r>
            <a:r>
              <a:rPr lang="el-GR" sz="1600" b="1" dirty="0">
                <a:solidFill>
                  <a:srgbClr val="FF0000"/>
                </a:solidFill>
              </a:rPr>
              <a:t>εξαρτώνται και ξέρουν ΜΟΝΟ το </a:t>
            </a:r>
            <a:r>
              <a:rPr lang="en-US" sz="1600" b="1" dirty="0" err="1">
                <a:solidFill>
                  <a:srgbClr val="FF0000"/>
                </a:solidFill>
              </a:rPr>
              <a:t>IParser</a:t>
            </a:r>
            <a:r>
              <a:rPr lang="en-US" sz="1600" dirty="0"/>
              <a:t> (</a:t>
            </a:r>
            <a:r>
              <a:rPr lang="el-GR" sz="1600" dirty="0"/>
              <a:t>και τη λειτουργικότητά του) και όχι τις </a:t>
            </a:r>
            <a:r>
              <a:rPr lang="en-US" sz="1600" dirty="0"/>
              <a:t>concrete </a:t>
            </a:r>
            <a:r>
              <a:rPr lang="el-GR" sz="1600" dirty="0"/>
              <a:t>κλάσεις που το υλοποιούν!!!!</a:t>
            </a:r>
            <a:endParaRPr lang="en-US" sz="1600" dirty="0"/>
          </a:p>
          <a:p>
            <a:endParaRPr lang="el-GR" sz="1600" dirty="0"/>
          </a:p>
          <a:p>
            <a:r>
              <a:rPr lang="en-US" sz="1600" dirty="0">
                <a:solidFill>
                  <a:srgbClr val="FF0000"/>
                </a:solidFill>
              </a:rPr>
              <a:t>Remember to </a:t>
            </a:r>
            <a:r>
              <a:rPr lang="en-US" sz="1600" u="sng" dirty="0">
                <a:solidFill>
                  <a:srgbClr val="FF0000"/>
                </a:solidFill>
              </a:rPr>
              <a:t>return an element of abstraction</a:t>
            </a:r>
            <a:r>
              <a:rPr lang="en-US" sz="1600" dirty="0">
                <a:solidFill>
                  <a:srgbClr val="FF0000"/>
                </a:solidFill>
              </a:rPr>
              <a:t> in factory methods!</a:t>
            </a:r>
          </a:p>
        </p:txBody>
      </p:sp>
      <p:sp>
        <p:nvSpPr>
          <p:cNvPr id="8" name="Arrow: Down 7">
            <a:extLst>
              <a:ext uri="{FF2B5EF4-FFF2-40B4-BE49-F238E27FC236}">
                <a16:creationId xmlns:a16="http://schemas.microsoft.com/office/drawing/2014/main" id="{A282F40E-244E-4D68-8D0A-D4C99903730D}"/>
              </a:ext>
            </a:extLst>
          </p:cNvPr>
          <p:cNvSpPr/>
          <p:nvPr/>
        </p:nvSpPr>
        <p:spPr>
          <a:xfrm rot="16200000">
            <a:off x="5400092" y="5585282"/>
            <a:ext cx="432048" cy="64807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805C62-B675-402C-939C-BBBC23CDFA35}"/>
              </a:ext>
            </a:extLst>
          </p:cNvPr>
          <p:cNvSpPr>
            <a:spLocks noGrp="1"/>
          </p:cNvSpPr>
          <p:nvPr>
            <p:ph type="title"/>
          </p:nvPr>
        </p:nvSpPr>
        <p:spPr>
          <a:xfrm>
            <a:off x="438905" y="136525"/>
            <a:ext cx="8229600" cy="346050"/>
          </a:xfrm>
        </p:spPr>
        <p:txBody>
          <a:bodyPr>
            <a:normAutofit fontScale="90000"/>
          </a:bodyPr>
          <a:lstStyle/>
          <a:p>
            <a:pPr algn="l"/>
            <a:r>
              <a:rPr lang="en-US" sz="1800" b="1" dirty="0">
                <a:solidFill>
                  <a:srgbClr val="7F0055"/>
                </a:solidFill>
                <a:latin typeface="Consolas" panose="020B0609020204030204" pitchFamily="49" charset="0"/>
              </a:rPr>
              <a:t>public</a:t>
            </a:r>
            <a:r>
              <a:rPr lang="en-US" sz="1800" b="1"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class</a:t>
            </a:r>
            <a:r>
              <a:rPr lang="en-US" sz="1800" b="1" dirty="0">
                <a:solidFill>
                  <a:srgbClr val="000000"/>
                </a:solidFill>
                <a:latin typeface="Consolas" panose="020B0609020204030204" pitchFamily="49" charset="0"/>
              </a:rPr>
              <a:t> </a:t>
            </a:r>
            <a:r>
              <a:rPr lang="en-US" sz="1800" b="1" dirty="0" err="1">
                <a:solidFill>
                  <a:srgbClr val="000000"/>
                </a:solidFill>
                <a:latin typeface="Consolas" panose="020B0609020204030204" pitchFamily="49" charset="0"/>
              </a:rPr>
              <a:t>ItemFactory</a:t>
            </a:r>
            <a:endParaRPr lang="en-US" dirty="0"/>
          </a:p>
        </p:txBody>
      </p:sp>
      <p:sp>
        <p:nvSpPr>
          <p:cNvPr id="6" name="Content Placeholder 5">
            <a:extLst>
              <a:ext uri="{FF2B5EF4-FFF2-40B4-BE49-F238E27FC236}">
                <a16:creationId xmlns:a16="http://schemas.microsoft.com/office/drawing/2014/main" id="{5C78067F-3704-4590-9F38-7CA4532FCBE8}"/>
              </a:ext>
            </a:extLst>
          </p:cNvPr>
          <p:cNvSpPr>
            <a:spLocks noGrp="1"/>
          </p:cNvSpPr>
          <p:nvPr>
            <p:ph sz="half" idx="1"/>
          </p:nvPr>
        </p:nvSpPr>
        <p:spPr>
          <a:xfrm>
            <a:off x="323528" y="620688"/>
            <a:ext cx="4176464" cy="5976664"/>
          </a:xfrm>
          <a:ln>
            <a:solidFill>
              <a:schemeClr val="accent1"/>
            </a:solidFill>
          </a:ln>
        </p:spPr>
        <p:txBody>
          <a:bodyPr>
            <a:noAutofit/>
          </a:bodyPr>
          <a:lstStyle/>
          <a:p>
            <a:pPr marL="0" indent="0" algn="l">
              <a:buNone/>
            </a:pPr>
            <a:r>
              <a:rPr lang="en-US" sz="1800" dirty="0">
                <a:solidFill>
                  <a:srgbClr val="FF0000"/>
                </a:solidFill>
                <a:latin typeface="Consolas" panose="020B0609020204030204" pitchFamily="49" charset="0"/>
              </a:rPr>
              <a:t>//DON’T DO IT!!!</a:t>
            </a:r>
          </a:p>
          <a:p>
            <a:pPr marL="176213" indent="-176213" algn="l">
              <a:buNone/>
            </a:pPr>
            <a:r>
              <a:rPr lang="en-US" sz="1600" b="1" dirty="0">
                <a:solidFill>
                  <a:srgbClr val="7F0055"/>
                </a:solidFill>
                <a:latin typeface="Consolas" panose="020B0609020204030204" pitchFamily="49" charset="0"/>
              </a:rPr>
              <a:t>public</a:t>
            </a:r>
            <a:r>
              <a:rPr lang="en-US" sz="1600" b="1" dirty="0">
                <a:solidFill>
                  <a:srgbClr val="000000"/>
                </a:solidFill>
                <a:latin typeface="Consolas" panose="020B0609020204030204" pitchFamily="49" charset="0"/>
              </a:rPr>
              <a:t> </a:t>
            </a:r>
            <a:r>
              <a:rPr lang="en-US" sz="1600" b="1" dirty="0">
                <a:solidFill>
                  <a:srgbClr val="0000FF"/>
                </a:solidFill>
                <a:latin typeface="Consolas" panose="020B0609020204030204" pitchFamily="49" charset="0"/>
              </a:rPr>
              <a:t>Item</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createItem</a:t>
            </a:r>
            <a:r>
              <a:rPr lang="en-US" sz="1600" b="1" dirty="0">
                <a:solidFill>
                  <a:srgbClr val="000000"/>
                </a:solidFill>
                <a:latin typeface="Consolas" panose="020B0609020204030204" pitchFamily="49" charset="0"/>
              </a:rPr>
              <a:t>(</a:t>
            </a:r>
            <a:r>
              <a:rPr lang="en-US" sz="1600" b="1" dirty="0">
                <a:solidFill>
                  <a:srgbClr val="FF0000"/>
                </a:solidFill>
                <a:latin typeface="Consolas" panose="020B0609020204030204" pitchFamily="49" charset="0"/>
              </a:rPr>
              <a:t>int </a:t>
            </a:r>
            <a:r>
              <a:rPr lang="en-US" sz="1600" b="1" dirty="0" err="1">
                <a:solidFill>
                  <a:srgbClr val="FF0000"/>
                </a:solidFill>
                <a:latin typeface="Consolas" panose="020B0609020204030204" pitchFamily="49" charset="0"/>
              </a:rPr>
              <a:t>aType</a:t>
            </a:r>
            <a:r>
              <a:rPr lang="en-US" sz="1600" b="1" dirty="0">
                <a:solidFill>
                  <a:srgbClr val="FF0000"/>
                </a:solidFill>
                <a:latin typeface="Consolas" panose="020B0609020204030204" pitchFamily="49" charset="0"/>
              </a:rPr>
              <a:t>, String </a:t>
            </a:r>
            <a:r>
              <a:rPr lang="en-US" sz="1600" b="1" dirty="0" err="1">
                <a:solidFill>
                  <a:srgbClr val="FF0000"/>
                </a:solidFill>
                <a:latin typeface="Consolas" panose="020B0609020204030204" pitchFamily="49" charset="0"/>
              </a:rPr>
              <a:t>aTitle</a:t>
            </a:r>
            <a:r>
              <a:rPr lang="en-US" sz="1600" b="1" dirty="0">
                <a:solidFill>
                  <a:srgbClr val="FF0000"/>
                </a:solidFill>
                <a:latin typeface="Consolas" panose="020B0609020204030204" pitchFamily="49" charset="0"/>
              </a:rPr>
              <a:t>, double </a:t>
            </a:r>
            <a:r>
              <a:rPr lang="en-US" sz="1600" b="1" dirty="0" err="1">
                <a:solidFill>
                  <a:srgbClr val="FF0000"/>
                </a:solidFill>
                <a:latin typeface="Consolas" panose="020B0609020204030204" pitchFamily="49" charset="0"/>
              </a:rPr>
              <a:t>aPrice</a:t>
            </a:r>
            <a:r>
              <a:rPr lang="en-US" sz="1600" b="1" dirty="0">
                <a:solidFill>
                  <a:srgbClr val="FF0000"/>
                </a:solidFill>
                <a:latin typeface="Consolas" panose="020B0609020204030204" pitchFamily="49" charset="0"/>
              </a:rPr>
              <a:t>, String </a:t>
            </a:r>
            <a:r>
              <a:rPr lang="en-US" sz="1600" b="1" dirty="0" err="1">
                <a:solidFill>
                  <a:srgbClr val="FF0000"/>
                </a:solidFill>
                <a:latin typeface="Consolas" panose="020B0609020204030204" pitchFamily="49" charset="0"/>
              </a:rPr>
              <a:t>anArtist</a:t>
            </a:r>
            <a:r>
              <a:rPr lang="en-US" sz="1600" b="1" dirty="0">
                <a:solidFill>
                  <a:srgbClr val="FF0000"/>
                </a:solidFill>
                <a:latin typeface="Consolas" panose="020B0609020204030204" pitchFamily="49" charset="0"/>
              </a:rPr>
              <a:t>, double </a:t>
            </a:r>
            <a:r>
              <a:rPr lang="en-US" sz="1600" b="1" dirty="0" err="1">
                <a:solidFill>
                  <a:srgbClr val="FF0000"/>
                </a:solidFill>
                <a:latin typeface="Consolas" panose="020B0609020204030204" pitchFamily="49" charset="0"/>
              </a:rPr>
              <a:t>aDiscount</a:t>
            </a:r>
            <a:r>
              <a:rPr lang="en-US" sz="1600" b="1" dirty="0">
                <a:solidFill>
                  <a:srgbClr val="FF0000"/>
                </a:solidFill>
                <a:latin typeface="Consolas" panose="020B0609020204030204" pitchFamily="49" charset="0"/>
              </a:rPr>
              <a:t>, String </a:t>
            </a:r>
            <a:r>
              <a:rPr lang="en-US" sz="1600" b="1" dirty="0" err="1">
                <a:solidFill>
                  <a:srgbClr val="FF0000"/>
                </a:solidFill>
                <a:latin typeface="Consolas" panose="020B0609020204030204" pitchFamily="49" charset="0"/>
              </a:rPr>
              <a:t>anAuthor</a:t>
            </a:r>
            <a:r>
              <a:rPr lang="en-US" sz="1600" b="1" dirty="0">
                <a:solidFill>
                  <a:srgbClr val="FF0000"/>
                </a:solidFill>
                <a:latin typeface="Consolas" panose="020B0609020204030204" pitchFamily="49" charset="0"/>
              </a:rPr>
              <a:t>, int </a:t>
            </a:r>
            <a:r>
              <a:rPr lang="en-US" sz="1600" b="1" dirty="0" err="1">
                <a:solidFill>
                  <a:srgbClr val="FF0000"/>
                </a:solidFill>
                <a:latin typeface="Consolas" panose="020B0609020204030204" pitchFamily="49" charset="0"/>
              </a:rPr>
              <a:t>aDate</a:t>
            </a:r>
            <a:r>
              <a:rPr lang="en-US" sz="1600" b="1" dirty="0">
                <a:solidFill>
                  <a:srgbClr val="FF0000"/>
                </a:solidFill>
                <a:latin typeface="Consolas" panose="020B0609020204030204" pitchFamily="49" charset="0"/>
              </a:rPr>
              <a:t>, int </a:t>
            </a:r>
            <a:r>
              <a:rPr lang="en-US" sz="1600" b="1" dirty="0" err="1">
                <a:solidFill>
                  <a:srgbClr val="FF0000"/>
                </a:solidFill>
                <a:latin typeface="Consolas" panose="020B0609020204030204" pitchFamily="49" charset="0"/>
              </a:rPr>
              <a:t>aPackage,int</a:t>
            </a:r>
            <a:r>
              <a:rPr lang="en-US" sz="1600" b="1" dirty="0">
                <a:solidFill>
                  <a:srgbClr val="FF0000"/>
                </a:solidFill>
                <a:latin typeface="Consolas" panose="020B0609020204030204" pitchFamily="49" charset="0"/>
              </a:rPr>
              <a:t> id</a:t>
            </a:r>
            <a:r>
              <a:rPr lang="en-US" sz="1600" b="1" dirty="0">
                <a:solidFill>
                  <a:srgbClr val="000000"/>
                </a:solidFill>
                <a:latin typeface="Consolas" panose="020B0609020204030204" pitchFamily="49" charset="0"/>
              </a:rPr>
              <a:t>){</a:t>
            </a:r>
          </a:p>
          <a:p>
            <a:pPr marL="1163638" indent="-1163638" algn="l">
              <a:buNone/>
            </a:pPr>
            <a:r>
              <a:rPr lang="el-GR" sz="1600" b="1" dirty="0">
                <a:solidFill>
                  <a:srgbClr val="7F0055"/>
                </a:solidFill>
                <a:latin typeface="Consolas" panose="020B0609020204030204" pitchFamily="49" charset="0"/>
              </a:rPr>
              <a:t>  </a:t>
            </a:r>
            <a:r>
              <a:rPr lang="en-US" sz="1600" b="1" dirty="0">
                <a:solidFill>
                  <a:srgbClr val="7F0055"/>
                </a:solidFill>
                <a:latin typeface="Consolas" panose="020B0609020204030204" pitchFamily="49" charset="0"/>
              </a:rPr>
              <a:t>switch</a:t>
            </a:r>
            <a:r>
              <a:rPr lang="en-US" sz="1600" b="1" dirty="0">
                <a:solidFill>
                  <a:srgbClr val="000000"/>
                </a:solidFill>
                <a:latin typeface="Consolas" panose="020B0609020204030204" pitchFamily="49" charset="0"/>
              </a:rPr>
              <a:t>(</a:t>
            </a:r>
            <a:r>
              <a:rPr lang="en-US" sz="1600" b="1" dirty="0" err="1">
                <a:solidFill>
                  <a:srgbClr val="6A3E3E"/>
                </a:solidFill>
                <a:latin typeface="Consolas" panose="020B0609020204030204" pitchFamily="49" charset="0"/>
              </a:rPr>
              <a:t>aType</a:t>
            </a:r>
            <a:r>
              <a:rPr lang="en-US" sz="1600" b="1" dirty="0">
                <a:solidFill>
                  <a:srgbClr val="000000"/>
                </a:solidFill>
                <a:latin typeface="Consolas" panose="020B0609020204030204" pitchFamily="49" charset="0"/>
              </a:rPr>
              <a:t>){</a:t>
            </a:r>
            <a:r>
              <a:rPr lang="el-GR" sz="1600" b="1" dirty="0">
                <a:solidFill>
                  <a:srgbClr val="7F0055"/>
                </a:solidFill>
                <a:latin typeface="Consolas" panose="020B0609020204030204" pitchFamily="49" charset="0"/>
              </a:rPr>
              <a:t>	</a:t>
            </a:r>
          </a:p>
          <a:p>
            <a:pPr marL="1163638" indent="-1163638" algn="l">
              <a:buNone/>
            </a:pPr>
            <a:r>
              <a:rPr lang="el-GR" sz="1600" b="1" dirty="0">
                <a:solidFill>
                  <a:srgbClr val="7F0055"/>
                </a:solidFill>
                <a:latin typeface="Consolas" panose="020B0609020204030204" pitchFamily="49" charset="0"/>
              </a:rPr>
              <a:t>   </a:t>
            </a:r>
            <a:r>
              <a:rPr lang="en-US" sz="1600" b="1" dirty="0">
                <a:solidFill>
                  <a:srgbClr val="7F0055"/>
                </a:solidFill>
                <a:latin typeface="Consolas" panose="020B0609020204030204" pitchFamily="49" charset="0"/>
              </a:rPr>
              <a:t>case</a:t>
            </a:r>
            <a:r>
              <a:rPr lang="en-US" sz="1600" b="1" dirty="0">
                <a:solidFill>
                  <a:srgbClr val="000000"/>
                </a:solidFill>
                <a:latin typeface="Consolas" panose="020B0609020204030204" pitchFamily="49" charset="0"/>
              </a:rPr>
              <a:t> 1: Book </a:t>
            </a:r>
            <a:r>
              <a:rPr lang="en-US" sz="1600" b="1" dirty="0" err="1">
                <a:solidFill>
                  <a:srgbClr val="6A3E3E"/>
                </a:solidFill>
                <a:latin typeface="Consolas" panose="020B0609020204030204" pitchFamily="49" charset="0"/>
              </a:rPr>
              <a:t>newBook</a:t>
            </a:r>
            <a:r>
              <a:rPr lang="en-US" sz="1600" b="1" dirty="0">
                <a:solidFill>
                  <a:srgbClr val="000000"/>
                </a:solidFill>
                <a:latin typeface="Consolas" panose="020B0609020204030204" pitchFamily="49" charset="0"/>
              </a:rPr>
              <a:t> = </a:t>
            </a:r>
            <a:r>
              <a:rPr lang="en-US" sz="1600" b="1" dirty="0">
                <a:solidFill>
                  <a:srgbClr val="7F0055"/>
                </a:solidFill>
                <a:latin typeface="Consolas" panose="020B0609020204030204" pitchFamily="49" charset="0"/>
              </a:rPr>
              <a:t>new</a:t>
            </a:r>
            <a:r>
              <a:rPr lang="en-US" sz="1600" b="1" dirty="0">
                <a:solidFill>
                  <a:srgbClr val="000000"/>
                </a:solidFill>
                <a:latin typeface="Consolas" panose="020B0609020204030204" pitchFamily="49" charset="0"/>
              </a:rPr>
              <a:t> Book(</a:t>
            </a:r>
            <a:r>
              <a:rPr lang="en-US" sz="1600" b="1" dirty="0" err="1">
                <a:solidFill>
                  <a:srgbClr val="6A3E3E"/>
                </a:solidFill>
                <a:latin typeface="Consolas" panose="020B0609020204030204" pitchFamily="49" charset="0"/>
              </a:rPr>
              <a:t>aTitle</a:t>
            </a:r>
            <a:r>
              <a:rPr lang="en-US" sz="1600" b="1" dirty="0">
                <a:solidFill>
                  <a:srgbClr val="000000"/>
                </a:solidFill>
                <a:latin typeface="Consolas" panose="020B0609020204030204" pitchFamily="49" charset="0"/>
              </a:rPr>
              <a:t>, </a:t>
            </a:r>
            <a:r>
              <a:rPr lang="en-US" sz="1600" b="1" dirty="0" err="1">
                <a:solidFill>
                  <a:srgbClr val="6A3E3E"/>
                </a:solidFill>
                <a:latin typeface="Consolas" panose="020B0609020204030204" pitchFamily="49" charset="0"/>
              </a:rPr>
              <a:t>anAuthor</a:t>
            </a:r>
            <a:r>
              <a:rPr lang="en-US" sz="1600" b="1" dirty="0">
                <a:solidFill>
                  <a:srgbClr val="000000"/>
                </a:solidFill>
                <a:latin typeface="Consolas" panose="020B0609020204030204" pitchFamily="49" charset="0"/>
              </a:rPr>
              <a:t>, </a:t>
            </a:r>
            <a:r>
              <a:rPr lang="en-US" sz="1600" b="1" dirty="0" err="1">
                <a:solidFill>
                  <a:srgbClr val="6A3E3E"/>
                </a:solidFill>
                <a:latin typeface="Consolas" panose="020B0609020204030204" pitchFamily="49" charset="0"/>
              </a:rPr>
              <a:t>aDate</a:t>
            </a:r>
            <a:r>
              <a:rPr lang="en-US" sz="1600" b="1" dirty="0">
                <a:solidFill>
                  <a:srgbClr val="000000"/>
                </a:solidFill>
                <a:latin typeface="Consolas" panose="020B0609020204030204" pitchFamily="49" charset="0"/>
              </a:rPr>
              <a:t>, </a:t>
            </a:r>
            <a:r>
              <a:rPr lang="en-US" sz="1600" b="1" dirty="0" err="1">
                <a:solidFill>
                  <a:srgbClr val="6A3E3E"/>
                </a:solidFill>
                <a:latin typeface="Consolas" panose="020B0609020204030204" pitchFamily="49" charset="0"/>
              </a:rPr>
              <a:t>aPrice</a:t>
            </a:r>
            <a:r>
              <a:rPr lang="en-US" sz="1600" b="1" dirty="0" err="1">
                <a:solidFill>
                  <a:srgbClr val="000000"/>
                </a:solidFill>
                <a:latin typeface="Consolas" panose="020B0609020204030204" pitchFamily="49" charset="0"/>
              </a:rPr>
              <a:t>,</a:t>
            </a:r>
            <a:r>
              <a:rPr lang="en-US" sz="1600" b="1" dirty="0" err="1">
                <a:solidFill>
                  <a:srgbClr val="6A3E3E"/>
                </a:solidFill>
                <a:latin typeface="Consolas" panose="020B0609020204030204" pitchFamily="49" charset="0"/>
              </a:rPr>
              <a:t>aPackage</a:t>
            </a:r>
            <a:r>
              <a:rPr lang="en-US" sz="1600" b="1" dirty="0" err="1">
                <a:solidFill>
                  <a:srgbClr val="000000"/>
                </a:solidFill>
                <a:latin typeface="Consolas" panose="020B0609020204030204" pitchFamily="49" charset="0"/>
              </a:rPr>
              <a:t>,</a:t>
            </a:r>
            <a:r>
              <a:rPr lang="en-US" sz="1600" b="1" dirty="0" err="1">
                <a:solidFill>
                  <a:srgbClr val="6A3E3E"/>
                </a:solidFill>
                <a:latin typeface="Consolas" panose="020B0609020204030204" pitchFamily="49" charset="0"/>
              </a:rPr>
              <a:t>id</a:t>
            </a:r>
            <a:r>
              <a:rPr lang="en-US" sz="1600" b="1" dirty="0">
                <a:solidFill>
                  <a:srgbClr val="000000"/>
                </a:solidFill>
                <a:latin typeface="Consolas" panose="020B0609020204030204" pitchFamily="49" charset="0"/>
              </a:rPr>
              <a:t>);</a:t>
            </a:r>
          </a:p>
          <a:p>
            <a:pPr marL="1163638" indent="-1163638" algn="l">
              <a:buNone/>
            </a:pPr>
            <a:r>
              <a:rPr lang="el-GR" sz="1600" b="1" dirty="0">
                <a:solidFill>
                  <a:srgbClr val="7F0055"/>
                </a:solidFill>
                <a:latin typeface="Consolas" panose="020B0609020204030204" pitchFamily="49" charset="0"/>
              </a:rPr>
              <a:t>           </a:t>
            </a:r>
            <a:r>
              <a:rPr lang="en-US" sz="1600" b="1" dirty="0">
                <a:solidFill>
                  <a:srgbClr val="7F0055"/>
                </a:solidFill>
                <a:latin typeface="Consolas" panose="020B0609020204030204" pitchFamily="49" charset="0"/>
              </a:rPr>
              <a:t>return</a:t>
            </a:r>
            <a:r>
              <a:rPr lang="en-US" sz="1600" b="1" dirty="0">
                <a:solidFill>
                  <a:srgbClr val="000000"/>
                </a:solidFill>
                <a:latin typeface="Consolas" panose="020B0609020204030204" pitchFamily="49" charset="0"/>
              </a:rPr>
              <a:t> </a:t>
            </a:r>
            <a:r>
              <a:rPr lang="en-US" sz="1600" b="1" dirty="0" err="1">
                <a:solidFill>
                  <a:srgbClr val="6A3E3E"/>
                </a:solidFill>
                <a:latin typeface="Consolas" panose="020B0609020204030204" pitchFamily="49" charset="0"/>
              </a:rPr>
              <a:t>newBook</a:t>
            </a:r>
            <a:r>
              <a:rPr lang="en-US" sz="1600" b="1" dirty="0">
                <a:solidFill>
                  <a:srgbClr val="000000"/>
                </a:solidFill>
                <a:latin typeface="Consolas" panose="020B0609020204030204" pitchFamily="49" charset="0"/>
              </a:rPr>
              <a:t>;</a:t>
            </a:r>
          </a:p>
          <a:p>
            <a:pPr marL="1163638" indent="-1163638" algn="l">
              <a:buNone/>
            </a:pPr>
            <a:r>
              <a:rPr lang="el-GR" sz="1600" b="1" dirty="0">
                <a:solidFill>
                  <a:srgbClr val="7F0055"/>
                </a:solidFill>
                <a:latin typeface="Consolas" panose="020B0609020204030204" pitchFamily="49" charset="0"/>
              </a:rPr>
              <a:t>   </a:t>
            </a:r>
            <a:r>
              <a:rPr lang="en-US" sz="1600" b="1" dirty="0">
                <a:solidFill>
                  <a:srgbClr val="7F0055"/>
                </a:solidFill>
                <a:latin typeface="Consolas" panose="020B0609020204030204" pitchFamily="49" charset="0"/>
              </a:rPr>
              <a:t>case</a:t>
            </a:r>
            <a:r>
              <a:rPr lang="en-US" sz="1600" b="1" dirty="0">
                <a:solidFill>
                  <a:srgbClr val="000000"/>
                </a:solidFill>
                <a:latin typeface="Consolas" panose="020B0609020204030204" pitchFamily="49" charset="0"/>
              </a:rPr>
              <a:t> 2: CD </a:t>
            </a:r>
            <a:r>
              <a:rPr lang="en-US" sz="1600" b="1" dirty="0" err="1">
                <a:solidFill>
                  <a:srgbClr val="6A3E3E"/>
                </a:solidFill>
                <a:latin typeface="Consolas" panose="020B0609020204030204" pitchFamily="49" charset="0"/>
              </a:rPr>
              <a:t>newCD</a:t>
            </a:r>
            <a:r>
              <a:rPr lang="en-US" sz="1600" b="1" dirty="0">
                <a:solidFill>
                  <a:srgbClr val="000000"/>
                </a:solidFill>
                <a:latin typeface="Consolas" panose="020B0609020204030204" pitchFamily="49" charset="0"/>
              </a:rPr>
              <a:t> = </a:t>
            </a:r>
            <a:r>
              <a:rPr lang="en-US" sz="1600" b="1" dirty="0">
                <a:solidFill>
                  <a:srgbClr val="7F0055"/>
                </a:solidFill>
                <a:latin typeface="Consolas" panose="020B0609020204030204" pitchFamily="49" charset="0"/>
              </a:rPr>
              <a:t>new</a:t>
            </a:r>
            <a:r>
              <a:rPr lang="en-US" sz="1600" b="1" dirty="0">
                <a:solidFill>
                  <a:srgbClr val="000000"/>
                </a:solidFill>
                <a:latin typeface="Consolas" panose="020B0609020204030204" pitchFamily="49" charset="0"/>
              </a:rPr>
              <a:t> CD(</a:t>
            </a:r>
            <a:r>
              <a:rPr lang="en-US" sz="1600" b="1" dirty="0" err="1">
                <a:solidFill>
                  <a:srgbClr val="6A3E3E"/>
                </a:solidFill>
                <a:latin typeface="Consolas" panose="020B0609020204030204" pitchFamily="49" charset="0"/>
              </a:rPr>
              <a:t>aTitle</a:t>
            </a:r>
            <a:r>
              <a:rPr lang="en-US" sz="1600" b="1" dirty="0">
                <a:solidFill>
                  <a:srgbClr val="000000"/>
                </a:solidFill>
                <a:latin typeface="Consolas" panose="020B0609020204030204" pitchFamily="49" charset="0"/>
              </a:rPr>
              <a:t>, </a:t>
            </a:r>
            <a:r>
              <a:rPr lang="en-US" sz="1600" b="1" dirty="0" err="1">
                <a:solidFill>
                  <a:srgbClr val="6A3E3E"/>
                </a:solidFill>
                <a:latin typeface="Consolas" panose="020B0609020204030204" pitchFamily="49" charset="0"/>
              </a:rPr>
              <a:t>aPrice</a:t>
            </a:r>
            <a:r>
              <a:rPr lang="en-US" sz="1600" b="1" dirty="0">
                <a:solidFill>
                  <a:srgbClr val="000000"/>
                </a:solidFill>
                <a:latin typeface="Consolas" panose="020B0609020204030204" pitchFamily="49" charset="0"/>
              </a:rPr>
              <a:t>, </a:t>
            </a:r>
            <a:r>
              <a:rPr lang="en-US" sz="1600" b="1" dirty="0" err="1">
                <a:solidFill>
                  <a:srgbClr val="6A3E3E"/>
                </a:solidFill>
                <a:latin typeface="Consolas" panose="020B0609020204030204" pitchFamily="49" charset="0"/>
              </a:rPr>
              <a:t>anArtist</a:t>
            </a:r>
            <a:r>
              <a:rPr lang="en-US" sz="1600" b="1" dirty="0">
                <a:solidFill>
                  <a:srgbClr val="000000"/>
                </a:solidFill>
                <a:latin typeface="Consolas" panose="020B0609020204030204" pitchFamily="49" charset="0"/>
              </a:rPr>
              <a:t>, </a:t>
            </a:r>
            <a:r>
              <a:rPr lang="en-US" sz="1600" b="1" dirty="0" err="1">
                <a:solidFill>
                  <a:srgbClr val="6A3E3E"/>
                </a:solidFill>
                <a:latin typeface="Consolas" panose="020B0609020204030204" pitchFamily="49" charset="0"/>
              </a:rPr>
              <a:t>aDiscount</a:t>
            </a:r>
            <a:r>
              <a:rPr lang="en-US" sz="1600" b="1" dirty="0">
                <a:solidFill>
                  <a:srgbClr val="000000"/>
                </a:solidFill>
                <a:latin typeface="Consolas" panose="020B0609020204030204" pitchFamily="49" charset="0"/>
              </a:rPr>
              <a:t>, </a:t>
            </a:r>
            <a:r>
              <a:rPr lang="en-US" sz="1600" b="1" dirty="0">
                <a:solidFill>
                  <a:srgbClr val="6A3E3E"/>
                </a:solidFill>
                <a:latin typeface="Consolas" panose="020B0609020204030204" pitchFamily="49" charset="0"/>
              </a:rPr>
              <a:t>id</a:t>
            </a:r>
            <a:r>
              <a:rPr lang="en-US" sz="1600" b="1" dirty="0">
                <a:solidFill>
                  <a:srgbClr val="000000"/>
                </a:solidFill>
                <a:latin typeface="Consolas" panose="020B0609020204030204" pitchFamily="49" charset="0"/>
              </a:rPr>
              <a:t>);</a:t>
            </a:r>
          </a:p>
          <a:p>
            <a:pPr marL="1163638" indent="-1163638" algn="l">
              <a:buNone/>
            </a:pPr>
            <a:r>
              <a:rPr lang="el-GR" sz="1600" b="1" dirty="0">
                <a:solidFill>
                  <a:srgbClr val="7F0055"/>
                </a:solidFill>
                <a:latin typeface="Consolas" panose="020B0609020204030204" pitchFamily="49" charset="0"/>
              </a:rPr>
              <a:t>           </a:t>
            </a:r>
            <a:r>
              <a:rPr lang="en-US" sz="1600" b="1" dirty="0">
                <a:solidFill>
                  <a:srgbClr val="7F0055"/>
                </a:solidFill>
                <a:latin typeface="Consolas" panose="020B0609020204030204" pitchFamily="49" charset="0"/>
              </a:rPr>
              <a:t>return</a:t>
            </a:r>
            <a:r>
              <a:rPr lang="en-US" sz="1600" b="1" dirty="0">
                <a:solidFill>
                  <a:srgbClr val="000000"/>
                </a:solidFill>
                <a:latin typeface="Consolas" panose="020B0609020204030204" pitchFamily="49" charset="0"/>
              </a:rPr>
              <a:t> </a:t>
            </a:r>
            <a:r>
              <a:rPr lang="en-US" sz="1600" b="1" dirty="0" err="1">
                <a:solidFill>
                  <a:srgbClr val="6A3E3E"/>
                </a:solidFill>
                <a:latin typeface="Consolas" panose="020B0609020204030204" pitchFamily="49" charset="0"/>
              </a:rPr>
              <a:t>newCD</a:t>
            </a:r>
            <a:r>
              <a:rPr lang="en-US" sz="1600" b="1" dirty="0">
                <a:solidFill>
                  <a:srgbClr val="000000"/>
                </a:solidFill>
                <a:latin typeface="Consolas" panose="020B0609020204030204" pitchFamily="49" charset="0"/>
              </a:rPr>
              <a:t>;</a:t>
            </a:r>
          </a:p>
          <a:p>
            <a:pPr marL="1163638" indent="-1163638" algn="l">
              <a:buNone/>
            </a:pPr>
            <a:r>
              <a:rPr lang="el-GR" sz="1600" b="1" dirty="0">
                <a:solidFill>
                  <a:srgbClr val="7F0055"/>
                </a:solidFill>
                <a:latin typeface="Consolas" panose="020B0609020204030204" pitchFamily="49" charset="0"/>
              </a:rPr>
              <a:t>   </a:t>
            </a:r>
            <a:r>
              <a:rPr lang="en-US" sz="1600" b="1" dirty="0">
                <a:solidFill>
                  <a:srgbClr val="7F0055"/>
                </a:solidFill>
                <a:latin typeface="Consolas" panose="020B0609020204030204" pitchFamily="49" charset="0"/>
              </a:rPr>
              <a:t>default</a:t>
            </a:r>
            <a:r>
              <a:rPr lang="en-US" sz="1600" b="1" dirty="0">
                <a:solidFill>
                  <a:srgbClr val="000000"/>
                </a:solidFill>
                <a:latin typeface="Consolas" panose="020B0609020204030204" pitchFamily="49" charset="0"/>
              </a:rPr>
              <a:t>:</a:t>
            </a:r>
            <a:r>
              <a:rPr lang="el-GR" sz="1600" b="1" dirty="0">
                <a:solidFill>
                  <a:srgbClr val="000000"/>
                </a:solidFill>
                <a:latin typeface="Consolas" panose="020B0609020204030204" pitchFamily="49" charset="0"/>
              </a:rPr>
              <a:t> </a:t>
            </a:r>
            <a:r>
              <a:rPr lang="en-US" sz="1600" b="1" dirty="0" err="1">
                <a:solidFill>
                  <a:srgbClr val="002060"/>
                </a:solidFill>
                <a:latin typeface="Consolas" panose="020B0609020204030204" pitchFamily="49" charset="0"/>
              </a:rPr>
              <a:t>System.</a:t>
            </a:r>
            <a:r>
              <a:rPr lang="en-US" sz="1600" b="1" i="1" dirty="0" err="1">
                <a:solidFill>
                  <a:srgbClr val="002060"/>
                </a:solidFill>
                <a:latin typeface="Consolas" panose="020B0609020204030204" pitchFamily="49" charset="0"/>
              </a:rPr>
              <a:t>out.println</a:t>
            </a:r>
            <a:r>
              <a:rPr lang="en-US" sz="1600" b="1" i="1" dirty="0">
                <a:solidFill>
                  <a:srgbClr val="002060"/>
                </a:solidFill>
                <a:latin typeface="Consolas" panose="020B0609020204030204" pitchFamily="49" charset="0"/>
              </a:rPr>
              <a:t>("Wrong type of item ");</a:t>
            </a:r>
          </a:p>
          <a:p>
            <a:pPr marL="1163638" indent="-1163638" algn="l">
              <a:buNone/>
            </a:pPr>
            <a:r>
              <a:rPr lang="el-GR" sz="1600" b="1" dirty="0">
                <a:solidFill>
                  <a:srgbClr val="7F0055"/>
                </a:solidFill>
                <a:latin typeface="Consolas" panose="020B0609020204030204" pitchFamily="49" charset="0"/>
              </a:rPr>
              <a:t>            </a:t>
            </a:r>
            <a:r>
              <a:rPr lang="en-US" sz="1600" b="1" dirty="0">
                <a:solidFill>
                  <a:srgbClr val="7F0055"/>
                </a:solidFill>
                <a:latin typeface="Consolas" panose="020B0609020204030204" pitchFamily="49" charset="0"/>
              </a:rPr>
              <a:t>return</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null</a:t>
            </a:r>
            <a:r>
              <a:rPr lang="en-US" sz="1600" b="1" dirty="0">
                <a:solidFill>
                  <a:srgbClr val="000000"/>
                </a:solidFill>
                <a:latin typeface="Consolas" panose="020B0609020204030204" pitchFamily="49" charset="0"/>
              </a:rPr>
              <a:t>;</a:t>
            </a:r>
          </a:p>
          <a:p>
            <a:pPr marL="1163638" indent="-1163638" algn="l">
              <a:buNone/>
            </a:pPr>
            <a:r>
              <a:rPr lang="el-GR" sz="1600" dirty="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a:t>
            </a:r>
          </a:p>
          <a:p>
            <a:pPr marL="1163638" indent="-1163638" algn="l">
              <a:buNone/>
            </a:pPr>
            <a:r>
              <a:rPr lang="en-US" sz="1600" dirty="0">
                <a:solidFill>
                  <a:srgbClr val="000000"/>
                </a:solidFill>
                <a:latin typeface="Consolas" panose="020B0609020204030204" pitchFamily="49" charset="0"/>
              </a:rPr>
              <a:t>}</a:t>
            </a:r>
            <a:endParaRPr lang="en-US" sz="1600" dirty="0"/>
          </a:p>
        </p:txBody>
      </p:sp>
      <p:sp>
        <p:nvSpPr>
          <p:cNvPr id="7" name="Content Placeholder 6">
            <a:extLst>
              <a:ext uri="{FF2B5EF4-FFF2-40B4-BE49-F238E27FC236}">
                <a16:creationId xmlns:a16="http://schemas.microsoft.com/office/drawing/2014/main" id="{312C8C16-3362-4A3C-BC61-4E6A28E19166}"/>
              </a:ext>
            </a:extLst>
          </p:cNvPr>
          <p:cNvSpPr>
            <a:spLocks noGrp="1"/>
          </p:cNvSpPr>
          <p:nvPr>
            <p:ph sz="half" idx="2"/>
          </p:nvPr>
        </p:nvSpPr>
        <p:spPr>
          <a:xfrm>
            <a:off x="4801339" y="620688"/>
            <a:ext cx="4038600" cy="5865515"/>
          </a:xfrm>
          <a:ln>
            <a:solidFill>
              <a:schemeClr val="accent1"/>
            </a:solidFill>
          </a:ln>
        </p:spPr>
        <p:txBody>
          <a:bodyPr>
            <a:normAutofit lnSpcReduction="10000"/>
          </a:bodyPr>
          <a:lstStyle/>
          <a:p>
            <a:pPr marL="360363" indent="-360363" algn="l">
              <a:buNone/>
            </a:pPr>
            <a:r>
              <a:rPr lang="en-US" sz="1800" b="1" dirty="0">
                <a:solidFill>
                  <a:srgbClr val="008000"/>
                </a:solidFill>
                <a:latin typeface="Consolas" panose="020B0609020204030204" pitchFamily="49" charset="0"/>
              </a:rPr>
              <a:t>//DO THIS!!!</a:t>
            </a:r>
          </a:p>
          <a:p>
            <a:pPr marL="360363" indent="-360363" algn="l">
              <a:buNone/>
            </a:pPr>
            <a:r>
              <a:rPr lang="en-US" sz="1800" b="1" dirty="0">
                <a:solidFill>
                  <a:srgbClr val="7F0055"/>
                </a:solidFill>
                <a:latin typeface="Consolas" panose="020B0609020204030204" pitchFamily="49" charset="0"/>
              </a:rPr>
              <a:t>public</a:t>
            </a:r>
            <a:r>
              <a:rPr lang="en-US" sz="1800" b="1" dirty="0">
                <a:solidFill>
                  <a:srgbClr val="000000"/>
                </a:solidFill>
                <a:latin typeface="Consolas" panose="020B0609020204030204" pitchFamily="49" charset="0"/>
              </a:rPr>
              <a:t> </a:t>
            </a:r>
            <a:r>
              <a:rPr lang="en-US" sz="1800" b="1" dirty="0">
                <a:solidFill>
                  <a:srgbClr val="0000FF"/>
                </a:solidFill>
                <a:latin typeface="Consolas" panose="020B0609020204030204" pitchFamily="49" charset="0"/>
              </a:rPr>
              <a:t>Item</a:t>
            </a:r>
            <a:r>
              <a:rPr lang="en-US" sz="1800" b="1" dirty="0">
                <a:solidFill>
                  <a:srgbClr val="000000"/>
                </a:solidFill>
                <a:latin typeface="Consolas" panose="020B0609020204030204" pitchFamily="49" charset="0"/>
              </a:rPr>
              <a:t> </a:t>
            </a:r>
            <a:r>
              <a:rPr lang="en-US" sz="1800" b="1" dirty="0" err="1">
                <a:solidFill>
                  <a:srgbClr val="008000"/>
                </a:solidFill>
                <a:latin typeface="Consolas" panose="020B0609020204030204" pitchFamily="49" charset="0"/>
              </a:rPr>
              <a:t>createBook</a:t>
            </a:r>
            <a:r>
              <a:rPr lang="en-US" sz="1800" b="1" dirty="0">
                <a:solidFill>
                  <a:srgbClr val="000000"/>
                </a:solidFill>
                <a:latin typeface="Consolas" panose="020B0609020204030204" pitchFamily="49" charset="0"/>
              </a:rPr>
              <a:t>(String </a:t>
            </a:r>
            <a:r>
              <a:rPr lang="en-US" sz="1800" b="1" dirty="0" err="1">
                <a:solidFill>
                  <a:srgbClr val="6A3E3E"/>
                </a:solidFill>
                <a:latin typeface="Consolas" panose="020B0609020204030204" pitchFamily="49" charset="0"/>
              </a:rPr>
              <a:t>aTitle</a:t>
            </a:r>
            <a:r>
              <a:rPr lang="en-US" sz="1800" b="1"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double</a:t>
            </a:r>
            <a:r>
              <a:rPr lang="en-US" sz="1800" b="1" dirty="0">
                <a:solidFill>
                  <a:srgbClr val="000000"/>
                </a:solidFill>
                <a:latin typeface="Consolas" panose="020B0609020204030204" pitchFamily="49" charset="0"/>
              </a:rPr>
              <a:t> </a:t>
            </a:r>
            <a:r>
              <a:rPr lang="en-US" sz="1800" b="1" dirty="0" err="1">
                <a:solidFill>
                  <a:srgbClr val="6A3E3E"/>
                </a:solidFill>
                <a:latin typeface="Consolas" panose="020B0609020204030204" pitchFamily="49" charset="0"/>
              </a:rPr>
              <a:t>aPrice</a:t>
            </a:r>
            <a:r>
              <a:rPr lang="en-US" sz="1800" b="1" dirty="0">
                <a:solidFill>
                  <a:srgbClr val="000000"/>
                </a:solidFill>
                <a:latin typeface="Consolas" panose="020B0609020204030204" pitchFamily="49" charset="0"/>
              </a:rPr>
              <a:t>, </a:t>
            </a:r>
            <a:r>
              <a:rPr lang="en-US" sz="1800" b="1" dirty="0">
                <a:solidFill>
                  <a:srgbClr val="FF0000"/>
                </a:solidFill>
                <a:latin typeface="Consolas" panose="020B0609020204030204" pitchFamily="49" charset="0"/>
              </a:rPr>
              <a:t>String</a:t>
            </a:r>
            <a:r>
              <a:rPr lang="en-US" sz="1800" b="1" dirty="0">
                <a:solidFill>
                  <a:srgbClr val="000000"/>
                </a:solidFill>
                <a:latin typeface="Consolas" panose="020B0609020204030204" pitchFamily="49" charset="0"/>
              </a:rPr>
              <a:t> </a:t>
            </a:r>
            <a:r>
              <a:rPr lang="en-US" sz="1800" b="1" dirty="0" err="1">
                <a:solidFill>
                  <a:srgbClr val="FF0000"/>
                </a:solidFill>
                <a:latin typeface="Consolas" panose="020B0609020204030204" pitchFamily="49" charset="0"/>
              </a:rPr>
              <a:t>anAuthor</a:t>
            </a:r>
            <a:r>
              <a:rPr lang="en-US" sz="1800" b="1" dirty="0">
                <a:solidFill>
                  <a:srgbClr val="FF0000"/>
                </a:solidFill>
                <a:latin typeface="Consolas" panose="020B0609020204030204" pitchFamily="49" charset="0"/>
              </a:rPr>
              <a:t>, int </a:t>
            </a:r>
            <a:r>
              <a:rPr lang="en-US" sz="1800" b="1" dirty="0" err="1">
                <a:solidFill>
                  <a:srgbClr val="FF0000"/>
                </a:solidFill>
                <a:latin typeface="Consolas" panose="020B0609020204030204" pitchFamily="49" charset="0"/>
              </a:rPr>
              <a:t>aDate</a:t>
            </a:r>
            <a:r>
              <a:rPr lang="en-US" sz="1800" b="1" dirty="0">
                <a:solidFill>
                  <a:srgbClr val="FF0000"/>
                </a:solidFill>
                <a:latin typeface="Consolas" panose="020B0609020204030204" pitchFamily="49" charset="0"/>
              </a:rPr>
              <a:t>, int </a:t>
            </a:r>
            <a:r>
              <a:rPr lang="en-US" sz="1800" b="1" dirty="0" err="1">
                <a:solidFill>
                  <a:srgbClr val="FF0000"/>
                </a:solidFill>
                <a:latin typeface="Consolas" panose="020B0609020204030204" pitchFamily="49" charset="0"/>
              </a:rPr>
              <a:t>aPackage</a:t>
            </a:r>
            <a:r>
              <a:rPr lang="en-US" sz="1800" b="1" dirty="0" err="1">
                <a:solidFill>
                  <a:srgbClr val="000000"/>
                </a:solidFill>
                <a:latin typeface="Consolas" panose="020B0609020204030204" pitchFamily="49" charset="0"/>
              </a:rPr>
              <a:t>,</a:t>
            </a:r>
            <a:r>
              <a:rPr lang="en-US" sz="1800" b="1" dirty="0" err="1">
                <a:solidFill>
                  <a:srgbClr val="7F0055"/>
                </a:solidFill>
                <a:latin typeface="Consolas" panose="020B0609020204030204" pitchFamily="49" charset="0"/>
              </a:rPr>
              <a:t>int</a:t>
            </a:r>
            <a:r>
              <a:rPr lang="en-US" sz="1800" b="1" dirty="0">
                <a:solidFill>
                  <a:srgbClr val="000000"/>
                </a:solidFill>
                <a:latin typeface="Consolas" panose="020B0609020204030204" pitchFamily="49" charset="0"/>
              </a:rPr>
              <a:t> </a:t>
            </a:r>
            <a:r>
              <a:rPr lang="en-US" sz="1800" b="1" dirty="0">
                <a:solidFill>
                  <a:srgbClr val="6A3E3E"/>
                </a:solidFill>
                <a:latin typeface="Consolas" panose="020B0609020204030204" pitchFamily="49" charset="0"/>
              </a:rPr>
              <a:t>id</a:t>
            </a:r>
            <a:r>
              <a:rPr lang="en-US" sz="1800" b="1" dirty="0">
                <a:solidFill>
                  <a:srgbClr val="000000"/>
                </a:solidFill>
                <a:latin typeface="Consolas" panose="020B0609020204030204" pitchFamily="49" charset="0"/>
              </a:rPr>
              <a:t>){</a:t>
            </a:r>
          </a:p>
          <a:p>
            <a:pPr marL="760413" lvl="1" indent="-360363">
              <a:buNone/>
            </a:pPr>
            <a:r>
              <a:rPr lang="en-US" sz="1800" dirty="0">
                <a:solidFill>
                  <a:srgbClr val="000000"/>
                </a:solidFill>
                <a:latin typeface="Consolas" panose="020B0609020204030204" pitchFamily="49" charset="0"/>
              </a:rPr>
              <a:t>Book </a:t>
            </a:r>
            <a:r>
              <a:rPr lang="en-US" sz="1800" dirty="0" err="1">
                <a:solidFill>
                  <a:srgbClr val="6A3E3E"/>
                </a:solidFill>
                <a:latin typeface="Consolas" panose="020B0609020204030204" pitchFamily="49" charset="0"/>
              </a:rPr>
              <a:t>newBook</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Book(</a:t>
            </a:r>
            <a:r>
              <a:rPr lang="en-US" sz="1800" b="1" dirty="0" err="1">
                <a:solidFill>
                  <a:srgbClr val="6A3E3E"/>
                </a:solidFill>
                <a:latin typeface="Consolas" panose="020B0609020204030204" pitchFamily="49" charset="0"/>
              </a:rPr>
              <a:t>aTitle</a:t>
            </a:r>
            <a:r>
              <a:rPr lang="en-US" sz="1800" b="1" dirty="0">
                <a:solidFill>
                  <a:srgbClr val="000000"/>
                </a:solidFill>
                <a:latin typeface="Consolas" panose="020B0609020204030204" pitchFamily="49" charset="0"/>
              </a:rPr>
              <a:t>, </a:t>
            </a:r>
            <a:r>
              <a:rPr lang="en-US" sz="1800" b="1" dirty="0" err="1">
                <a:solidFill>
                  <a:srgbClr val="6A3E3E"/>
                </a:solidFill>
                <a:latin typeface="Consolas" panose="020B0609020204030204" pitchFamily="49" charset="0"/>
              </a:rPr>
              <a:t>anAuthor</a:t>
            </a:r>
            <a:r>
              <a:rPr lang="en-US" sz="1800" b="1" dirty="0">
                <a:solidFill>
                  <a:srgbClr val="000000"/>
                </a:solidFill>
                <a:latin typeface="Consolas" panose="020B0609020204030204" pitchFamily="49" charset="0"/>
              </a:rPr>
              <a:t>, </a:t>
            </a:r>
            <a:r>
              <a:rPr lang="en-US" sz="1800" b="1" dirty="0" err="1">
                <a:solidFill>
                  <a:srgbClr val="6A3E3E"/>
                </a:solidFill>
                <a:latin typeface="Consolas" panose="020B0609020204030204" pitchFamily="49" charset="0"/>
              </a:rPr>
              <a:t>aDate</a:t>
            </a:r>
            <a:r>
              <a:rPr lang="en-US" sz="1800" b="1" dirty="0">
                <a:solidFill>
                  <a:srgbClr val="000000"/>
                </a:solidFill>
                <a:latin typeface="Consolas" panose="020B0609020204030204" pitchFamily="49" charset="0"/>
              </a:rPr>
              <a:t>, </a:t>
            </a:r>
            <a:r>
              <a:rPr lang="en-US" sz="1800" b="1" dirty="0" err="1">
                <a:solidFill>
                  <a:srgbClr val="6A3E3E"/>
                </a:solidFill>
                <a:latin typeface="Consolas" panose="020B0609020204030204" pitchFamily="49" charset="0"/>
              </a:rPr>
              <a:t>aPrice</a:t>
            </a:r>
            <a:r>
              <a:rPr lang="en-US" sz="1800" b="1" dirty="0" err="1">
                <a:solidFill>
                  <a:srgbClr val="000000"/>
                </a:solidFill>
                <a:latin typeface="Consolas" panose="020B0609020204030204" pitchFamily="49" charset="0"/>
              </a:rPr>
              <a:t>,</a:t>
            </a:r>
            <a:r>
              <a:rPr lang="en-US" sz="1800" b="1" dirty="0" err="1">
                <a:solidFill>
                  <a:srgbClr val="6A3E3E"/>
                </a:solidFill>
                <a:latin typeface="Consolas" panose="020B0609020204030204" pitchFamily="49" charset="0"/>
              </a:rPr>
              <a:t>aPackage</a:t>
            </a:r>
            <a:r>
              <a:rPr lang="en-US" sz="1800" b="1" dirty="0">
                <a:solidFill>
                  <a:srgbClr val="000000"/>
                </a:solidFill>
                <a:latin typeface="Consolas" panose="020B0609020204030204" pitchFamily="49" charset="0"/>
              </a:rPr>
              <a:t>, </a:t>
            </a:r>
            <a:r>
              <a:rPr lang="en-US" sz="1800" b="1" dirty="0">
                <a:solidFill>
                  <a:srgbClr val="6A3E3E"/>
                </a:solidFill>
                <a:latin typeface="Consolas" panose="020B0609020204030204" pitchFamily="49" charset="0"/>
              </a:rPr>
              <a:t>id</a:t>
            </a:r>
            <a:r>
              <a:rPr lang="en-US" sz="1800" b="1" dirty="0">
                <a:solidFill>
                  <a:srgbClr val="000000"/>
                </a:solidFill>
                <a:latin typeface="Consolas" panose="020B0609020204030204" pitchFamily="49" charset="0"/>
              </a:rPr>
              <a:t>);</a:t>
            </a:r>
          </a:p>
          <a:p>
            <a:pPr marL="360363" indent="-360363" algn="l">
              <a:buNone/>
            </a:pPr>
            <a:r>
              <a:rPr lang="en-US" sz="1800" b="1" dirty="0">
                <a:solidFill>
                  <a:srgbClr val="7F0055"/>
                </a:solidFill>
                <a:latin typeface="Consolas" panose="020B0609020204030204" pitchFamily="49" charset="0"/>
              </a:rPr>
              <a:t>return</a:t>
            </a:r>
            <a:r>
              <a:rPr lang="en-US" sz="1800" b="1" dirty="0">
                <a:solidFill>
                  <a:srgbClr val="000000"/>
                </a:solidFill>
                <a:latin typeface="Consolas" panose="020B0609020204030204" pitchFamily="49" charset="0"/>
              </a:rPr>
              <a:t> </a:t>
            </a:r>
            <a:r>
              <a:rPr lang="en-US" sz="1800" b="1" dirty="0" err="1">
                <a:solidFill>
                  <a:srgbClr val="6A3E3E"/>
                </a:solidFill>
                <a:latin typeface="Consolas" panose="020B0609020204030204" pitchFamily="49" charset="0"/>
              </a:rPr>
              <a:t>newBook</a:t>
            </a:r>
            <a:r>
              <a:rPr lang="en-US" sz="1800" b="1" dirty="0">
                <a:solidFill>
                  <a:srgbClr val="000000"/>
                </a:solidFill>
                <a:latin typeface="Consolas" panose="020B0609020204030204" pitchFamily="49" charset="0"/>
              </a:rPr>
              <a:t>;</a:t>
            </a:r>
          </a:p>
          <a:p>
            <a:pPr marL="360363" indent="-360363" algn="l">
              <a:buNone/>
            </a:pPr>
            <a:r>
              <a:rPr lang="en-US" sz="1800" dirty="0">
                <a:solidFill>
                  <a:srgbClr val="000000"/>
                </a:solidFill>
                <a:latin typeface="Consolas" panose="020B0609020204030204" pitchFamily="49" charset="0"/>
              </a:rPr>
              <a:t>}</a:t>
            </a:r>
          </a:p>
          <a:p>
            <a:pPr marL="360363" indent="-360363" algn="l">
              <a:buNone/>
            </a:pPr>
            <a:endParaRPr lang="en-US" sz="1800" dirty="0">
              <a:latin typeface="Consolas" panose="020B0609020204030204" pitchFamily="49" charset="0"/>
            </a:endParaRPr>
          </a:p>
          <a:p>
            <a:pPr marL="360363" indent="-360363" algn="l">
              <a:buNone/>
            </a:pPr>
            <a:r>
              <a:rPr lang="en-US" sz="1800" b="1" dirty="0">
                <a:solidFill>
                  <a:srgbClr val="7F0055"/>
                </a:solidFill>
                <a:latin typeface="Consolas" panose="020B0609020204030204" pitchFamily="49" charset="0"/>
              </a:rPr>
              <a:t>public</a:t>
            </a:r>
            <a:r>
              <a:rPr lang="en-US" sz="1800" b="1" dirty="0">
                <a:solidFill>
                  <a:srgbClr val="000000"/>
                </a:solidFill>
                <a:latin typeface="Consolas" panose="020B0609020204030204" pitchFamily="49" charset="0"/>
              </a:rPr>
              <a:t> </a:t>
            </a:r>
            <a:r>
              <a:rPr lang="en-US" sz="1800" b="1" dirty="0">
                <a:solidFill>
                  <a:srgbClr val="0000FF"/>
                </a:solidFill>
                <a:latin typeface="Consolas" panose="020B0609020204030204" pitchFamily="49" charset="0"/>
              </a:rPr>
              <a:t>Item</a:t>
            </a:r>
            <a:r>
              <a:rPr lang="en-US" sz="1800" b="1" dirty="0">
                <a:solidFill>
                  <a:srgbClr val="000000"/>
                </a:solidFill>
                <a:latin typeface="Consolas" panose="020B0609020204030204" pitchFamily="49" charset="0"/>
              </a:rPr>
              <a:t> </a:t>
            </a:r>
            <a:r>
              <a:rPr lang="en-US" sz="1800" b="1" dirty="0" err="1">
                <a:solidFill>
                  <a:srgbClr val="008000"/>
                </a:solidFill>
                <a:latin typeface="Consolas" panose="020B0609020204030204" pitchFamily="49" charset="0"/>
              </a:rPr>
              <a:t>createCD</a:t>
            </a:r>
            <a:r>
              <a:rPr lang="en-US" sz="1800" b="1" dirty="0">
                <a:solidFill>
                  <a:srgbClr val="000000"/>
                </a:solidFill>
                <a:latin typeface="Consolas" panose="020B0609020204030204" pitchFamily="49" charset="0"/>
              </a:rPr>
              <a:t>(String </a:t>
            </a:r>
            <a:r>
              <a:rPr lang="en-US" sz="1800" b="1" dirty="0" err="1">
                <a:solidFill>
                  <a:srgbClr val="6A3E3E"/>
                </a:solidFill>
                <a:latin typeface="Consolas" panose="020B0609020204030204" pitchFamily="49" charset="0"/>
              </a:rPr>
              <a:t>aTitle</a:t>
            </a:r>
            <a:r>
              <a:rPr lang="en-US" sz="1800" b="1"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double</a:t>
            </a:r>
            <a:r>
              <a:rPr lang="en-US" sz="1800" b="1" dirty="0">
                <a:solidFill>
                  <a:srgbClr val="000000"/>
                </a:solidFill>
                <a:latin typeface="Consolas" panose="020B0609020204030204" pitchFamily="49" charset="0"/>
              </a:rPr>
              <a:t> </a:t>
            </a:r>
            <a:r>
              <a:rPr lang="en-US" sz="1800" b="1" dirty="0" err="1">
                <a:solidFill>
                  <a:srgbClr val="6A3E3E"/>
                </a:solidFill>
                <a:latin typeface="Consolas" panose="020B0609020204030204" pitchFamily="49" charset="0"/>
              </a:rPr>
              <a:t>aPrice</a:t>
            </a:r>
            <a:r>
              <a:rPr lang="en-US" sz="1800" b="1" dirty="0">
                <a:solidFill>
                  <a:srgbClr val="000000"/>
                </a:solidFill>
                <a:latin typeface="Consolas" panose="020B0609020204030204" pitchFamily="49" charset="0"/>
              </a:rPr>
              <a:t>, </a:t>
            </a:r>
            <a:r>
              <a:rPr lang="en-US" sz="1800" b="1" dirty="0">
                <a:solidFill>
                  <a:srgbClr val="FF0000"/>
                </a:solidFill>
                <a:latin typeface="Consolas" panose="020B0609020204030204" pitchFamily="49" charset="0"/>
              </a:rPr>
              <a:t>String </a:t>
            </a:r>
            <a:r>
              <a:rPr lang="en-US" sz="1800" b="1" dirty="0" err="1">
                <a:solidFill>
                  <a:srgbClr val="FF0000"/>
                </a:solidFill>
                <a:latin typeface="Consolas" panose="020B0609020204030204" pitchFamily="49" charset="0"/>
              </a:rPr>
              <a:t>anArtist</a:t>
            </a:r>
            <a:r>
              <a:rPr lang="en-US" sz="1800" b="1" dirty="0">
                <a:solidFill>
                  <a:srgbClr val="FF0000"/>
                </a:solidFill>
                <a:latin typeface="Consolas" panose="020B0609020204030204" pitchFamily="49" charset="0"/>
              </a:rPr>
              <a:t>, double </a:t>
            </a:r>
            <a:r>
              <a:rPr lang="en-US" sz="1800" b="1" dirty="0" err="1">
                <a:solidFill>
                  <a:srgbClr val="FF0000"/>
                </a:solidFill>
                <a:latin typeface="Consolas" panose="020B0609020204030204" pitchFamily="49" charset="0"/>
              </a:rPr>
              <a:t>aDiscount</a:t>
            </a:r>
            <a:r>
              <a:rPr lang="en-US" sz="1800" b="1"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int</a:t>
            </a:r>
            <a:r>
              <a:rPr lang="en-US" sz="1800" b="1" dirty="0">
                <a:solidFill>
                  <a:srgbClr val="000000"/>
                </a:solidFill>
                <a:latin typeface="Consolas" panose="020B0609020204030204" pitchFamily="49" charset="0"/>
              </a:rPr>
              <a:t> </a:t>
            </a:r>
            <a:r>
              <a:rPr lang="en-US" sz="1800" b="1" dirty="0">
                <a:solidFill>
                  <a:srgbClr val="6A3E3E"/>
                </a:solidFill>
                <a:latin typeface="Consolas" panose="020B0609020204030204" pitchFamily="49" charset="0"/>
              </a:rPr>
              <a:t>id</a:t>
            </a:r>
            <a:r>
              <a:rPr lang="en-US" sz="1800" b="1" dirty="0">
                <a:solidFill>
                  <a:srgbClr val="000000"/>
                </a:solidFill>
                <a:latin typeface="Consolas" panose="020B0609020204030204" pitchFamily="49" charset="0"/>
              </a:rPr>
              <a:t>){</a:t>
            </a:r>
          </a:p>
          <a:p>
            <a:pPr marL="760413" lvl="1" indent="-360363">
              <a:buNone/>
            </a:pPr>
            <a:r>
              <a:rPr lang="en-US" sz="1800" dirty="0">
                <a:solidFill>
                  <a:srgbClr val="000000"/>
                </a:solidFill>
                <a:latin typeface="Consolas" panose="020B0609020204030204" pitchFamily="49" charset="0"/>
              </a:rPr>
              <a:t>CD </a:t>
            </a:r>
            <a:r>
              <a:rPr lang="en-US" sz="1800" dirty="0" err="1">
                <a:solidFill>
                  <a:srgbClr val="6A3E3E"/>
                </a:solidFill>
                <a:latin typeface="Consolas" panose="020B0609020204030204" pitchFamily="49" charset="0"/>
              </a:rPr>
              <a:t>newCD</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CD(</a:t>
            </a:r>
            <a:r>
              <a:rPr lang="en-US" sz="1800" b="1" dirty="0" err="1">
                <a:solidFill>
                  <a:srgbClr val="6A3E3E"/>
                </a:solidFill>
                <a:latin typeface="Consolas" panose="020B0609020204030204" pitchFamily="49" charset="0"/>
              </a:rPr>
              <a:t>aTitle</a:t>
            </a:r>
            <a:r>
              <a:rPr lang="en-US" sz="1800" b="1" dirty="0">
                <a:solidFill>
                  <a:srgbClr val="000000"/>
                </a:solidFill>
                <a:latin typeface="Consolas" panose="020B0609020204030204" pitchFamily="49" charset="0"/>
              </a:rPr>
              <a:t>, </a:t>
            </a:r>
            <a:r>
              <a:rPr lang="en-US" sz="1800" b="1" dirty="0" err="1">
                <a:solidFill>
                  <a:srgbClr val="6A3E3E"/>
                </a:solidFill>
                <a:latin typeface="Consolas" panose="020B0609020204030204" pitchFamily="49" charset="0"/>
              </a:rPr>
              <a:t>aPrice</a:t>
            </a:r>
            <a:r>
              <a:rPr lang="en-US" sz="1800" b="1" dirty="0">
                <a:solidFill>
                  <a:srgbClr val="000000"/>
                </a:solidFill>
                <a:latin typeface="Consolas" panose="020B0609020204030204" pitchFamily="49" charset="0"/>
              </a:rPr>
              <a:t>, </a:t>
            </a:r>
            <a:r>
              <a:rPr lang="en-US" sz="1800" b="1" dirty="0" err="1">
                <a:solidFill>
                  <a:srgbClr val="6A3E3E"/>
                </a:solidFill>
                <a:latin typeface="Consolas" panose="020B0609020204030204" pitchFamily="49" charset="0"/>
              </a:rPr>
              <a:t>anArtist</a:t>
            </a:r>
            <a:r>
              <a:rPr lang="en-US" sz="1800" b="1" dirty="0">
                <a:solidFill>
                  <a:srgbClr val="000000"/>
                </a:solidFill>
                <a:latin typeface="Consolas" panose="020B0609020204030204" pitchFamily="49" charset="0"/>
              </a:rPr>
              <a:t>, </a:t>
            </a:r>
            <a:r>
              <a:rPr lang="en-US" sz="1800" b="1" dirty="0" err="1">
                <a:solidFill>
                  <a:srgbClr val="6A3E3E"/>
                </a:solidFill>
                <a:latin typeface="Consolas" panose="020B0609020204030204" pitchFamily="49" charset="0"/>
              </a:rPr>
              <a:t>aDiscount</a:t>
            </a:r>
            <a:r>
              <a:rPr lang="en-US" sz="1800" b="1" dirty="0">
                <a:solidFill>
                  <a:srgbClr val="000000"/>
                </a:solidFill>
                <a:latin typeface="Consolas" panose="020B0609020204030204" pitchFamily="49" charset="0"/>
              </a:rPr>
              <a:t>, </a:t>
            </a:r>
            <a:r>
              <a:rPr lang="en-US" sz="1800" b="1" dirty="0">
                <a:solidFill>
                  <a:srgbClr val="6A3E3E"/>
                </a:solidFill>
                <a:latin typeface="Consolas" panose="020B0609020204030204" pitchFamily="49" charset="0"/>
              </a:rPr>
              <a:t>id</a:t>
            </a:r>
            <a:r>
              <a:rPr lang="en-US" sz="1800" b="1" dirty="0">
                <a:solidFill>
                  <a:srgbClr val="000000"/>
                </a:solidFill>
                <a:latin typeface="Consolas" panose="020B0609020204030204" pitchFamily="49" charset="0"/>
              </a:rPr>
              <a:t>);</a:t>
            </a:r>
          </a:p>
          <a:p>
            <a:pPr marL="360363" indent="-360363" algn="l">
              <a:buNone/>
            </a:pPr>
            <a:r>
              <a:rPr lang="en-US" sz="1800" b="1" dirty="0">
                <a:solidFill>
                  <a:srgbClr val="7F0055"/>
                </a:solidFill>
                <a:latin typeface="Consolas" panose="020B0609020204030204" pitchFamily="49" charset="0"/>
              </a:rPr>
              <a:t>return</a:t>
            </a:r>
            <a:r>
              <a:rPr lang="en-US" sz="1800" b="1" dirty="0">
                <a:solidFill>
                  <a:srgbClr val="000000"/>
                </a:solidFill>
                <a:latin typeface="Consolas" panose="020B0609020204030204" pitchFamily="49" charset="0"/>
              </a:rPr>
              <a:t> </a:t>
            </a:r>
            <a:r>
              <a:rPr lang="en-US" sz="1800" b="1" dirty="0" err="1">
                <a:solidFill>
                  <a:srgbClr val="6A3E3E"/>
                </a:solidFill>
                <a:latin typeface="Consolas" panose="020B0609020204030204" pitchFamily="49" charset="0"/>
              </a:rPr>
              <a:t>newCD</a:t>
            </a:r>
            <a:r>
              <a:rPr lang="en-US" sz="1800" b="1" dirty="0">
                <a:solidFill>
                  <a:srgbClr val="000000"/>
                </a:solidFill>
                <a:latin typeface="Consolas" panose="020B0609020204030204" pitchFamily="49" charset="0"/>
              </a:rPr>
              <a:t>;</a:t>
            </a:r>
          </a:p>
          <a:p>
            <a:pPr marL="360363" indent="-360363" algn="l">
              <a:buNone/>
            </a:pPr>
            <a:r>
              <a:rPr lang="en-US" sz="1800" dirty="0">
                <a:solidFill>
                  <a:srgbClr val="000000"/>
                </a:solidFill>
                <a:latin typeface="Consolas" panose="020B0609020204030204" pitchFamily="49" charset="0"/>
              </a:rPr>
              <a:t>}</a:t>
            </a:r>
            <a:endParaRPr lang="en-US" dirty="0"/>
          </a:p>
        </p:txBody>
      </p:sp>
      <p:sp>
        <p:nvSpPr>
          <p:cNvPr id="4" name="Slide Number Placeholder 3">
            <a:extLst>
              <a:ext uri="{FF2B5EF4-FFF2-40B4-BE49-F238E27FC236}">
                <a16:creationId xmlns:a16="http://schemas.microsoft.com/office/drawing/2014/main" id="{D068D5E4-B181-4A0E-854B-752174595EE2}"/>
              </a:ext>
            </a:extLst>
          </p:cNvPr>
          <p:cNvSpPr>
            <a:spLocks noGrp="1"/>
          </p:cNvSpPr>
          <p:nvPr>
            <p:ph type="sldNum" sz="quarter" idx="12"/>
          </p:nvPr>
        </p:nvSpPr>
        <p:spPr/>
        <p:txBody>
          <a:bodyPr/>
          <a:lstStyle/>
          <a:p>
            <a:fld id="{4271182A-DE3E-43A2-99F5-2209ED92BFA3}" type="slidenum">
              <a:rPr lang="el-GR" smtClean="0"/>
              <a:pPr/>
              <a:t>72</a:t>
            </a:fld>
            <a:endParaRPr lang="el-GR"/>
          </a:p>
        </p:txBody>
      </p:sp>
      <p:sp>
        <p:nvSpPr>
          <p:cNvPr id="2" name="Speech Bubble: Rectangle 1">
            <a:extLst>
              <a:ext uri="{FF2B5EF4-FFF2-40B4-BE49-F238E27FC236}">
                <a16:creationId xmlns:a16="http://schemas.microsoft.com/office/drawing/2014/main" id="{585B46B7-41AF-4933-AB8D-9736CD8DD257}"/>
              </a:ext>
            </a:extLst>
          </p:cNvPr>
          <p:cNvSpPr/>
          <p:nvPr/>
        </p:nvSpPr>
        <p:spPr>
          <a:xfrm>
            <a:off x="4716016" y="0"/>
            <a:ext cx="4320480" cy="482575"/>
          </a:xfrm>
          <a:prstGeom prst="wedgeRectCallout">
            <a:avLst>
              <a:gd name="adj1" fmla="val -29170"/>
              <a:gd name="adj2" fmla="val 720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When method signatures are incompatible, use different methods!!</a:t>
            </a:r>
          </a:p>
        </p:txBody>
      </p:sp>
      <p:sp>
        <p:nvSpPr>
          <p:cNvPr id="3" name="Speech Bubble: Rectangle 2">
            <a:extLst>
              <a:ext uri="{FF2B5EF4-FFF2-40B4-BE49-F238E27FC236}">
                <a16:creationId xmlns:a16="http://schemas.microsoft.com/office/drawing/2014/main" id="{8DCF420D-5F36-4239-B223-D1BD1E6A049E}"/>
              </a:ext>
            </a:extLst>
          </p:cNvPr>
          <p:cNvSpPr/>
          <p:nvPr/>
        </p:nvSpPr>
        <p:spPr>
          <a:xfrm>
            <a:off x="1356790" y="6254742"/>
            <a:ext cx="4320480" cy="482575"/>
          </a:xfrm>
          <a:prstGeom prst="wedgeRectCallout">
            <a:avLst>
              <a:gd name="adj1" fmla="val -25963"/>
              <a:gd name="adj2" fmla="val -7339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and avoid the non-maintainable mega-constructor with the zillion parameters</a:t>
            </a:r>
          </a:p>
        </p:txBody>
      </p:sp>
    </p:spTree>
    <p:extLst>
      <p:ext uri="{BB962C8B-B14F-4D97-AF65-F5344CB8AC3E}">
        <p14:creationId xmlns:p14="http://schemas.microsoft.com/office/powerpoint/2010/main" val="22916364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Κέρδη &amp;&amp; ζημίες</a:t>
            </a:r>
          </a:p>
        </p:txBody>
      </p:sp>
      <p:sp>
        <p:nvSpPr>
          <p:cNvPr id="3" name="Content Placeholder 2"/>
          <p:cNvSpPr>
            <a:spLocks noGrp="1"/>
          </p:cNvSpPr>
          <p:nvPr>
            <p:ph idx="1"/>
          </p:nvPr>
        </p:nvSpPr>
        <p:spPr/>
        <p:txBody>
          <a:bodyPr>
            <a:normAutofit lnSpcReduction="10000"/>
          </a:bodyPr>
          <a:lstStyle/>
          <a:p>
            <a:r>
              <a:rPr lang="el-GR" dirty="0"/>
              <a:t>Ο </a:t>
            </a:r>
            <a:r>
              <a:rPr lang="en-US" dirty="0"/>
              <a:t>client </a:t>
            </a:r>
            <a:r>
              <a:rPr lang="el-GR" dirty="0"/>
              <a:t>και το </a:t>
            </a:r>
            <a:r>
              <a:rPr lang="en-US" dirty="0"/>
              <a:t>Main Engine </a:t>
            </a:r>
            <a:r>
              <a:rPr lang="el-GR" dirty="0"/>
              <a:t>είναι ελεύθερα από την ιεραρχία των </a:t>
            </a:r>
            <a:r>
              <a:rPr lang="en-US" dirty="0"/>
              <a:t>parsers</a:t>
            </a:r>
            <a:endParaRPr lang="el-GR" dirty="0"/>
          </a:p>
          <a:p>
            <a:r>
              <a:rPr lang="el-GR" dirty="0"/>
              <a:t>Το </a:t>
            </a:r>
            <a:r>
              <a:rPr lang="en-US" dirty="0"/>
              <a:t>coupling </a:t>
            </a:r>
            <a:r>
              <a:rPr lang="el-GR" dirty="0"/>
              <a:t>τους είναι:</a:t>
            </a:r>
          </a:p>
          <a:p>
            <a:pPr lvl="1"/>
            <a:r>
              <a:rPr lang="el-GR" dirty="0"/>
              <a:t>1 για τον </a:t>
            </a:r>
            <a:r>
              <a:rPr lang="en-US" dirty="0"/>
              <a:t>client</a:t>
            </a:r>
          </a:p>
          <a:p>
            <a:pPr lvl="1"/>
            <a:r>
              <a:rPr lang="en-US" dirty="0"/>
              <a:t>2 </a:t>
            </a:r>
            <a:r>
              <a:rPr lang="el-GR" dirty="0"/>
              <a:t>για το </a:t>
            </a:r>
            <a:r>
              <a:rPr lang="en-US" dirty="0"/>
              <a:t>engine (no matter how many subclasses, it is always 2, one for the </a:t>
            </a:r>
            <a:r>
              <a:rPr lang="en-US" dirty="0" err="1"/>
              <a:t>iface</a:t>
            </a:r>
            <a:r>
              <a:rPr lang="en-US" dirty="0"/>
              <a:t> and one for the factory)</a:t>
            </a:r>
            <a:endParaRPr lang="el-GR" dirty="0"/>
          </a:p>
          <a:p>
            <a:pPr lvl="2"/>
            <a:r>
              <a:rPr lang="el-GR" dirty="0"/>
              <a:t>Και χωρίς </a:t>
            </a:r>
            <a:r>
              <a:rPr lang="en-US" dirty="0"/>
              <a:t>factory </a:t>
            </a:r>
            <a:r>
              <a:rPr lang="el-GR" dirty="0"/>
              <a:t>θα ήταν 2, αλλά αυτό θα ήταν ίσο με τον αριθμό των υποκλάσεων =&gt; για κάθε νέα υποκλάση θα αύξανε…</a:t>
            </a:r>
            <a:endParaRPr lang="en-US"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73</a:t>
            </a:fld>
            <a:endParaRPr lang="el-G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Κέρδη &amp;&amp; ζημίες</a:t>
            </a:r>
          </a:p>
        </p:txBody>
      </p:sp>
      <p:sp>
        <p:nvSpPr>
          <p:cNvPr id="3" name="Content Placeholder 2"/>
          <p:cNvSpPr>
            <a:spLocks noGrp="1"/>
          </p:cNvSpPr>
          <p:nvPr>
            <p:ph idx="1"/>
          </p:nvPr>
        </p:nvSpPr>
        <p:spPr/>
        <p:txBody>
          <a:bodyPr>
            <a:normAutofit fontScale="85000" lnSpcReduction="20000"/>
          </a:bodyPr>
          <a:lstStyle/>
          <a:p>
            <a:r>
              <a:rPr lang="el-GR" dirty="0"/>
              <a:t>Για το κέρδος αυτό, πληρώσαμε:</a:t>
            </a:r>
          </a:p>
          <a:p>
            <a:pPr lvl="1"/>
            <a:r>
              <a:rPr lang="el-GR" dirty="0"/>
              <a:t>Μια επιπλέον κλάση (το </a:t>
            </a:r>
            <a:r>
              <a:rPr lang="en-US" dirty="0"/>
              <a:t>factory)</a:t>
            </a:r>
          </a:p>
          <a:p>
            <a:pPr lvl="1"/>
            <a:r>
              <a:rPr lang="en-US" dirty="0"/>
              <a:t>Coupling for the factory class = number of subclasses</a:t>
            </a:r>
            <a:r>
              <a:rPr lang="el-GR" dirty="0"/>
              <a:t> + 1 (</a:t>
            </a:r>
            <a:r>
              <a:rPr lang="en-US" dirty="0"/>
              <a:t>for the interface)</a:t>
            </a:r>
          </a:p>
          <a:p>
            <a:r>
              <a:rPr lang="el-GR" dirty="0"/>
              <a:t>Έχουμε εισάγει δηλ., μια κλάση με όσο μεγαλύτερη εξάρτηση γίνεται από την ιεραρχία</a:t>
            </a:r>
            <a:endParaRPr lang="en-US" dirty="0"/>
          </a:p>
          <a:p>
            <a:r>
              <a:rPr lang="en-US" dirty="0"/>
              <a:t>We are prepared to pay this price, if this is a dedicated, centralized, </a:t>
            </a:r>
            <a:r>
              <a:rPr lang="en-US" dirty="0">
                <a:solidFill>
                  <a:srgbClr val="008000"/>
                </a:solidFill>
              </a:rPr>
              <a:t>single point of maintenance</a:t>
            </a:r>
          </a:p>
          <a:p>
            <a:pPr lvl="1"/>
            <a:r>
              <a:rPr lang="el-GR" dirty="0"/>
              <a:t>Με άλλα λόγια, ξέρουμε ότι όταν θα προκύψει νέα υποκλάση, θα πρέπει να συντηρήσουμε το </a:t>
            </a:r>
            <a:r>
              <a:rPr lang="en-US" dirty="0"/>
              <a:t>Factory.</a:t>
            </a:r>
          </a:p>
          <a:p>
            <a:pPr lvl="1"/>
            <a:r>
              <a:rPr lang="el-GR" dirty="0"/>
              <a:t>Όμως, είναι </a:t>
            </a:r>
            <a:r>
              <a:rPr lang="el-GR" dirty="0">
                <a:solidFill>
                  <a:srgbClr val="008000"/>
                </a:solidFill>
              </a:rPr>
              <a:t>ένα (1) και μόνο, γνωστό, σημείο συντήρησης </a:t>
            </a:r>
            <a:r>
              <a:rPr lang="el-GR" dirty="0"/>
              <a:t>– </a:t>
            </a:r>
            <a:r>
              <a:rPr lang="en-US" dirty="0"/>
              <a:t>a price worth paying, IMHO</a:t>
            </a:r>
          </a:p>
          <a:p>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74</a:t>
            </a:fld>
            <a:endParaRPr lang="el-G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thanosp\Downloads\03_timelineToPhases (1)\03_timelineToPhases\design\AnalyzeTheTimeLineSimpl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55607"/>
            <a:ext cx="6912768" cy="56947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88640"/>
            <a:ext cx="8229600" cy="1143000"/>
          </a:xfrm>
        </p:spPr>
        <p:txBody>
          <a:bodyPr>
            <a:noAutofit/>
          </a:bodyPr>
          <a:lstStyle/>
          <a:p>
            <a:r>
              <a:rPr lang="el-GR" sz="2800" dirty="0"/>
              <a:t>Να βάζαμε τις μεθόδους στο </a:t>
            </a:r>
            <a:r>
              <a:rPr lang="en-US" sz="2800" dirty="0"/>
              <a:t>engine? </a:t>
            </a:r>
            <a:r>
              <a:rPr lang="el-GR" sz="2800" dirty="0"/>
              <a:t>Μπα, αυτό δε κλιμακώνεται, ούτε καν  για ένα μικρό </a:t>
            </a:r>
            <a:r>
              <a:rPr lang="en-US" sz="2800" dirty="0"/>
              <a:t>engine…</a:t>
            </a:r>
            <a:endParaRPr lang="el-GR" sz="2800" dirty="0"/>
          </a:p>
        </p:txBody>
      </p:sp>
      <p:sp>
        <p:nvSpPr>
          <p:cNvPr id="4" name="Oval 3"/>
          <p:cNvSpPr/>
          <p:nvPr/>
        </p:nvSpPr>
        <p:spPr>
          <a:xfrm>
            <a:off x="3203848" y="2204864"/>
            <a:ext cx="1296144" cy="864096"/>
          </a:xfrm>
          <a:prstGeom prst="ellipse">
            <a:avLst/>
          </a:prstGeom>
          <a:solidFill>
            <a:srgbClr val="4F81B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Oval 4"/>
          <p:cNvSpPr/>
          <p:nvPr/>
        </p:nvSpPr>
        <p:spPr>
          <a:xfrm>
            <a:off x="971600" y="4221088"/>
            <a:ext cx="1296144" cy="864096"/>
          </a:xfrm>
          <a:prstGeom prst="ellipse">
            <a:avLst/>
          </a:prstGeom>
          <a:solidFill>
            <a:srgbClr val="4F81B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5580112" y="1375817"/>
            <a:ext cx="1656184" cy="864096"/>
          </a:xfrm>
          <a:prstGeom prst="ellipse">
            <a:avLst/>
          </a:prstGeom>
          <a:solidFill>
            <a:srgbClr val="4F81B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Slide Number Placeholder 6"/>
          <p:cNvSpPr>
            <a:spLocks noGrp="1"/>
          </p:cNvSpPr>
          <p:nvPr>
            <p:ph type="sldNum" sz="quarter" idx="12"/>
          </p:nvPr>
        </p:nvSpPr>
        <p:spPr/>
        <p:txBody>
          <a:bodyPr/>
          <a:lstStyle/>
          <a:p>
            <a:fld id="{7C316A5B-51B9-452D-85DF-B0A4FAFA058B}" type="slidenum">
              <a:rPr lang="el-GR" smtClean="0"/>
              <a:pPr/>
              <a:t>75</a:t>
            </a:fld>
            <a:endParaRPr lang="el-G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 </a:t>
            </a:r>
            <a:r>
              <a:rPr lang="el-GR" dirty="0"/>
              <a:t>ίδια συνταγή</a:t>
            </a:r>
          </a:p>
        </p:txBody>
      </p:sp>
      <p:sp>
        <p:nvSpPr>
          <p:cNvPr id="4" name="Slide Number Placeholder 3"/>
          <p:cNvSpPr>
            <a:spLocks noGrp="1"/>
          </p:cNvSpPr>
          <p:nvPr>
            <p:ph type="sldNum" sz="quarter" idx="12"/>
          </p:nvPr>
        </p:nvSpPr>
        <p:spPr/>
        <p:txBody>
          <a:bodyPr/>
          <a:lstStyle/>
          <a:p>
            <a:fld id="{7C316A5B-51B9-452D-85DF-B0A4FAFA058B}" type="slidenum">
              <a:rPr lang="el-GR" smtClean="0"/>
              <a:pPr/>
              <a:t>76</a:t>
            </a:fld>
            <a:endParaRPr lang="el-GR"/>
          </a:p>
        </p:txBody>
      </p:sp>
      <p:pic>
        <p:nvPicPr>
          <p:cNvPr id="75778" name="Picture 2" descr="C:\Users\thanosp\Downloads\03_timelineToPhases (1)\03_timelineToPhases\design\niceVisualizerFacto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4"/>
            <a:ext cx="8681870" cy="4731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 σας: πώς θα βελτιώνατε αυτό?</a:t>
            </a:r>
          </a:p>
        </p:txBody>
      </p:sp>
      <p:sp>
        <p:nvSpPr>
          <p:cNvPr id="4" name="Slide Number Placeholder 3"/>
          <p:cNvSpPr>
            <a:spLocks noGrp="1"/>
          </p:cNvSpPr>
          <p:nvPr>
            <p:ph type="sldNum" sz="quarter" idx="12"/>
          </p:nvPr>
        </p:nvSpPr>
        <p:spPr/>
        <p:txBody>
          <a:bodyPr/>
          <a:lstStyle/>
          <a:p>
            <a:fld id="{7C316A5B-51B9-452D-85DF-B0A4FAFA058B}" type="slidenum">
              <a:rPr lang="el-GR" smtClean="0"/>
              <a:pPr/>
              <a:t>77</a:t>
            </a:fld>
            <a:endParaRPr lang="el-GR"/>
          </a:p>
        </p:txBody>
      </p:sp>
      <p:pic>
        <p:nvPicPr>
          <p:cNvPr id="5" name="Picture 2" descr="D:\Users\pvassil\COURSES\OOP\SW_DEV\SCRIPTS\03_timelineToText\canBeBetterAnalyzerFactory.png"/>
          <p:cNvPicPr>
            <a:picLocks noChangeAspect="1" noChangeArrowheads="1"/>
          </p:cNvPicPr>
          <p:nvPr/>
        </p:nvPicPr>
        <p:blipFill>
          <a:blip r:embed="rId2" cstate="print"/>
          <a:srcRect/>
          <a:stretch>
            <a:fillRect/>
          </a:stretch>
        </p:blipFill>
        <p:spPr bwMode="auto">
          <a:xfrm>
            <a:off x="395536" y="1412776"/>
            <a:ext cx="8224613" cy="4380334"/>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Παρένθεση</a:t>
            </a:r>
          </a:p>
        </p:txBody>
      </p:sp>
      <p:sp>
        <p:nvSpPr>
          <p:cNvPr id="3" name="Content Placeholder 2"/>
          <p:cNvSpPr>
            <a:spLocks noGrp="1"/>
          </p:cNvSpPr>
          <p:nvPr>
            <p:ph idx="1"/>
          </p:nvPr>
        </p:nvSpPr>
        <p:spPr/>
        <p:txBody>
          <a:bodyPr/>
          <a:lstStyle/>
          <a:p>
            <a:r>
              <a:rPr lang="el-GR" dirty="0"/>
              <a:t>Όπως μόλις είδατε, για ένα μεγάλο διάγραμμα, μπορώ να βγάλω υποσύνολα του</a:t>
            </a:r>
          </a:p>
          <a:p>
            <a:r>
              <a:rPr lang="el-GR" dirty="0"/>
              <a:t>Η ουσία είναι να καταλαβαίνουμε και να συνεννοούμαστε =&gt; μπορούμε να εστιάζουμε σε όποιο υποσύνολο θέλουμε αν αυτό εξυπηρετεί</a:t>
            </a:r>
          </a:p>
        </p:txBody>
      </p:sp>
      <p:sp>
        <p:nvSpPr>
          <p:cNvPr id="4" name="Slide Number Placeholder 3"/>
          <p:cNvSpPr>
            <a:spLocks noGrp="1"/>
          </p:cNvSpPr>
          <p:nvPr>
            <p:ph type="sldNum" sz="quarter" idx="12"/>
          </p:nvPr>
        </p:nvSpPr>
        <p:spPr/>
        <p:txBody>
          <a:bodyPr/>
          <a:lstStyle/>
          <a:p>
            <a:fld id="{7C316A5B-51B9-452D-85DF-B0A4FAFA058B}" type="slidenum">
              <a:rPr lang="el-GR" smtClean="0"/>
              <a:pPr/>
              <a:t>78</a:t>
            </a:fld>
            <a:endParaRPr lang="el-G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Probe Further</a:t>
            </a:r>
            <a:endParaRPr lang="el-GR" dirty="0"/>
          </a:p>
        </p:txBody>
      </p:sp>
      <p:sp>
        <p:nvSpPr>
          <p:cNvPr id="3" name="Text Placeholder 2"/>
          <p:cNvSpPr>
            <a:spLocks noGrp="1"/>
          </p:cNvSpPr>
          <p:nvPr>
            <p:ph type="body" idx="1"/>
          </p:nvPr>
        </p:nvSpPr>
        <p:spPr/>
        <p:txBody>
          <a:bodyPr/>
          <a:lstStyle/>
          <a:p>
            <a:r>
              <a:rPr lang="en-US" dirty="0"/>
              <a:t>Factory – related patterns: Factory mainly (also factory method, abstract factory)</a:t>
            </a:r>
          </a:p>
          <a:p>
            <a:r>
              <a:rPr lang="en-US" dirty="0"/>
              <a:t>Builder (for complicated factories)</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79</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Αρχές ανάπτυξης αντικειμενοστρεφούς λογισμικού</a:t>
            </a:r>
          </a:p>
        </p:txBody>
      </p:sp>
      <p:sp>
        <p:nvSpPr>
          <p:cNvPr id="3" name="Content Placeholder 2"/>
          <p:cNvSpPr>
            <a:spLocks noGrp="1"/>
          </p:cNvSpPr>
          <p:nvPr>
            <p:ph idx="1"/>
          </p:nvPr>
        </p:nvSpPr>
        <p:spPr/>
        <p:txBody>
          <a:bodyPr>
            <a:normAutofit fontScale="85000" lnSpcReduction="10000"/>
          </a:bodyPr>
          <a:lstStyle/>
          <a:p>
            <a:r>
              <a:rPr lang="el-GR" dirty="0"/>
              <a:t>Για να αντιμετωπισθούν τα προβλήματα συντήρησης και κατανόησης, η επιστημονική κοινότητα της τεχνολογίας λογισμικού έχει συμπυκνώσει την πρακτική γνώση από δεκαετίες επιτυχιών και αποτυχιών σε </a:t>
            </a:r>
            <a:r>
              <a:rPr lang="el-GR" dirty="0">
                <a:solidFill>
                  <a:srgbClr val="0000FF"/>
                </a:solidFill>
              </a:rPr>
              <a:t>βέλτιστες πρακτικές και αρχές σχεδίασης αντικειμενοστρεφούς λογισμικού (</a:t>
            </a:r>
            <a:r>
              <a:rPr lang="en-US" dirty="0">
                <a:solidFill>
                  <a:srgbClr val="0000FF"/>
                </a:solidFill>
              </a:rPr>
              <a:t>Principles of OO Design)</a:t>
            </a:r>
          </a:p>
          <a:p>
            <a:r>
              <a:rPr lang="el-GR" dirty="0"/>
              <a:t>Μπορείτε να αποτείνεστε στο </a:t>
            </a:r>
            <a:r>
              <a:rPr lang="en-US" dirty="0"/>
              <a:t>web</a:t>
            </a:r>
            <a:r>
              <a:rPr lang="el-GR" dirty="0"/>
              <a:t> </a:t>
            </a:r>
            <a:r>
              <a:rPr lang="en-US" dirty="0"/>
              <a:t>site Robert Cecil Martin (aka Uncle Bob) </a:t>
            </a:r>
            <a:r>
              <a:rPr lang="el-GR" dirty="0"/>
              <a:t> ως αξιόπιστο σημείο αναφοράς για υλικό, συζήτηση και παραδείγματα </a:t>
            </a:r>
          </a:p>
          <a:p>
            <a:pPr algn="ctr">
              <a:buNone/>
            </a:pPr>
            <a:r>
              <a:rPr lang="fr-FR" sz="2800" dirty="0">
                <a:solidFill>
                  <a:srgbClr val="0000FF"/>
                </a:solidFill>
              </a:rPr>
              <a:t>http://butunclebob.com/ArticleS.UncleBob.PrinciplesOfOod</a:t>
            </a:r>
            <a:endParaRPr lang="el-GR" sz="2800" dirty="0">
              <a:solidFill>
                <a:srgbClr val="0000FF"/>
              </a:solidFill>
            </a:endParaRPr>
          </a:p>
        </p:txBody>
      </p:sp>
      <p:sp>
        <p:nvSpPr>
          <p:cNvPr id="4" name="Slide Number Placeholder 3"/>
          <p:cNvSpPr>
            <a:spLocks noGrp="1"/>
          </p:cNvSpPr>
          <p:nvPr>
            <p:ph type="sldNum" sz="quarter" idx="12"/>
          </p:nvPr>
        </p:nvSpPr>
        <p:spPr/>
        <p:txBody>
          <a:bodyPr/>
          <a:lstStyle/>
          <a:p>
            <a:fld id="{4271182A-DE3E-43A2-99F5-2209ED92BFA3}" type="slidenum">
              <a:rPr lang="el-GR" smtClean="0"/>
              <a:pPr/>
              <a:t>8</a:t>
            </a:fld>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Factory</a:t>
            </a:r>
            <a:endParaRPr lang="el-GR" dirty="0"/>
          </a:p>
        </p:txBody>
      </p:sp>
      <p:sp>
        <p:nvSpPr>
          <p:cNvPr id="3" name="Content Placeholder 2"/>
          <p:cNvSpPr>
            <a:spLocks noGrp="1"/>
          </p:cNvSpPr>
          <p:nvPr>
            <p:ph idx="1"/>
          </p:nvPr>
        </p:nvSpPr>
        <p:spPr/>
        <p:txBody>
          <a:bodyPr>
            <a:normAutofit fontScale="92500"/>
          </a:bodyPr>
          <a:lstStyle/>
          <a:p>
            <a:r>
              <a:rPr lang="fr-FR" dirty="0">
                <a:hlinkClick r:id="rId2"/>
              </a:rPr>
              <a:t>http://www.oodesign.com/factory-pattern.html</a:t>
            </a:r>
            <a:endParaRPr lang="fr-FR" dirty="0"/>
          </a:p>
          <a:p>
            <a:r>
              <a:rPr lang="fr-FR" dirty="0">
                <a:hlinkClick r:id="rId3"/>
              </a:rPr>
              <a:t>http://www.oodesign.com/factory-method-pattern.html</a:t>
            </a:r>
            <a:endParaRPr lang="fr-FR" dirty="0"/>
          </a:p>
          <a:p>
            <a:r>
              <a:rPr lang="fr-FR" dirty="0">
                <a:hlinkClick r:id="rId4"/>
              </a:rPr>
              <a:t>http://www.oodesign.com/abstract-factory-pattern.html</a:t>
            </a:r>
            <a:r>
              <a:rPr lang="fr-FR" dirty="0"/>
              <a:t> </a:t>
            </a:r>
          </a:p>
          <a:p>
            <a:endParaRPr lang="fr-FR" dirty="0"/>
          </a:p>
          <a:p>
            <a:r>
              <a:rPr lang="fr-FR" dirty="0">
                <a:hlinkClick r:id="rId5"/>
              </a:rPr>
              <a:t>http://c2.com/cgi/wiki?AbstractFactory</a:t>
            </a:r>
            <a:endParaRPr lang="fr-FR" dirty="0"/>
          </a:p>
          <a:p>
            <a:r>
              <a:rPr lang="fr-FR" dirty="0">
                <a:hlinkClick r:id="rId6"/>
              </a:rPr>
              <a:t>http://c2.com/cgi/wiki?FactoryMethodPattern</a:t>
            </a:r>
            <a:endParaRPr lang="fr-FR" dirty="0"/>
          </a:p>
          <a:p>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80</a:t>
            </a:fld>
            <a:endParaRPr lang="el-G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Factory Method: a variant with </a:t>
            </a:r>
            <a:r>
              <a:rPr lang="en-US" sz="3200" dirty="0">
                <a:solidFill>
                  <a:srgbClr val="008000"/>
                </a:solidFill>
              </a:rPr>
              <a:t>client totally free from </a:t>
            </a:r>
            <a:r>
              <a:rPr lang="en-US" sz="3200" u="sng" dirty="0">
                <a:solidFill>
                  <a:srgbClr val="008000"/>
                </a:solidFill>
              </a:rPr>
              <a:t>concrete</a:t>
            </a:r>
            <a:r>
              <a:rPr lang="en-US" sz="3200" dirty="0">
                <a:solidFill>
                  <a:srgbClr val="008000"/>
                </a:solidFill>
              </a:rPr>
              <a:t> (i.e., mutable) classes</a:t>
            </a:r>
            <a:endParaRPr lang="el-GR" sz="3200" dirty="0"/>
          </a:p>
        </p:txBody>
      </p:sp>
      <p:graphicFrame>
        <p:nvGraphicFramePr>
          <p:cNvPr id="6146" name="Object 2"/>
          <p:cNvGraphicFramePr>
            <a:graphicFrameLocks noChangeAspect="1"/>
          </p:cNvGraphicFramePr>
          <p:nvPr/>
        </p:nvGraphicFramePr>
        <p:xfrm>
          <a:off x="1403648" y="1638299"/>
          <a:ext cx="6192688" cy="5103989"/>
        </p:xfrm>
        <a:graphic>
          <a:graphicData uri="http://schemas.openxmlformats.org/presentationml/2006/ole">
            <mc:AlternateContent xmlns:mc="http://schemas.openxmlformats.org/markup-compatibility/2006">
              <mc:Choice xmlns:v="urn:schemas-microsoft-com:vml" Requires="v">
                <p:oleObj spid="_x0000_s63526" name="Visio" r:id="rId3" imgW="4342927" imgH="3579930" progId="Visio.Drawing.11">
                  <p:embed/>
                </p:oleObj>
              </mc:Choice>
              <mc:Fallback>
                <p:oleObj name="Visio" r:id="rId3" imgW="4342927" imgH="357993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638299"/>
                        <a:ext cx="6192688" cy="510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7C316A5B-51B9-452D-85DF-B0A4FAFA058B}" type="slidenum">
              <a:rPr lang="el-GR" smtClean="0"/>
              <a:pPr/>
              <a:t>81</a:t>
            </a:fld>
            <a:endParaRPr lang="el-G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Builder pattern</a:t>
            </a:r>
            <a:endParaRPr lang="el-GR" dirty="0"/>
          </a:p>
        </p:txBody>
      </p:sp>
      <p:sp>
        <p:nvSpPr>
          <p:cNvPr id="3" name="Content Placeholder 2"/>
          <p:cNvSpPr>
            <a:spLocks noGrp="1"/>
          </p:cNvSpPr>
          <p:nvPr>
            <p:ph idx="1"/>
          </p:nvPr>
        </p:nvSpPr>
        <p:spPr/>
        <p:txBody>
          <a:bodyPr/>
          <a:lstStyle/>
          <a:p>
            <a:r>
              <a:rPr lang="fr-FR" dirty="0">
                <a:hlinkClick r:id="rId2"/>
              </a:rPr>
              <a:t>http://www.oodesign.com/builder-pattern.html</a:t>
            </a:r>
            <a:endParaRPr lang="fr-FR" dirty="0"/>
          </a:p>
          <a:p>
            <a:r>
              <a:rPr lang="fr-FR" dirty="0">
                <a:hlinkClick r:id="rId3"/>
              </a:rPr>
              <a:t>http://en.wikipedia.org/wiki/Builder_pattern</a:t>
            </a:r>
            <a:r>
              <a:rPr lang="fr-FR" dirty="0"/>
              <a:t> </a:t>
            </a:r>
            <a:endParaRPr lang="el-GR" dirty="0"/>
          </a:p>
        </p:txBody>
      </p:sp>
      <p:sp>
        <p:nvSpPr>
          <p:cNvPr id="4" name="Slide Number Placeholder 3"/>
          <p:cNvSpPr>
            <a:spLocks noGrp="1"/>
          </p:cNvSpPr>
          <p:nvPr>
            <p:ph type="sldNum" sz="quarter" idx="12"/>
          </p:nvPr>
        </p:nvSpPr>
        <p:spPr/>
        <p:txBody>
          <a:bodyPr/>
          <a:lstStyle/>
          <a:p>
            <a:fld id="{4271182A-DE3E-43A2-99F5-2209ED92BFA3}" type="slidenum">
              <a:rPr lang="el-GR" smtClean="0"/>
              <a:pPr/>
              <a:t>82</a:t>
            </a:fld>
            <a:endParaRPr lang="el-G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Inversion</a:t>
            </a:r>
            <a:endParaRPr lang="el-GR" dirty="0"/>
          </a:p>
        </p:txBody>
      </p:sp>
      <p:sp>
        <p:nvSpPr>
          <p:cNvPr id="3" name="Text Placeholder 2"/>
          <p:cNvSpPr>
            <a:spLocks noGrp="1"/>
          </p:cNvSpPr>
          <p:nvPr>
            <p:ph type="body" idx="1"/>
          </p:nvPr>
        </p:nvSpPr>
        <p:spPr/>
        <p:txBody>
          <a:bodyPr/>
          <a:lstStyle/>
          <a:p>
            <a:r>
              <a:rPr lang="en-US" dirty="0"/>
              <a:t>Depend on abstractions!</a:t>
            </a:r>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83</a:t>
            </a:fld>
            <a:endParaRPr lang="el-G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Παραδοσιακή Σχεδίαση</a:t>
            </a:r>
          </a:p>
        </p:txBody>
      </p:sp>
      <p:sp>
        <p:nvSpPr>
          <p:cNvPr id="3" name="Content Placeholder 2"/>
          <p:cNvSpPr>
            <a:spLocks noGrp="1"/>
          </p:cNvSpPr>
          <p:nvPr>
            <p:ph idx="1"/>
          </p:nvPr>
        </p:nvSpPr>
        <p:spPr/>
        <p:txBody>
          <a:bodyPr/>
          <a:lstStyle/>
          <a:p>
            <a:r>
              <a:rPr lang="en-US" dirty="0"/>
              <a:t>Structured Analysis and Design Technique (SADT), Ross 1977: </a:t>
            </a:r>
            <a:r>
              <a:rPr lang="el-GR" dirty="0"/>
              <a:t>σπάσε κάθε δουλειά σε </a:t>
            </a:r>
            <a:r>
              <a:rPr lang="el-GR" dirty="0" err="1"/>
              <a:t>υπο</a:t>
            </a:r>
            <a:r>
              <a:rPr lang="el-GR" dirty="0"/>
              <a:t>-εργασίες (συναρτήσεις) που η μία καλεί </a:t>
            </a:r>
            <a:r>
              <a:rPr lang="en-US" dirty="0"/>
              <a:t> </a:t>
            </a:r>
            <a:r>
              <a:rPr lang="el-GR" dirty="0"/>
              <a:t>τις άλλες μέσα της</a:t>
            </a:r>
          </a:p>
          <a:p>
            <a:r>
              <a:rPr lang="el-GR" dirty="0"/>
              <a:t>Κάθε σύνθετη δουλειά οργανώνεται σε επί μέρους τμήματα που το ένα καλεί το άλλο και μεταξύ τους επικοινωνούν με δομές δεδομένων</a:t>
            </a:r>
          </a:p>
        </p:txBody>
      </p:sp>
      <p:sp>
        <p:nvSpPr>
          <p:cNvPr id="4" name="Slide Number Placeholder 3"/>
          <p:cNvSpPr>
            <a:spLocks noGrp="1"/>
          </p:cNvSpPr>
          <p:nvPr>
            <p:ph type="sldNum" sz="quarter" idx="12"/>
          </p:nvPr>
        </p:nvSpPr>
        <p:spPr/>
        <p:txBody>
          <a:bodyPr/>
          <a:lstStyle/>
          <a:p>
            <a:fld id="{7C316A5B-51B9-452D-85DF-B0A4FAFA058B}" type="slidenum">
              <a:rPr lang="el-GR" smtClean="0"/>
              <a:pPr/>
              <a:t>84</a:t>
            </a:fld>
            <a:endParaRPr lang="el-G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l-GR" dirty="0"/>
              <a:t>Παραδοσιακή Σχεδίαση</a:t>
            </a:r>
          </a:p>
        </p:txBody>
      </p:sp>
      <p:sp>
        <p:nvSpPr>
          <p:cNvPr id="3" name="Slide Number Placeholder 2"/>
          <p:cNvSpPr>
            <a:spLocks noGrp="1"/>
          </p:cNvSpPr>
          <p:nvPr>
            <p:ph type="sldNum" sz="quarter" idx="12"/>
          </p:nvPr>
        </p:nvSpPr>
        <p:spPr/>
        <p:txBody>
          <a:bodyPr/>
          <a:lstStyle/>
          <a:p>
            <a:fld id="{7C316A5B-51B9-452D-85DF-B0A4FAFA058B}" type="slidenum">
              <a:rPr lang="el-GR" smtClean="0"/>
              <a:pPr/>
              <a:t>85</a:t>
            </a:fld>
            <a:endParaRPr lang="el-GR"/>
          </a:p>
        </p:txBody>
      </p:sp>
      <p:graphicFrame>
        <p:nvGraphicFramePr>
          <p:cNvPr id="4" name="Diagram 3"/>
          <p:cNvGraphicFramePr/>
          <p:nvPr/>
        </p:nvGraphicFramePr>
        <p:xfrm>
          <a:off x="827584" y="1196752"/>
          <a:ext cx="756084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Παραδοσιακή Σχεδίαση</a:t>
            </a:r>
          </a:p>
        </p:txBody>
      </p:sp>
      <p:sp>
        <p:nvSpPr>
          <p:cNvPr id="3" name="Content Placeholder 2"/>
          <p:cNvSpPr>
            <a:spLocks noGrp="1"/>
          </p:cNvSpPr>
          <p:nvPr>
            <p:ph idx="1"/>
          </p:nvPr>
        </p:nvSpPr>
        <p:spPr/>
        <p:txBody>
          <a:bodyPr>
            <a:normAutofit fontScale="92500" lnSpcReduction="10000"/>
          </a:bodyPr>
          <a:lstStyle/>
          <a:p>
            <a:r>
              <a:rPr lang="en-US" dirty="0"/>
              <a:t>Top-Down decomposition</a:t>
            </a:r>
          </a:p>
          <a:p>
            <a:r>
              <a:rPr lang="en-US" dirty="0"/>
              <a:t>Calls from high-level to low-level =&gt;</a:t>
            </a:r>
          </a:p>
          <a:p>
            <a:pPr lvl="1"/>
            <a:r>
              <a:rPr lang="en-US" dirty="0"/>
              <a:t>dependency of the high level from the low level </a:t>
            </a:r>
            <a:r>
              <a:rPr lang="en-US" dirty="0">
                <a:sym typeface="Wingdings" pitchFamily="2" charset="2"/>
              </a:rPr>
              <a:t></a:t>
            </a:r>
          </a:p>
          <a:p>
            <a:r>
              <a:rPr lang="en-US" dirty="0">
                <a:sym typeface="Wingdings" pitchFamily="2" charset="2"/>
              </a:rPr>
              <a:t>Glue on the basis of actual</a:t>
            </a:r>
            <a:r>
              <a:rPr lang="el-GR" dirty="0">
                <a:sym typeface="Wingdings" pitchFamily="2" charset="2"/>
              </a:rPr>
              <a:t>,</a:t>
            </a:r>
            <a:r>
              <a:rPr lang="en-US" dirty="0">
                <a:sym typeface="Wingdings" pitchFamily="2" charset="2"/>
              </a:rPr>
              <a:t> implemented instances of data structures</a:t>
            </a:r>
          </a:p>
          <a:p>
            <a:pPr lvl="1"/>
            <a:r>
              <a:rPr lang="en-US" dirty="0">
                <a:sym typeface="Wingdings" pitchFamily="2" charset="2"/>
              </a:rPr>
              <a:t>Dependency of “everyone” from the implemented glue constructs</a:t>
            </a:r>
          </a:p>
          <a:p>
            <a:r>
              <a:rPr lang="en-US" dirty="0">
                <a:solidFill>
                  <a:srgbClr val="C00000"/>
                </a:solidFill>
                <a:sym typeface="Wingdings" pitchFamily="2" charset="2"/>
              </a:rPr>
              <a:t>Evolution of the low level or the glue SIGNIFICANTLY affects the high levels, and thus, PROPAGATES EASILY</a:t>
            </a:r>
            <a:endParaRPr lang="el-GR" dirty="0">
              <a:solidFill>
                <a:srgbClr val="C00000"/>
              </a:solidFill>
            </a:endParaRPr>
          </a:p>
        </p:txBody>
      </p:sp>
      <p:sp>
        <p:nvSpPr>
          <p:cNvPr id="4" name="Slide Number Placeholder 3"/>
          <p:cNvSpPr>
            <a:spLocks noGrp="1"/>
          </p:cNvSpPr>
          <p:nvPr>
            <p:ph type="sldNum" sz="quarter" idx="12"/>
          </p:nvPr>
        </p:nvSpPr>
        <p:spPr/>
        <p:txBody>
          <a:bodyPr/>
          <a:lstStyle/>
          <a:p>
            <a:fld id="{7C316A5B-51B9-452D-85DF-B0A4FAFA058B}" type="slidenum">
              <a:rPr lang="el-GR" smtClean="0"/>
              <a:pPr/>
              <a:t>86</a:t>
            </a:fld>
            <a:endParaRPr lang="el-G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Dependency Inversion Principle (DIP)</a:t>
            </a:r>
            <a:endParaRPr lang="el-GR" dirty="0"/>
          </a:p>
        </p:txBody>
      </p:sp>
      <p:sp>
        <p:nvSpPr>
          <p:cNvPr id="3" name="Content Placeholder 2"/>
          <p:cNvSpPr>
            <a:spLocks noGrp="1"/>
          </p:cNvSpPr>
          <p:nvPr>
            <p:ph idx="1"/>
          </p:nvPr>
        </p:nvSpPr>
        <p:spPr/>
        <p:txBody>
          <a:bodyPr/>
          <a:lstStyle/>
          <a:p>
            <a:r>
              <a:rPr lang="en-US" dirty="0"/>
              <a:t>It is </a:t>
            </a:r>
            <a:r>
              <a:rPr lang="en-US" dirty="0">
                <a:solidFill>
                  <a:srgbClr val="0000FF"/>
                </a:solidFill>
              </a:rPr>
              <a:t>high-level modules</a:t>
            </a:r>
            <a:r>
              <a:rPr lang="en-US" dirty="0"/>
              <a:t> (classes) </a:t>
            </a:r>
          </a:p>
          <a:p>
            <a:pPr lvl="1"/>
            <a:r>
              <a:rPr lang="en-US" dirty="0"/>
              <a:t>… that determine how low-level modules will be implemented</a:t>
            </a:r>
          </a:p>
          <a:p>
            <a:pPr lvl="1"/>
            <a:r>
              <a:rPr lang="en-US" dirty="0">
                <a:solidFill>
                  <a:srgbClr val="008000"/>
                </a:solidFill>
              </a:rPr>
              <a:t>… that should instruct how change is to be performed</a:t>
            </a:r>
          </a:p>
          <a:p>
            <a:pPr lvl="1"/>
            <a:r>
              <a:rPr lang="en-US" dirty="0">
                <a:solidFill>
                  <a:srgbClr val="C00000"/>
                </a:solidFill>
              </a:rPr>
              <a:t>… that should be immune to change from the details (i.e., low level or glue modules)</a:t>
            </a:r>
            <a:endParaRPr lang="el-GR" dirty="0">
              <a:solidFill>
                <a:srgbClr val="C00000"/>
              </a:solidFill>
            </a:endParaRPr>
          </a:p>
        </p:txBody>
      </p:sp>
      <p:sp>
        <p:nvSpPr>
          <p:cNvPr id="4" name="Slide Number Placeholder 3"/>
          <p:cNvSpPr>
            <a:spLocks noGrp="1"/>
          </p:cNvSpPr>
          <p:nvPr>
            <p:ph type="sldNum" sz="quarter" idx="12"/>
          </p:nvPr>
        </p:nvSpPr>
        <p:spPr/>
        <p:txBody>
          <a:bodyPr/>
          <a:lstStyle/>
          <a:p>
            <a:fld id="{7C316A5B-51B9-452D-85DF-B0A4FAFA058B}" type="slidenum">
              <a:rPr lang="el-GR" smtClean="0"/>
              <a:pPr/>
              <a:t>87</a:t>
            </a:fld>
            <a:endParaRPr lang="el-G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Dependency Inversion Principle Definition</a:t>
            </a:r>
            <a:endParaRPr lang="el-GR" dirty="0"/>
          </a:p>
        </p:txBody>
      </p:sp>
      <p:sp>
        <p:nvSpPr>
          <p:cNvPr id="3" name="Content Placeholder 2"/>
          <p:cNvSpPr>
            <a:spLocks noGrp="1"/>
          </p:cNvSpPr>
          <p:nvPr>
            <p:ph idx="1"/>
          </p:nvPr>
        </p:nvSpPr>
        <p:spPr/>
        <p:txBody>
          <a:bodyPr/>
          <a:lstStyle/>
          <a:p>
            <a:r>
              <a:rPr lang="en-US" dirty="0">
                <a:solidFill>
                  <a:srgbClr val="C00000"/>
                </a:solidFill>
              </a:rPr>
              <a:t>High level modules should not depend upon low</a:t>
            </a:r>
            <a:r>
              <a:rPr lang="el-GR" dirty="0">
                <a:solidFill>
                  <a:srgbClr val="C00000"/>
                </a:solidFill>
              </a:rPr>
              <a:t> </a:t>
            </a:r>
            <a:r>
              <a:rPr lang="en-US" dirty="0">
                <a:solidFill>
                  <a:srgbClr val="C00000"/>
                </a:solidFill>
              </a:rPr>
              <a:t>level modules</a:t>
            </a:r>
          </a:p>
          <a:p>
            <a:pPr lvl="1"/>
            <a:r>
              <a:rPr lang="en-US" dirty="0">
                <a:solidFill>
                  <a:srgbClr val="0000FF"/>
                </a:solidFill>
              </a:rPr>
              <a:t>BOTH should depend upon abstractions</a:t>
            </a:r>
          </a:p>
          <a:p>
            <a:r>
              <a:rPr lang="en-US" dirty="0">
                <a:solidFill>
                  <a:srgbClr val="C00000"/>
                </a:solidFill>
              </a:rPr>
              <a:t>Abstractions should not depend upon details</a:t>
            </a:r>
          </a:p>
          <a:p>
            <a:pPr lvl="1"/>
            <a:r>
              <a:rPr lang="en-US" dirty="0">
                <a:solidFill>
                  <a:srgbClr val="0000FF"/>
                </a:solidFill>
              </a:rPr>
              <a:t>Details should depend upon abstractions</a:t>
            </a:r>
            <a:endParaRPr lang="el-GR" dirty="0">
              <a:solidFill>
                <a:srgbClr val="0000FF"/>
              </a:solidFill>
            </a:endParaRPr>
          </a:p>
        </p:txBody>
      </p:sp>
      <p:sp>
        <p:nvSpPr>
          <p:cNvPr id="4" name="Slide Number Placeholder 3"/>
          <p:cNvSpPr>
            <a:spLocks noGrp="1"/>
          </p:cNvSpPr>
          <p:nvPr>
            <p:ph type="sldNum" sz="quarter" idx="12"/>
          </p:nvPr>
        </p:nvSpPr>
        <p:spPr/>
        <p:txBody>
          <a:bodyPr/>
          <a:lstStyle/>
          <a:p>
            <a:fld id="{7C316A5B-51B9-452D-85DF-B0A4FAFA058B}" type="slidenum">
              <a:rPr lang="el-GR" smtClean="0"/>
              <a:pPr/>
              <a:t>88</a:t>
            </a:fld>
            <a:endParaRPr lang="el-G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a:t>
            </a:r>
            <a:r>
              <a:rPr lang="en-US" dirty="0">
                <a:solidFill>
                  <a:srgbClr val="C00000"/>
                </a:solidFill>
              </a:rPr>
              <a:t>Inversion</a:t>
            </a:r>
            <a:r>
              <a:rPr lang="en-US" dirty="0"/>
              <a:t> Principles</a:t>
            </a:r>
            <a:endParaRPr lang="el-GR" dirty="0"/>
          </a:p>
        </p:txBody>
      </p:sp>
      <p:sp>
        <p:nvSpPr>
          <p:cNvPr id="3" name="Text Placeholder 2"/>
          <p:cNvSpPr>
            <a:spLocks noGrp="1"/>
          </p:cNvSpPr>
          <p:nvPr>
            <p:ph type="body" idx="1"/>
          </p:nvPr>
        </p:nvSpPr>
        <p:spPr/>
        <p:txBody>
          <a:bodyPr/>
          <a:lstStyle/>
          <a:p>
            <a:r>
              <a:rPr lang="en-US" dirty="0"/>
              <a:t>SADT</a:t>
            </a:r>
            <a:endParaRPr lang="el-GR" dirty="0"/>
          </a:p>
        </p:txBody>
      </p:sp>
      <p:graphicFrame>
        <p:nvGraphicFramePr>
          <p:cNvPr id="8" name="Content Placeholder 7"/>
          <p:cNvGraphicFramePr>
            <a:graphicFrameLocks noGrp="1"/>
          </p:cNvGraphicFramePr>
          <p:nvPr>
            <p:ph sz="half" idx="2"/>
          </p:nvPr>
        </p:nvGraphicFramePr>
        <p:xfrm>
          <a:off x="251520" y="2348879"/>
          <a:ext cx="4040188" cy="3406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p:txBody>
          <a:bodyPr/>
          <a:lstStyle/>
          <a:p>
            <a:r>
              <a:rPr lang="en-US" dirty="0"/>
              <a:t>DIP</a:t>
            </a:r>
            <a:endParaRPr lang="el-GR" dirty="0"/>
          </a:p>
        </p:txBody>
      </p:sp>
      <p:sp>
        <p:nvSpPr>
          <p:cNvPr id="7" name="Slide Number Placeholder 6"/>
          <p:cNvSpPr>
            <a:spLocks noGrp="1"/>
          </p:cNvSpPr>
          <p:nvPr>
            <p:ph type="sldNum" sz="quarter" idx="12"/>
          </p:nvPr>
        </p:nvSpPr>
        <p:spPr/>
        <p:txBody>
          <a:bodyPr/>
          <a:lstStyle/>
          <a:p>
            <a:fld id="{7C316A5B-51B9-452D-85DF-B0A4FAFA058B}" type="slidenum">
              <a:rPr lang="el-GR" smtClean="0"/>
              <a:pPr/>
              <a:t>89</a:t>
            </a:fld>
            <a:endParaRPr lang="el-GR"/>
          </a:p>
        </p:txBody>
      </p:sp>
      <p:graphicFrame>
        <p:nvGraphicFramePr>
          <p:cNvPr id="9" name="Content Placeholder 7"/>
          <p:cNvGraphicFramePr>
            <a:graphicFrameLocks noGrp="1"/>
          </p:cNvGraphicFramePr>
          <p:nvPr>
            <p:ph sz="quarter" idx="4"/>
          </p:nvPr>
        </p:nvGraphicFramePr>
        <p:xfrm>
          <a:off x="4716016" y="2388021"/>
          <a:ext cx="4041775" cy="33452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2708920"/>
            <a:ext cx="2195736"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33" name="Rectangle 32"/>
          <p:cNvSpPr/>
          <p:nvPr/>
        </p:nvSpPr>
        <p:spPr>
          <a:xfrm>
            <a:off x="6400800" y="1066800"/>
            <a:ext cx="2530624" cy="3568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34" name="Slide Number Placeholder 1"/>
          <p:cNvSpPr>
            <a:spLocks noGrp="1"/>
          </p:cNvSpPr>
          <p:nvPr>
            <p:ph type="sldNum" sz="quarter" idx="12"/>
          </p:nvPr>
        </p:nvSpPr>
        <p:spPr>
          <a:xfrm>
            <a:off x="6553200" y="6356350"/>
            <a:ext cx="2133600" cy="365125"/>
          </a:xfrm>
        </p:spPr>
        <p:txBody>
          <a:bodyPr/>
          <a:lstStyle/>
          <a:p>
            <a:pPr>
              <a:defRPr/>
            </a:pPr>
            <a:fld id="{E9A806F4-BC2D-42EB-929C-628D2D0B77A5}" type="slidenum">
              <a:rPr lang="el-GR" altLang="en-US" smtClean="0"/>
              <a:pPr>
                <a:defRPr/>
              </a:pPr>
              <a:t>9</a:t>
            </a:fld>
            <a:endParaRPr lang="el-GR" altLang="en-US"/>
          </a:p>
        </p:txBody>
      </p:sp>
      <p:sp>
        <p:nvSpPr>
          <p:cNvPr id="35" name="TextBox 34"/>
          <p:cNvSpPr txBox="1"/>
          <p:nvPr/>
        </p:nvSpPr>
        <p:spPr>
          <a:xfrm>
            <a:off x="335713" y="1270501"/>
            <a:ext cx="1656184" cy="646331"/>
          </a:xfrm>
          <a:prstGeom prst="rect">
            <a:avLst/>
          </a:prstGeom>
          <a:noFill/>
        </p:spPr>
        <p:txBody>
          <a:bodyPr wrap="square" rtlCol="0">
            <a:spAutoFit/>
          </a:bodyPr>
          <a:lstStyle/>
          <a:p>
            <a:r>
              <a:rPr lang="en-US" dirty="0">
                <a:latin typeface="+mn-lt"/>
              </a:rPr>
              <a:t>Real world problem</a:t>
            </a:r>
            <a:endParaRPr lang="el-GR" dirty="0">
              <a:latin typeface="+mn-lt"/>
            </a:endParaRPr>
          </a:p>
        </p:txBody>
      </p:sp>
      <p:sp>
        <p:nvSpPr>
          <p:cNvPr id="37" name="Rounded Rectangle 36"/>
          <p:cNvSpPr/>
          <p:nvPr/>
        </p:nvSpPr>
        <p:spPr>
          <a:xfrm>
            <a:off x="2195736" y="1270501"/>
            <a:ext cx="1584176" cy="693371"/>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r>
              <a:rPr lang="en-US" dirty="0">
                <a:solidFill>
                  <a:srgbClr val="C00000"/>
                </a:solidFill>
              </a:rPr>
              <a:t>Requirements Engineering</a:t>
            </a:r>
            <a:endParaRPr lang="el-GR" dirty="0">
              <a:solidFill>
                <a:srgbClr val="C00000"/>
              </a:solidFill>
            </a:endParaRPr>
          </a:p>
        </p:txBody>
      </p:sp>
      <p:sp>
        <p:nvSpPr>
          <p:cNvPr id="38" name="Right Arrow 37"/>
          <p:cNvSpPr/>
          <p:nvPr/>
        </p:nvSpPr>
        <p:spPr>
          <a:xfrm>
            <a:off x="1475655" y="1394441"/>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43" name="Rounded Rectangle 42"/>
          <p:cNvSpPr/>
          <p:nvPr/>
        </p:nvSpPr>
        <p:spPr>
          <a:xfrm>
            <a:off x="6948264" y="1423734"/>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Design</a:t>
            </a:r>
            <a:endParaRPr lang="el-GR" dirty="0">
              <a:solidFill>
                <a:srgbClr val="C00000"/>
              </a:solidFill>
            </a:endParaRPr>
          </a:p>
        </p:txBody>
      </p:sp>
      <p:sp>
        <p:nvSpPr>
          <p:cNvPr id="48" name="Right Arrow 47"/>
          <p:cNvSpPr/>
          <p:nvPr/>
        </p:nvSpPr>
        <p:spPr>
          <a:xfrm>
            <a:off x="6228183" y="1394441"/>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49" name="Picture 38"/>
          <p:cNvPicPr>
            <a:picLocks noChangeAspect="1" noChangeArrowheads="1"/>
          </p:cNvPicPr>
          <p:nvPr/>
        </p:nvPicPr>
        <p:blipFill>
          <a:blip r:embed="rId2" cstate="print"/>
          <a:srcRect/>
          <a:stretch>
            <a:fillRect/>
          </a:stretch>
        </p:blipFill>
        <p:spPr bwMode="auto">
          <a:xfrm>
            <a:off x="4860032" y="1034401"/>
            <a:ext cx="1036340" cy="1159904"/>
          </a:xfrm>
          <a:prstGeom prst="rect">
            <a:avLst/>
          </a:prstGeom>
          <a:noFill/>
          <a:ln w="9525">
            <a:solidFill>
              <a:srgbClr val="000000"/>
            </a:solidFill>
            <a:miter lim="800000"/>
            <a:headEnd/>
            <a:tailEnd/>
          </a:ln>
          <a:effectLst/>
        </p:spPr>
      </p:pic>
      <p:sp>
        <p:nvSpPr>
          <p:cNvPr id="58" name="Right Arrow 57"/>
          <p:cNvSpPr/>
          <p:nvPr/>
        </p:nvSpPr>
        <p:spPr>
          <a:xfrm>
            <a:off x="3995936" y="1388879"/>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59" name="Rectangle 58"/>
          <p:cNvSpPr/>
          <p:nvPr/>
        </p:nvSpPr>
        <p:spPr>
          <a:xfrm>
            <a:off x="4644008" y="2350621"/>
            <a:ext cx="1554476" cy="646331"/>
          </a:xfrm>
          <a:prstGeom prst="rect">
            <a:avLst/>
          </a:prstGeom>
        </p:spPr>
        <p:txBody>
          <a:bodyPr wrap="square">
            <a:spAutoFit/>
          </a:bodyPr>
          <a:lstStyle/>
          <a:p>
            <a:pPr algn="ctr"/>
            <a:r>
              <a:rPr lang="en-US" dirty="0">
                <a:latin typeface="+mn-lt"/>
              </a:rPr>
              <a:t>Requirements  Specification</a:t>
            </a:r>
            <a:endParaRPr lang="el-GR" dirty="0">
              <a:latin typeface="+mn-lt"/>
            </a:endParaRPr>
          </a:p>
        </p:txBody>
      </p:sp>
      <p:sp>
        <p:nvSpPr>
          <p:cNvPr id="60" name="Right Arrow 59"/>
          <p:cNvSpPr/>
          <p:nvPr/>
        </p:nvSpPr>
        <p:spPr>
          <a:xfrm rot="5400000">
            <a:off x="7361009" y="2134597"/>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61" name="Picture 60" descr="D:\Users\pvassil\COURSES\OOP\SW_DEV\SCRIPTS\03_timelineToText\AnalyzeTheTimeLineSimpler.png"/>
          <p:cNvPicPr>
            <a:picLocks noChangeAspect="1"/>
          </p:cNvPicPr>
          <p:nvPr/>
        </p:nvPicPr>
        <p:blipFill>
          <a:blip r:embed="rId3" cstate="print"/>
          <a:srcRect/>
          <a:stretch>
            <a:fillRect/>
          </a:stretch>
        </p:blipFill>
        <p:spPr bwMode="auto">
          <a:xfrm>
            <a:off x="6549618" y="2875409"/>
            <a:ext cx="2198846" cy="1371600"/>
          </a:xfrm>
          <a:prstGeom prst="rect">
            <a:avLst/>
          </a:prstGeom>
          <a:noFill/>
          <a:ln w="9525">
            <a:solidFill>
              <a:srgbClr val="000000"/>
            </a:solidFill>
            <a:miter lim="800000"/>
            <a:headEnd/>
            <a:tailEnd/>
          </a:ln>
        </p:spPr>
      </p:pic>
      <p:pic>
        <p:nvPicPr>
          <p:cNvPr id="62" name="Picture 40"/>
          <p:cNvPicPr>
            <a:picLocks noChangeAspect="1" noChangeArrowheads="1"/>
          </p:cNvPicPr>
          <p:nvPr/>
        </p:nvPicPr>
        <p:blipFill>
          <a:blip r:embed="rId4" cstate="print"/>
          <a:srcRect/>
          <a:stretch>
            <a:fillRect/>
          </a:stretch>
        </p:blipFill>
        <p:spPr bwMode="auto">
          <a:xfrm>
            <a:off x="4932040" y="4742542"/>
            <a:ext cx="894165" cy="1183605"/>
          </a:xfrm>
          <a:prstGeom prst="rect">
            <a:avLst/>
          </a:prstGeom>
          <a:noFill/>
          <a:ln w="9525">
            <a:solidFill>
              <a:srgbClr val="000000"/>
            </a:solidFill>
            <a:miter lim="800000"/>
            <a:headEnd/>
            <a:tailEnd/>
          </a:ln>
        </p:spPr>
      </p:pic>
      <p:sp>
        <p:nvSpPr>
          <p:cNvPr id="63" name="Rectangle 62"/>
          <p:cNvSpPr/>
          <p:nvPr/>
        </p:nvSpPr>
        <p:spPr>
          <a:xfrm>
            <a:off x="4788024" y="6095037"/>
            <a:ext cx="1554476" cy="646331"/>
          </a:xfrm>
          <a:prstGeom prst="rect">
            <a:avLst/>
          </a:prstGeom>
        </p:spPr>
        <p:txBody>
          <a:bodyPr wrap="square">
            <a:spAutoFit/>
          </a:bodyPr>
          <a:lstStyle/>
          <a:p>
            <a:pPr algn="ctr"/>
            <a:r>
              <a:rPr lang="en-US" dirty="0">
                <a:latin typeface="+mn-lt"/>
              </a:rPr>
              <a:t>Working </a:t>
            </a:r>
          </a:p>
          <a:p>
            <a:pPr algn="ctr"/>
            <a:r>
              <a:rPr lang="en-US" dirty="0">
                <a:latin typeface="+mn-lt"/>
              </a:rPr>
              <a:t>code</a:t>
            </a:r>
            <a:endParaRPr lang="el-GR" dirty="0">
              <a:latin typeface="+mn-lt"/>
            </a:endParaRPr>
          </a:p>
        </p:txBody>
      </p:sp>
      <p:sp>
        <p:nvSpPr>
          <p:cNvPr id="68" name="Rectangle 67"/>
          <p:cNvSpPr/>
          <p:nvPr/>
        </p:nvSpPr>
        <p:spPr>
          <a:xfrm>
            <a:off x="4932040" y="3645024"/>
            <a:ext cx="1554476" cy="646331"/>
          </a:xfrm>
          <a:prstGeom prst="rect">
            <a:avLst/>
          </a:prstGeom>
        </p:spPr>
        <p:txBody>
          <a:bodyPr wrap="square">
            <a:spAutoFit/>
          </a:bodyPr>
          <a:lstStyle/>
          <a:p>
            <a:pPr algn="r"/>
            <a:r>
              <a:rPr lang="en-US" dirty="0">
                <a:latin typeface="+mn-lt"/>
              </a:rPr>
              <a:t>Design Specification</a:t>
            </a:r>
            <a:endParaRPr lang="el-GR" dirty="0">
              <a:latin typeface="+mn-lt"/>
            </a:endParaRPr>
          </a:p>
        </p:txBody>
      </p:sp>
      <p:sp>
        <p:nvSpPr>
          <p:cNvPr id="69" name="Right Arrow 68"/>
          <p:cNvSpPr/>
          <p:nvPr/>
        </p:nvSpPr>
        <p:spPr>
          <a:xfrm rot="5400000">
            <a:off x="7361009" y="4438853"/>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0" name="Rounded Rectangle 69"/>
          <p:cNvSpPr/>
          <p:nvPr/>
        </p:nvSpPr>
        <p:spPr>
          <a:xfrm>
            <a:off x="6732240" y="5140892"/>
            <a:ext cx="1800200"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Implementation</a:t>
            </a:r>
            <a:endParaRPr lang="el-GR" dirty="0">
              <a:solidFill>
                <a:srgbClr val="C00000"/>
              </a:solidFill>
            </a:endParaRPr>
          </a:p>
        </p:txBody>
      </p:sp>
      <p:sp>
        <p:nvSpPr>
          <p:cNvPr id="71" name="Right Arrow 70"/>
          <p:cNvSpPr/>
          <p:nvPr/>
        </p:nvSpPr>
        <p:spPr>
          <a:xfrm rot="10800000">
            <a:off x="5940152"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2" name="Rounded Rectangle 71"/>
          <p:cNvSpPr/>
          <p:nvPr/>
        </p:nvSpPr>
        <p:spPr>
          <a:xfrm>
            <a:off x="2195737" y="5140892"/>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Testing</a:t>
            </a:r>
            <a:endParaRPr lang="el-GR" dirty="0">
              <a:solidFill>
                <a:srgbClr val="C00000"/>
              </a:solidFill>
            </a:endParaRPr>
          </a:p>
        </p:txBody>
      </p:sp>
      <p:sp>
        <p:nvSpPr>
          <p:cNvPr id="73" name="Right Arrow 72"/>
          <p:cNvSpPr/>
          <p:nvPr/>
        </p:nvSpPr>
        <p:spPr>
          <a:xfrm flipH="1">
            <a:off x="1450018"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4" name="Right Arrow 73"/>
          <p:cNvSpPr/>
          <p:nvPr/>
        </p:nvSpPr>
        <p:spPr>
          <a:xfrm flipH="1">
            <a:off x="3995937" y="5046312"/>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75" name="Picture 40"/>
          <p:cNvPicPr>
            <a:picLocks noChangeAspect="1" noChangeArrowheads="1"/>
          </p:cNvPicPr>
          <p:nvPr/>
        </p:nvPicPr>
        <p:blipFill>
          <a:blip r:embed="rId4" cstate="print"/>
          <a:srcRect/>
          <a:stretch>
            <a:fillRect/>
          </a:stretch>
        </p:blipFill>
        <p:spPr bwMode="auto">
          <a:xfrm>
            <a:off x="467544" y="4742542"/>
            <a:ext cx="894165" cy="1183605"/>
          </a:xfrm>
          <a:prstGeom prst="rect">
            <a:avLst/>
          </a:prstGeom>
          <a:noFill/>
          <a:ln w="9525">
            <a:solidFill>
              <a:srgbClr val="000000"/>
            </a:solidFill>
            <a:miter lim="800000"/>
            <a:headEnd/>
            <a:tailEnd/>
          </a:ln>
        </p:spPr>
      </p:pic>
      <p:pic>
        <p:nvPicPr>
          <p:cNvPr id="77" name="Picture 45" descr="C:\Users\pvassil\AppData\Local\Microsoft\Windows\Temporary Internet Files\Content.IE5\8CJ2M2NE\256px-Approve.svg[1].png"/>
          <p:cNvPicPr>
            <a:picLocks noChangeAspect="1" noChangeArrowheads="1"/>
          </p:cNvPicPr>
          <p:nvPr/>
        </p:nvPicPr>
        <p:blipFill>
          <a:blip r:embed="rId5" cstate="print"/>
          <a:srcRect/>
          <a:stretch>
            <a:fillRect/>
          </a:stretch>
        </p:blipFill>
        <p:spPr bwMode="auto">
          <a:xfrm>
            <a:off x="899592" y="4366845"/>
            <a:ext cx="643136" cy="643136"/>
          </a:xfrm>
          <a:prstGeom prst="rect">
            <a:avLst/>
          </a:prstGeom>
          <a:noFill/>
        </p:spPr>
      </p:pic>
      <p:sp>
        <p:nvSpPr>
          <p:cNvPr id="78" name="Right Arrow 77"/>
          <p:cNvSpPr/>
          <p:nvPr/>
        </p:nvSpPr>
        <p:spPr>
          <a:xfrm rot="5400000">
            <a:off x="1720404" y="3250721"/>
            <a:ext cx="2520280"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9" name="Right Arrow 78"/>
          <p:cNvSpPr/>
          <p:nvPr/>
        </p:nvSpPr>
        <p:spPr>
          <a:xfrm rot="16200000">
            <a:off x="611560" y="3789040"/>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80" name="Rectangle 79"/>
          <p:cNvSpPr/>
          <p:nvPr/>
        </p:nvSpPr>
        <p:spPr>
          <a:xfrm>
            <a:off x="14764" y="6093296"/>
            <a:ext cx="1944216" cy="646331"/>
          </a:xfrm>
          <a:prstGeom prst="rect">
            <a:avLst/>
          </a:prstGeom>
        </p:spPr>
        <p:txBody>
          <a:bodyPr wrap="square">
            <a:spAutoFit/>
          </a:bodyPr>
          <a:lstStyle/>
          <a:p>
            <a:pPr algn="ctr"/>
            <a:r>
              <a:rPr lang="en-US" dirty="0">
                <a:latin typeface="+mn-lt"/>
              </a:rPr>
              <a:t>Working code with quality assurances</a:t>
            </a:r>
            <a:endParaRPr lang="el-GR" dirty="0">
              <a:latin typeface="+mn-lt"/>
            </a:endParaRPr>
          </a:p>
        </p:txBody>
      </p:sp>
      <p:sp>
        <p:nvSpPr>
          <p:cNvPr id="81" name="Right Arrow 80"/>
          <p:cNvSpPr/>
          <p:nvPr/>
        </p:nvSpPr>
        <p:spPr>
          <a:xfrm rot="16200000">
            <a:off x="611560" y="2132856"/>
            <a:ext cx="576064" cy="57606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82" name="Rounded Rectangle 81"/>
          <p:cNvSpPr/>
          <p:nvPr/>
        </p:nvSpPr>
        <p:spPr>
          <a:xfrm>
            <a:off x="107504" y="3068960"/>
            <a:ext cx="1584176" cy="386904"/>
          </a:xfrm>
          <a:prstGeom prst="roundRect">
            <a:avLst/>
          </a:prstGeom>
        </p:spPr>
        <p:style>
          <a:lnRef idx="2">
            <a:schemeClr val="dk1"/>
          </a:lnRef>
          <a:fillRef idx="1">
            <a:schemeClr val="lt1"/>
          </a:fillRef>
          <a:effectRef idx="0">
            <a:schemeClr val="dk1"/>
          </a:effectRef>
          <a:fontRef idx="minor">
            <a:schemeClr val="dk1"/>
          </a:fontRef>
        </p:style>
        <p:txBody>
          <a:bodyPr wrap="square" lIns="90000" tIns="36000" bIns="36000" rtlCol="0" anchor="ctr" anchorCtr="0">
            <a:spAutoFit/>
          </a:bodyPr>
          <a:lstStyle/>
          <a:p>
            <a:pPr algn="ctr"/>
            <a:r>
              <a:rPr lang="en-US" dirty="0">
                <a:solidFill>
                  <a:srgbClr val="C00000"/>
                </a:solidFill>
              </a:rPr>
              <a:t>Maintenance</a:t>
            </a:r>
            <a:endParaRPr lang="el-GR" dirty="0">
              <a:solidFill>
                <a:srgbClr val="C0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4"/>
          <p:cNvGraphicFramePr>
            <a:graphicFrameLocks noChangeAspect="1"/>
          </p:cNvGraphicFramePr>
          <p:nvPr/>
        </p:nvGraphicFramePr>
        <p:xfrm>
          <a:off x="1547664" y="1236550"/>
          <a:ext cx="5688632" cy="5412515"/>
        </p:xfrm>
        <a:graphic>
          <a:graphicData uri="http://schemas.openxmlformats.org/presentationml/2006/ole">
            <mc:AlternateContent xmlns:mc="http://schemas.openxmlformats.org/markup-compatibility/2006">
              <mc:Choice xmlns:v="urn:schemas-microsoft-com:vml" Requires="v">
                <p:oleObj spid="_x0000_s64550" name="Visio" r:id="rId3" imgW="2877456" imgH="2737800" progId="Visio.Drawing.11">
                  <p:embed/>
                </p:oleObj>
              </mc:Choice>
              <mc:Fallback>
                <p:oleObj name="Visio" r:id="rId3" imgW="2877456" imgH="273780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236550"/>
                        <a:ext cx="5688632" cy="541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l-GR" dirty="0"/>
              <a:t>Πώς υλοποιούμε το </a:t>
            </a:r>
            <a:r>
              <a:rPr lang="en-US" dirty="0"/>
              <a:t>DIP</a:t>
            </a:r>
            <a:endParaRPr lang="el-GR" dirty="0"/>
          </a:p>
        </p:txBody>
      </p:sp>
      <p:sp>
        <p:nvSpPr>
          <p:cNvPr id="3" name="Slide Number Placeholder 2"/>
          <p:cNvSpPr>
            <a:spLocks noGrp="1"/>
          </p:cNvSpPr>
          <p:nvPr>
            <p:ph type="sldNum" sz="quarter" idx="12"/>
          </p:nvPr>
        </p:nvSpPr>
        <p:spPr/>
        <p:txBody>
          <a:bodyPr/>
          <a:lstStyle/>
          <a:p>
            <a:fld id="{7C316A5B-51B9-452D-85DF-B0A4FAFA058B}" type="slidenum">
              <a:rPr lang="el-GR" smtClean="0"/>
              <a:pPr/>
              <a:t>90</a:t>
            </a:fld>
            <a:endParaRPr lang="el-GR"/>
          </a:p>
        </p:txBody>
      </p:sp>
      <p:cxnSp>
        <p:nvCxnSpPr>
          <p:cNvPr id="8" name="Straight Connector 7"/>
          <p:cNvCxnSpPr/>
          <p:nvPr/>
        </p:nvCxnSpPr>
        <p:spPr>
          <a:xfrm>
            <a:off x="755576" y="3861048"/>
            <a:ext cx="7416824"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υλοποιούμε το </a:t>
            </a:r>
            <a:r>
              <a:rPr lang="en-US" dirty="0"/>
              <a:t>DIP</a:t>
            </a:r>
            <a:endParaRPr lang="el-GR" dirty="0"/>
          </a:p>
        </p:txBody>
      </p:sp>
      <p:sp>
        <p:nvSpPr>
          <p:cNvPr id="3" name="Content Placeholder 2"/>
          <p:cNvSpPr>
            <a:spLocks noGrp="1"/>
          </p:cNvSpPr>
          <p:nvPr>
            <p:ph idx="1"/>
          </p:nvPr>
        </p:nvSpPr>
        <p:spPr/>
        <p:txBody>
          <a:bodyPr>
            <a:normAutofit lnSpcReduction="10000"/>
          </a:bodyPr>
          <a:lstStyle/>
          <a:p>
            <a:r>
              <a:rPr lang="en-US" dirty="0"/>
              <a:t>The interface is a </a:t>
            </a:r>
            <a:r>
              <a:rPr lang="en-US" u="sng" dirty="0">
                <a:solidFill>
                  <a:srgbClr val="0000FF"/>
                </a:solidFill>
              </a:rPr>
              <a:t>contract</a:t>
            </a:r>
            <a:r>
              <a:rPr lang="en-US" dirty="0"/>
              <a:t> between the high and the low level developers</a:t>
            </a:r>
          </a:p>
          <a:p>
            <a:r>
              <a:rPr lang="en-US" dirty="0"/>
              <a:t>Typically, the interface is owned by the high level (orange line separates high and low)</a:t>
            </a:r>
          </a:p>
          <a:p>
            <a:r>
              <a:rPr lang="en-US" dirty="0">
                <a:solidFill>
                  <a:srgbClr val="0000FF"/>
                </a:solidFill>
              </a:rPr>
              <a:t>It’s the high level (interface included) that determines what will be implemented in the low level</a:t>
            </a:r>
          </a:p>
          <a:p>
            <a:r>
              <a:rPr lang="en-US" dirty="0">
                <a:solidFill>
                  <a:srgbClr val="C00000"/>
                </a:solidFill>
              </a:rPr>
              <a:t>HIGH LEVEL SHOULD BE PLANNED TO REMAIN STABLE!!!!</a:t>
            </a:r>
          </a:p>
          <a:p>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91</a:t>
            </a:fld>
            <a:endParaRPr lang="el-G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Uncle Bob says: </a:t>
            </a:r>
            <a:r>
              <a:rPr lang="en-US" dirty="0">
                <a:solidFill>
                  <a:srgbClr val="C00000"/>
                </a:solidFill>
              </a:rPr>
              <a:t>Depend upon abstractions ONLY!</a:t>
            </a:r>
            <a:endParaRPr lang="el-GR" dirty="0">
              <a:solidFill>
                <a:srgbClr val="C00000"/>
              </a:solidFill>
            </a:endParaRPr>
          </a:p>
        </p:txBody>
      </p:sp>
      <p:sp>
        <p:nvSpPr>
          <p:cNvPr id="3" name="Content Placeholder 2"/>
          <p:cNvSpPr>
            <a:spLocks noGrp="1"/>
          </p:cNvSpPr>
          <p:nvPr>
            <p:ph idx="1"/>
          </p:nvPr>
        </p:nvSpPr>
        <p:spPr/>
        <p:txBody>
          <a:bodyPr/>
          <a:lstStyle/>
          <a:p>
            <a:r>
              <a:rPr lang="en-US" dirty="0"/>
              <a:t>No attributes referencing concrete classes (but only interfaces)</a:t>
            </a:r>
          </a:p>
          <a:p>
            <a:r>
              <a:rPr lang="en-US" dirty="0"/>
              <a:t>No inheritance from concrete classes</a:t>
            </a:r>
          </a:p>
          <a:p>
            <a:pPr lvl="1"/>
            <a:r>
              <a:rPr lang="en-US" dirty="0"/>
              <a:t>But only from interfaces</a:t>
            </a:r>
          </a:p>
          <a:p>
            <a:pPr lvl="1"/>
            <a:r>
              <a:rPr lang="en-US" dirty="0"/>
              <a:t>… it is not our friend …</a:t>
            </a:r>
          </a:p>
          <a:p>
            <a:r>
              <a:rPr lang="en-US" dirty="0"/>
              <a:t>No overriding of implemented methods (but only of virtual ones)</a:t>
            </a:r>
          </a:p>
          <a:p>
            <a:pPr lvl="1"/>
            <a:endParaRPr lang="el-GR" dirty="0"/>
          </a:p>
        </p:txBody>
      </p:sp>
      <p:sp>
        <p:nvSpPr>
          <p:cNvPr id="4" name="Slide Number Placeholder 3"/>
          <p:cNvSpPr>
            <a:spLocks noGrp="1"/>
          </p:cNvSpPr>
          <p:nvPr>
            <p:ph type="sldNum" sz="quarter" idx="12"/>
          </p:nvPr>
        </p:nvSpPr>
        <p:spPr/>
        <p:txBody>
          <a:bodyPr/>
          <a:lstStyle/>
          <a:p>
            <a:fld id="{7C316A5B-51B9-452D-85DF-B0A4FAFA058B}" type="slidenum">
              <a:rPr lang="el-GR" smtClean="0"/>
              <a:pPr/>
              <a:t>92</a:t>
            </a:fld>
            <a:endParaRPr lang="el-G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Is it abstract coupling, still?</a:t>
            </a:r>
            <a:endParaRPr lang="el-GR" dirty="0"/>
          </a:p>
        </p:txBody>
      </p:sp>
      <p:graphicFrame>
        <p:nvGraphicFramePr>
          <p:cNvPr id="5123" name="Object 3"/>
          <p:cNvGraphicFramePr>
            <a:graphicFrameLocks noChangeAspect="1"/>
          </p:cNvGraphicFramePr>
          <p:nvPr/>
        </p:nvGraphicFramePr>
        <p:xfrm>
          <a:off x="899592" y="1844824"/>
          <a:ext cx="7120171" cy="3891421"/>
        </p:xfrm>
        <a:graphic>
          <a:graphicData uri="http://schemas.openxmlformats.org/presentationml/2006/ole">
            <mc:AlternateContent xmlns:mc="http://schemas.openxmlformats.org/markup-compatibility/2006">
              <mc:Choice xmlns:v="urn:schemas-microsoft-com:vml" Requires="v">
                <p:oleObj spid="_x0000_s65574" name="Visio" r:id="rId3" imgW="4009043" imgH="2190240" progId="Visio.Drawing.11">
                  <p:embed/>
                </p:oleObj>
              </mc:Choice>
              <mc:Fallback>
                <p:oleObj name="Visio" r:id="rId3" imgW="4009043" imgH="219024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844824"/>
                        <a:ext cx="7120171" cy="389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4271182A-DE3E-43A2-99F5-2209ED92BFA3}" type="slidenum">
              <a:rPr lang="el-GR" smtClean="0"/>
              <a:pPr/>
              <a:t>93</a:t>
            </a:fld>
            <a:endParaRPr lang="el-G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Λύσαμε όλα τα προβλήματα?</a:t>
            </a:r>
          </a:p>
        </p:txBody>
      </p:sp>
      <p:sp>
        <p:nvSpPr>
          <p:cNvPr id="3" name="Content Placeholder 2"/>
          <p:cNvSpPr>
            <a:spLocks noGrp="1"/>
          </p:cNvSpPr>
          <p:nvPr>
            <p:ph idx="1"/>
          </p:nvPr>
        </p:nvSpPr>
        <p:spPr/>
        <p:txBody>
          <a:bodyPr>
            <a:normAutofit fontScale="92500" lnSpcReduction="10000"/>
          </a:bodyPr>
          <a:lstStyle/>
          <a:p>
            <a:r>
              <a:rPr lang="el-GR" dirty="0"/>
              <a:t>Όχι: όλα είναι καλά εκτός από:</a:t>
            </a:r>
          </a:p>
          <a:p>
            <a:pPr lvl="1"/>
            <a:r>
              <a:rPr lang="el-GR" dirty="0"/>
              <a:t>Το ρίσκο του να χρειαστεί να αλλάξει το υψηλό επίπεδο (που συμβαίνει, εξ’ ου και θα χρειαστεί συντήρηση το λογισμικό)</a:t>
            </a:r>
          </a:p>
          <a:p>
            <a:pPr lvl="1"/>
            <a:r>
              <a:rPr lang="el-GR" dirty="0"/>
              <a:t>Την εξάρτηση από το χαμηλό επίπεδο, στην κατασκευή αντικειμένων</a:t>
            </a:r>
          </a:p>
          <a:p>
            <a:pPr lvl="2"/>
            <a:r>
              <a:rPr lang="el-GR" dirty="0"/>
              <a:t>Όπου γίνεται: </a:t>
            </a:r>
            <a:r>
              <a:rPr lang="en-US" dirty="0"/>
              <a:t>factories</a:t>
            </a:r>
            <a:endParaRPr lang="el-GR" dirty="0"/>
          </a:p>
          <a:p>
            <a:pPr lvl="1"/>
            <a:r>
              <a:rPr lang="el-GR" dirty="0"/>
              <a:t>«Μα δεν είναι πολύ αυστηρές αυτές οι οδηγίες?»</a:t>
            </a:r>
          </a:p>
          <a:p>
            <a:pPr lvl="2"/>
            <a:r>
              <a:rPr lang="el-GR" dirty="0"/>
              <a:t>Είναι – και μπορείτε να τις παραβιάσετε όπου αναμένεται να μην υπάρχει εξέλιξη, ή, αν είστε διατεθειμένοι να πληρώσετε το τίμημα της παραβίασης του </a:t>
            </a:r>
            <a:r>
              <a:rPr lang="en-US" dirty="0"/>
              <a:t>OCP </a:t>
            </a:r>
            <a:r>
              <a:rPr lang="el-GR" dirty="0"/>
              <a:t>όταν συντηρήσετε τα σημεία παραβίασης</a:t>
            </a:r>
          </a:p>
        </p:txBody>
      </p:sp>
      <p:sp>
        <p:nvSpPr>
          <p:cNvPr id="4" name="Slide Number Placeholder 3"/>
          <p:cNvSpPr>
            <a:spLocks noGrp="1"/>
          </p:cNvSpPr>
          <p:nvPr>
            <p:ph type="sldNum" sz="quarter" idx="12"/>
          </p:nvPr>
        </p:nvSpPr>
        <p:spPr/>
        <p:txBody>
          <a:bodyPr/>
          <a:lstStyle/>
          <a:p>
            <a:fld id="{7C316A5B-51B9-452D-85DF-B0A4FAFA058B}" type="slidenum">
              <a:rPr lang="el-GR" smtClean="0"/>
              <a:pPr/>
              <a:t>94</a:t>
            </a:fld>
            <a:endParaRPr lang="el-G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Εργοστασιακό </a:t>
            </a:r>
            <a:r>
              <a:rPr lang="en-US" dirty="0"/>
              <a:t>DIP </a:t>
            </a:r>
            <a:endParaRPr lang="el-GR" dirty="0"/>
          </a:p>
        </p:txBody>
      </p:sp>
      <p:sp>
        <p:nvSpPr>
          <p:cNvPr id="3" name="Slide Number Placeholder 2"/>
          <p:cNvSpPr>
            <a:spLocks noGrp="1"/>
          </p:cNvSpPr>
          <p:nvPr>
            <p:ph type="sldNum" sz="quarter" idx="12"/>
          </p:nvPr>
        </p:nvSpPr>
        <p:spPr/>
        <p:txBody>
          <a:bodyPr/>
          <a:lstStyle/>
          <a:p>
            <a:fld id="{7C316A5B-51B9-452D-85DF-B0A4FAFA058B}" type="slidenum">
              <a:rPr lang="el-GR" smtClean="0"/>
              <a:pPr/>
              <a:t>95</a:t>
            </a:fld>
            <a:endParaRPr lang="el-GR"/>
          </a:p>
        </p:txBody>
      </p:sp>
      <p:graphicFrame>
        <p:nvGraphicFramePr>
          <p:cNvPr id="48132" name="Object 4"/>
          <p:cNvGraphicFramePr>
            <a:graphicFrameLocks noChangeAspect="1"/>
          </p:cNvGraphicFramePr>
          <p:nvPr/>
        </p:nvGraphicFramePr>
        <p:xfrm>
          <a:off x="696950" y="1268760"/>
          <a:ext cx="7475450" cy="5358443"/>
        </p:xfrm>
        <a:graphic>
          <a:graphicData uri="http://schemas.openxmlformats.org/presentationml/2006/ole">
            <mc:AlternateContent xmlns:mc="http://schemas.openxmlformats.org/markup-compatibility/2006">
              <mc:Choice xmlns:v="urn:schemas-microsoft-com:vml" Requires="v">
                <p:oleObj spid="_x0000_s66598" name="Visio" r:id="rId3" imgW="4770278" imgH="3420090" progId="Visio.Drawing.11">
                  <p:embed/>
                </p:oleObj>
              </mc:Choice>
              <mc:Fallback>
                <p:oleObj name="Visio" r:id="rId3" imgW="4770278" imgH="342009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50" y="1268760"/>
                        <a:ext cx="7475450" cy="535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 name="Straight Connector 6"/>
          <p:cNvCxnSpPr/>
          <p:nvPr/>
        </p:nvCxnSpPr>
        <p:spPr>
          <a:xfrm>
            <a:off x="323528" y="3429000"/>
            <a:ext cx="828092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thanosp\Downloads\03_timelineToPhases (1)\03_timelineToPhases\design\niceParserFacto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49" y="1700808"/>
            <a:ext cx="7895971" cy="4248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l-GR" dirty="0"/>
              <a:t>Ένα παράδειγμα</a:t>
            </a:r>
          </a:p>
        </p:txBody>
      </p:sp>
      <p:sp>
        <p:nvSpPr>
          <p:cNvPr id="6" name="Slide Number Placeholder 5"/>
          <p:cNvSpPr>
            <a:spLocks noGrp="1"/>
          </p:cNvSpPr>
          <p:nvPr>
            <p:ph type="sldNum" sz="quarter" idx="12"/>
          </p:nvPr>
        </p:nvSpPr>
        <p:spPr/>
        <p:txBody>
          <a:bodyPr/>
          <a:lstStyle/>
          <a:p>
            <a:fld id="{7C316A5B-51B9-452D-85DF-B0A4FAFA058B}" type="slidenum">
              <a:rPr lang="el-GR" smtClean="0"/>
              <a:pPr/>
              <a:t>96</a:t>
            </a:fld>
            <a:endParaRPr lang="el-GR"/>
          </a:p>
        </p:txBody>
      </p:sp>
      <p:cxnSp>
        <p:nvCxnSpPr>
          <p:cNvPr id="10" name="Elbow Connector 9"/>
          <p:cNvCxnSpPr/>
          <p:nvPr/>
        </p:nvCxnSpPr>
        <p:spPr>
          <a:xfrm rot="10800000" flipV="1">
            <a:off x="1979712" y="4653136"/>
            <a:ext cx="6984776" cy="1368152"/>
          </a:xfrm>
          <a:prstGeom prst="bentConnector3">
            <a:avLst>
              <a:gd name="adj1" fmla="val 73246"/>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descr="C:\Users\thanosp\Downloads\03_timelineToPhases (1)\03_timelineToPhases\design\niceVisualizerFacto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48" y="1412776"/>
            <a:ext cx="8410681" cy="45834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 </a:t>
            </a:r>
            <a:r>
              <a:rPr lang="el-GR" dirty="0"/>
              <a:t>ίδια συνταγή</a:t>
            </a:r>
          </a:p>
        </p:txBody>
      </p:sp>
      <p:sp>
        <p:nvSpPr>
          <p:cNvPr id="4" name="Slide Number Placeholder 3"/>
          <p:cNvSpPr>
            <a:spLocks noGrp="1"/>
          </p:cNvSpPr>
          <p:nvPr>
            <p:ph type="sldNum" sz="quarter" idx="12"/>
          </p:nvPr>
        </p:nvSpPr>
        <p:spPr/>
        <p:txBody>
          <a:bodyPr/>
          <a:lstStyle/>
          <a:p>
            <a:fld id="{7C316A5B-51B9-452D-85DF-B0A4FAFA058B}" type="slidenum">
              <a:rPr lang="el-GR" smtClean="0"/>
              <a:pPr/>
              <a:t>97</a:t>
            </a:fld>
            <a:endParaRPr lang="el-GR"/>
          </a:p>
        </p:txBody>
      </p:sp>
      <p:cxnSp>
        <p:nvCxnSpPr>
          <p:cNvPr id="7" name="Elbow Connector 6"/>
          <p:cNvCxnSpPr/>
          <p:nvPr/>
        </p:nvCxnSpPr>
        <p:spPr>
          <a:xfrm rot="10800000">
            <a:off x="3347864" y="3645025"/>
            <a:ext cx="5472608" cy="12700"/>
          </a:xfrm>
          <a:prstGeom prst="bentConnector3">
            <a:avLst>
              <a:gd name="adj1" fmla="val 100300"/>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LISKOV SUBSTITUTION PRINCIPLE</a:t>
            </a:r>
            <a:endParaRPr lang="el-GR" dirty="0"/>
          </a:p>
        </p:txBody>
      </p:sp>
      <p:sp>
        <p:nvSpPr>
          <p:cNvPr id="3" name="Text Placeholder 2"/>
          <p:cNvSpPr>
            <a:spLocks noGrp="1"/>
          </p:cNvSpPr>
          <p:nvPr>
            <p:ph type="body" idx="1"/>
          </p:nvPr>
        </p:nvSpPr>
        <p:spPr/>
        <p:txBody>
          <a:bodyPr/>
          <a:lstStyle/>
          <a:p>
            <a:r>
              <a:rPr lang="el-GR" dirty="0"/>
              <a:t>Κρατήστε μόνο τις βασικές αρχές</a:t>
            </a:r>
          </a:p>
        </p:txBody>
      </p:sp>
      <p:sp>
        <p:nvSpPr>
          <p:cNvPr id="4" name="Slide Number Placeholder 3"/>
          <p:cNvSpPr>
            <a:spLocks noGrp="1"/>
          </p:cNvSpPr>
          <p:nvPr>
            <p:ph type="sldNum" sz="quarter" idx="12"/>
          </p:nvPr>
        </p:nvSpPr>
        <p:spPr/>
        <p:txBody>
          <a:bodyPr/>
          <a:lstStyle/>
          <a:p>
            <a:fld id="{7C316A5B-51B9-452D-85DF-B0A4FAFA058B}" type="slidenum">
              <a:rPr lang="el-GR" smtClean="0"/>
              <a:pPr/>
              <a:t>98</a:t>
            </a:fld>
            <a:endParaRPr lang="el-G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Liskov</a:t>
            </a:r>
            <a:r>
              <a:rPr lang="en-US" dirty="0"/>
              <a:t> Substitution Principle (LSP)</a:t>
            </a:r>
            <a:endParaRPr lang="el-GR" dirty="0"/>
          </a:p>
        </p:txBody>
      </p:sp>
      <p:sp>
        <p:nvSpPr>
          <p:cNvPr id="3" name="Content Placeholder 2"/>
          <p:cNvSpPr>
            <a:spLocks noGrp="1"/>
          </p:cNvSpPr>
          <p:nvPr>
            <p:ph idx="1"/>
          </p:nvPr>
        </p:nvSpPr>
        <p:spPr/>
        <p:txBody>
          <a:bodyPr>
            <a:normAutofit fontScale="92500" lnSpcReduction="10000"/>
          </a:bodyPr>
          <a:lstStyle/>
          <a:p>
            <a:r>
              <a:rPr lang="en-US" dirty="0"/>
              <a:t>H Barbara </a:t>
            </a:r>
            <a:r>
              <a:rPr lang="en-US" dirty="0" err="1"/>
              <a:t>Liskov</a:t>
            </a:r>
            <a:r>
              <a:rPr lang="en-US" dirty="0"/>
              <a:t>, 1988 </a:t>
            </a:r>
            <a:r>
              <a:rPr lang="el-GR" dirty="0"/>
              <a:t>έδωσε τις βασικές αρχές «αντικατάστασης» (διάβαζε: χρήσης στη θέση) αντικειμένων της βασικής κλάσης από αντικείμενα των παραγόμενων από αυτήν κλάσεων)</a:t>
            </a:r>
          </a:p>
          <a:p>
            <a:r>
              <a:rPr lang="el-GR" dirty="0"/>
              <a:t>Σε απόδοση από τον </a:t>
            </a:r>
            <a:r>
              <a:rPr lang="en-US" dirty="0"/>
              <a:t>Uncle Bob </a:t>
            </a:r>
            <a:r>
              <a:rPr lang="el-GR" dirty="0"/>
              <a:t>ο κανόνας λέει</a:t>
            </a:r>
            <a:r>
              <a:rPr lang="en-US" dirty="0"/>
              <a:t>:</a:t>
            </a:r>
            <a:r>
              <a:rPr lang="el-GR" dirty="0"/>
              <a:t> </a:t>
            </a:r>
            <a:endParaRPr lang="en-US" dirty="0"/>
          </a:p>
          <a:p>
            <a:pPr>
              <a:buNone/>
            </a:pPr>
            <a:endParaRPr lang="en-US" dirty="0"/>
          </a:p>
          <a:p>
            <a:pPr>
              <a:buNone/>
            </a:pPr>
            <a:r>
              <a:rPr lang="en-US" dirty="0"/>
              <a:t>	</a:t>
            </a:r>
            <a:r>
              <a:rPr lang="en-US" dirty="0">
                <a:solidFill>
                  <a:srgbClr val="0000FF"/>
                </a:solidFill>
              </a:rPr>
              <a:t>Functions that use pointers or references to base classes must be able to use objects of derived classes without knowing it</a:t>
            </a:r>
            <a:endParaRPr lang="el-GR" dirty="0">
              <a:solidFill>
                <a:srgbClr val="0000FF"/>
              </a:solidFill>
            </a:endParaRPr>
          </a:p>
        </p:txBody>
      </p:sp>
      <p:sp>
        <p:nvSpPr>
          <p:cNvPr id="4" name="Slide Number Placeholder 3"/>
          <p:cNvSpPr>
            <a:spLocks noGrp="1"/>
          </p:cNvSpPr>
          <p:nvPr>
            <p:ph type="sldNum" sz="quarter" idx="12"/>
          </p:nvPr>
        </p:nvSpPr>
        <p:spPr/>
        <p:txBody>
          <a:bodyPr/>
          <a:lstStyle/>
          <a:p>
            <a:fld id="{7C316A5B-51B9-452D-85DF-B0A4FAFA058B}" type="slidenum">
              <a:rPr lang="el-GR" smtClean="0"/>
              <a:pPr/>
              <a:t>99</a:t>
            </a:fld>
            <a:endParaRPr lang="el-GR"/>
          </a:p>
        </p:txBody>
      </p:sp>
    </p:spTree>
  </p:cSld>
  <p:clrMapOvr>
    <a:masterClrMapping/>
  </p:clrMapOvr>
</p:sld>
</file>

<file path=ppt/theme/theme1.xml><?xml version="1.0" encoding="utf-8"?>
<a:theme xmlns:a="http://schemas.openxmlformats.org/drawingml/2006/main" name="Office Theme">
  <a:themeElements>
    <a:clrScheme name="pvassil">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8032</Words>
  <Application>Microsoft Office PowerPoint</Application>
  <PresentationFormat>On-screen Show (4:3)</PresentationFormat>
  <Paragraphs>1021</Paragraphs>
  <Slides>141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141</vt:i4>
      </vt:variant>
    </vt:vector>
  </HeadingPairs>
  <TitlesOfParts>
    <vt:vector size="146" baseType="lpstr">
      <vt:lpstr>Arial</vt:lpstr>
      <vt:lpstr>Calibri</vt:lpstr>
      <vt:lpstr>Consolas</vt:lpstr>
      <vt:lpstr>Office Theme</vt:lpstr>
      <vt:lpstr>Visio</vt:lpstr>
      <vt:lpstr>OO Design Principles</vt:lpstr>
      <vt:lpstr>PowerPoint Presentation</vt:lpstr>
      <vt:lpstr>Αντικείμενο &amp; εκπ. στόχοι της ενότητας</vt:lpstr>
      <vt:lpstr>Αρχές καλής σχεδίασης</vt:lpstr>
      <vt:lpstr>Προβλήματα σχεδίασης: μη συντηρησιμότητα</vt:lpstr>
      <vt:lpstr>Προβλήματα σχεδίασης: πολυπλοκότητα &amp;&amp; δυσκολία κατανόησης</vt:lpstr>
      <vt:lpstr>Αν παρατηρήσατε:</vt:lpstr>
      <vt:lpstr>Αρχές ανάπτυξης αντικειμενοστρεφούς λογισμικού</vt:lpstr>
      <vt:lpstr>PowerPoint Presentation</vt:lpstr>
      <vt:lpstr>LOW COUPLING</vt:lpstr>
      <vt:lpstr>Subsystems</vt:lpstr>
      <vt:lpstr>Αρχή της χαμηλής σύζευξης</vt:lpstr>
      <vt:lpstr>Σύζευξη (coupling)</vt:lpstr>
      <vt:lpstr>Πώς το πετυχαίνουμε?</vt:lpstr>
      <vt:lpstr>Coupling Between Objects (CBO)</vt:lpstr>
      <vt:lpstr>Παράδειγμα (C++) από http://www.scitools.com/documents/metricsList.php?metricGroup=oo#CountClassCoupled </vt:lpstr>
      <vt:lpstr>To probe further</vt:lpstr>
      <vt:lpstr>από Arlow – Neustadt (2nd v.): δείτε πώς τα interfaces λειτουργούν ως κόλλα ανάμεσα στα υποσυστήματα</vt:lpstr>
      <vt:lpstr>Encapsulation - related</vt:lpstr>
      <vt:lpstr>The encapsulation principle</vt:lpstr>
      <vt:lpstr>Ενθυλάκωση</vt:lpstr>
      <vt:lpstr>Παράδειγμα</vt:lpstr>
      <vt:lpstr>Ποτέ public πεδία!</vt:lpstr>
      <vt:lpstr>Ο νόμος της Δήμητρας</vt:lpstr>
      <vt:lpstr>Ο νόμος της Δήμητρας</vt:lpstr>
      <vt:lpstr>Πρακτικές επιπτώσεις</vt:lpstr>
      <vt:lpstr>What not to do in the client</vt:lpstr>
      <vt:lpstr>Γιατί?</vt:lpstr>
      <vt:lpstr>Πώς να το κάνουμε</vt:lpstr>
      <vt:lpstr>Και τι πληρώνουμε?</vt:lpstr>
      <vt:lpstr>Πότε φαίνεται ότι ο νόμος μπορεί να σπάει εύλογα</vt:lpstr>
      <vt:lpstr>To Probe Further</vt:lpstr>
      <vt:lpstr>Façade Pattern (see http://en.wikipedia.org/wiki/Facade_pattern)</vt:lpstr>
      <vt:lpstr>Visitor pattern (http://en.wikipedia.org/wiki/Visitor_pattern)</vt:lpstr>
      <vt:lpstr>Open-closed principle (ocp)</vt:lpstr>
      <vt:lpstr>Μια βασική αρχή σχεδίασης …</vt:lpstr>
      <vt:lpstr>Η βασική ιδέα</vt:lpstr>
      <vt:lpstr>Και γιατί είναι καλή ιδέα αυτή?</vt:lpstr>
      <vt:lpstr>Ακόμα καλύτερα …</vt:lpstr>
      <vt:lpstr>The Strategy Pattern </vt:lpstr>
      <vt:lpstr>Γνωστό και ως Abstract Coupling</vt:lpstr>
      <vt:lpstr>Θυμάστε το παράδειγμα από το online bookstore?</vt:lpstr>
      <vt:lpstr>Abstract class</vt:lpstr>
      <vt:lpstr>One implementation</vt:lpstr>
      <vt:lpstr>Another implementation</vt:lpstr>
      <vt:lpstr>Abstract coupling</vt:lpstr>
      <vt:lpstr>Αρχή της ανοικτής – κλειστής σχεδίασης</vt:lpstr>
      <vt:lpstr>Και πώς γίνεται αυτό? Με abstract coupling,φυσικά!!</vt:lpstr>
      <vt:lpstr>Τι κερδίζουμε</vt:lpstr>
      <vt:lpstr>To Probe Further</vt:lpstr>
      <vt:lpstr>http://www.oodesign.com/  strategy-pattern.html vs template-method-pattern.html</vt:lpstr>
      <vt:lpstr>Factories</vt:lpstr>
      <vt:lpstr>abstract coupling</vt:lpstr>
      <vt:lpstr>Πού «πονά» το abstract coupling</vt:lpstr>
      <vt:lpstr>Πού «πονά» το abstract coupling</vt:lpstr>
      <vt:lpstr>Πού προκύπτει η hard-coded σχέση με ΟΛΕΣ τις υποκλάσεις</vt:lpstr>
      <vt:lpstr>Φάρμακο: Factory</vt:lpstr>
      <vt:lpstr>Πώς ήταν ο κώδικας αρχικά</vt:lpstr>
      <vt:lpstr>Αν έχετε manager, μία λύση είναι να βάλετε εκεί το factory</vt:lpstr>
      <vt:lpstr>Κέρδη &amp;&amp; ζημίες</vt:lpstr>
      <vt:lpstr>Όχι εξάρτηση από τις υποκλάσεις</vt:lpstr>
      <vt:lpstr>Κέρδη &amp;&amp; ζημίες</vt:lpstr>
      <vt:lpstr>Πριν προχωρήσουμε…</vt:lpstr>
      <vt:lpstr>Το τυπικό factory: έχει μια dedicated class για τη γέννηση των αντικειμένων</vt:lpstr>
      <vt:lpstr>Πώς γεννιούνται τα αντικείμενα?</vt:lpstr>
      <vt:lpstr>Ένα παράδειγμα</vt:lpstr>
      <vt:lpstr>Architecture of the project</vt:lpstr>
      <vt:lpstr>Ας δούμε ένα πακέτο μόνο: parsing</vt:lpstr>
      <vt:lpstr>Ένα παράδειγμα factory</vt:lpstr>
      <vt:lpstr>Ένα παράδειγμα factory</vt:lpstr>
      <vt:lpstr>Parameterized Factory: Simple as that</vt:lpstr>
      <vt:lpstr>public class ItemFactory</vt:lpstr>
      <vt:lpstr>Κέρδη &amp;&amp; ζημίες</vt:lpstr>
      <vt:lpstr>Κέρδη &amp;&amp; ζημίες</vt:lpstr>
      <vt:lpstr>Να βάζαμε τις μεθόδους στο engine? Μπα, αυτό δε κλιμακώνεται, ούτε καν  για ένα μικρό engine…</vt:lpstr>
      <vt:lpstr>H ίδια συνταγή</vt:lpstr>
      <vt:lpstr>Για σας: πώς θα βελτιώνατε αυτό?</vt:lpstr>
      <vt:lpstr>Παρένθεση</vt:lpstr>
      <vt:lpstr>To Probe Further</vt:lpstr>
      <vt:lpstr>Factory</vt:lpstr>
      <vt:lpstr>Factory Method: a variant with client totally free from concrete (i.e., mutable) classes</vt:lpstr>
      <vt:lpstr>Builder pattern</vt:lpstr>
      <vt:lpstr>Dependency Inversion</vt:lpstr>
      <vt:lpstr>Παραδοσιακή Σχεδίαση</vt:lpstr>
      <vt:lpstr>Παραδοσιακή Σχεδίαση</vt:lpstr>
      <vt:lpstr>Παραδοσιακή Σχεδίαση</vt:lpstr>
      <vt:lpstr>Dependency Inversion Principle (DIP)</vt:lpstr>
      <vt:lpstr>Dependency Inversion Principle Definition</vt:lpstr>
      <vt:lpstr>Dependency Inversion Principles</vt:lpstr>
      <vt:lpstr>Πώς υλοποιούμε το DIP</vt:lpstr>
      <vt:lpstr>Πώς υλοποιούμε το DIP</vt:lpstr>
      <vt:lpstr>Uncle Bob says: Depend upon abstractions ONLY!</vt:lpstr>
      <vt:lpstr> Is it abstract coupling, still?</vt:lpstr>
      <vt:lpstr>Λύσαμε όλα τα προβλήματα?</vt:lpstr>
      <vt:lpstr>Εργοστασιακό DIP </vt:lpstr>
      <vt:lpstr>Ένα παράδειγμα</vt:lpstr>
      <vt:lpstr>H ίδια συνταγή</vt:lpstr>
      <vt:lpstr>LISKOV SUBSTITUTION PRINCIPLE</vt:lpstr>
      <vt:lpstr>Liskov Substitution Principle (LSP)</vt:lpstr>
      <vt:lpstr>Πολυμορφισμός</vt:lpstr>
      <vt:lpstr>Πολυμορφισμός</vt:lpstr>
      <vt:lpstr>Η ουσία του LSP</vt:lpstr>
      <vt:lpstr>Squares and Rectangles</vt:lpstr>
      <vt:lpstr>What if a client writes</vt:lpstr>
      <vt:lpstr>WWW (what went wrong)</vt:lpstr>
      <vt:lpstr>Συμβολαιογραφείο (Design by Contract)</vt:lpstr>
      <vt:lpstr>…οπότε…</vt:lpstr>
      <vt:lpstr>SINGLE RESPONSIBILITY PRINCIPLE (SRP)</vt:lpstr>
      <vt:lpstr>…προτού προχωρήσουμε παρακάτω…</vt:lpstr>
      <vt:lpstr>Single Responsibility Principle (SRP)</vt:lpstr>
      <vt:lpstr>Πώς παραβιάζεται το SRP?</vt:lpstr>
      <vt:lpstr>Και πώς τηρείται το SRP?</vt:lpstr>
      <vt:lpstr>To probe further … </vt:lpstr>
      <vt:lpstr>Interface Segregation</vt:lpstr>
      <vt:lpstr>Interface Segregation Principle (ISP)</vt:lpstr>
      <vt:lpstr>Interface Segregation Principle (ISP)</vt:lpstr>
      <vt:lpstr>Ιδεατά</vt:lpstr>
      <vt:lpstr>Θυμηθείτε</vt:lpstr>
      <vt:lpstr>Παράδειγμα από Uncle Bob</vt:lpstr>
      <vt:lpstr>Παράδειγμα από Uncle Bob</vt:lpstr>
      <vt:lpstr>Interface Pollution</vt:lpstr>
      <vt:lpstr>Delegation: use composition instead of aggregation &amp; distribute clients</vt:lpstr>
      <vt:lpstr>Ηθικό δίδαγμα από ISP</vt:lpstr>
      <vt:lpstr>Package principles</vt:lpstr>
      <vt:lpstr>Package Dependency</vt:lpstr>
      <vt:lpstr>Package principles</vt:lpstr>
      <vt:lpstr>Release Reuse Equivalence (REP)</vt:lpstr>
      <vt:lpstr>Common Closure Principle (CCP)</vt:lpstr>
      <vt:lpstr>Common Reuse Principle (CReP)</vt:lpstr>
      <vt:lpstr>Tensions between packages</vt:lpstr>
      <vt:lpstr>Package principles</vt:lpstr>
      <vt:lpstr>Acyclic Dependency Principle (ADP)</vt:lpstr>
      <vt:lpstr>The good, the bad and …</vt:lpstr>
      <vt:lpstr>… the fixes</vt:lpstr>
      <vt:lpstr>Stable Dependency Principle (SDP)</vt:lpstr>
      <vt:lpstr>Stable Dependency Principle</vt:lpstr>
      <vt:lpstr>Stable Dependencies Principle</vt:lpstr>
      <vt:lpstr>Stable Dependencies Principle</vt:lpstr>
      <vt:lpstr>Stable Abstractions Principle (SAP)</vt:lpstr>
      <vt:lpstr>Stable Abstractions Principle (SAP)</vt:lpstr>
      <vt:lpstr>Uncle Bob’s AI graph:  ideally, as A decreases, I should increase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dc:title>
  <dc:creator>p.v.</dc:creator>
  <cp:lastModifiedBy>ΠΑΝΑΓΙΩΤΗΣ ΒΑΣΙΛΕΙΑΔΗΣ</cp:lastModifiedBy>
  <cp:revision>110</cp:revision>
  <cp:lastPrinted>2019-08-22T13:18:39Z</cp:lastPrinted>
  <dcterms:created xsi:type="dcterms:W3CDTF">2013-11-21T09:41:32Z</dcterms:created>
  <dcterms:modified xsi:type="dcterms:W3CDTF">2020-10-09T09:37:00Z</dcterms:modified>
</cp:coreProperties>
</file>