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56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1" r:id="rId9"/>
    <p:sldId id="672" r:id="rId10"/>
    <p:sldId id="718" r:id="rId11"/>
    <p:sldId id="673" r:id="rId12"/>
    <p:sldId id="674" r:id="rId13"/>
    <p:sldId id="675" r:id="rId14"/>
    <p:sldId id="676" r:id="rId15"/>
    <p:sldId id="677" r:id="rId16"/>
    <p:sldId id="714" r:id="rId17"/>
    <p:sldId id="715" r:id="rId18"/>
    <p:sldId id="716" r:id="rId19"/>
    <p:sldId id="717" r:id="rId20"/>
    <p:sldId id="681" r:id="rId21"/>
    <p:sldId id="682" r:id="rId22"/>
    <p:sldId id="683" r:id="rId23"/>
    <p:sldId id="684" r:id="rId24"/>
    <p:sldId id="719" r:id="rId25"/>
    <p:sldId id="720" r:id="rId26"/>
    <p:sldId id="721" r:id="rId27"/>
    <p:sldId id="685" r:id="rId28"/>
    <p:sldId id="686" r:id="rId29"/>
    <p:sldId id="687" r:id="rId30"/>
    <p:sldId id="688" r:id="rId31"/>
    <p:sldId id="689" r:id="rId32"/>
    <p:sldId id="690" r:id="rId33"/>
    <p:sldId id="722" r:id="rId34"/>
    <p:sldId id="691" r:id="rId35"/>
    <p:sldId id="692" r:id="rId36"/>
    <p:sldId id="693" r:id="rId37"/>
    <p:sldId id="694" r:id="rId38"/>
    <p:sldId id="695" r:id="rId39"/>
    <p:sldId id="696" r:id="rId40"/>
    <p:sldId id="697" r:id="rId41"/>
    <p:sldId id="713" r:id="rId42"/>
    <p:sldId id="698" r:id="rId43"/>
    <p:sldId id="699" r:id="rId44"/>
    <p:sldId id="700" r:id="rId45"/>
    <p:sldId id="701" r:id="rId46"/>
    <p:sldId id="702" r:id="rId47"/>
    <p:sldId id="703" r:id="rId48"/>
    <p:sldId id="704" r:id="rId49"/>
    <p:sldId id="705" r:id="rId50"/>
    <p:sldId id="706" r:id="rId51"/>
    <p:sldId id="707" r:id="rId52"/>
    <p:sldId id="708" r:id="rId53"/>
    <p:sldId id="670" r:id="rId54"/>
    <p:sldId id="657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90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934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381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747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926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73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201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391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8073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3441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107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443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29732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9062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03116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2719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546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720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5730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2780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8177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822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04776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39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24141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14026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397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33883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2183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89630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1724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54843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168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2067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42290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47122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07902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82815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44570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49446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79240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87875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9094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455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98675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30529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97634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6815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060073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883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568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24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678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225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17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18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Μοντέλου και (απλές)Τροποποιήσεις Σχέσεων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762000" y="19939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DATABASE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</a:p>
          <a:p>
            <a:pPr eaLnBrk="0" hangingPunct="0"/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USE DATABASE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2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400050" y="2717800"/>
            <a:ext cx="8305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TABLE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323850" y="2565400"/>
            <a:ext cx="6096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35150" y="170021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178050" y="1700213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πρωτεύοντος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υποψηφίων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σημασιολογικών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ξένου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(Τίτλος, Έτος))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primary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1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(Τίτλος, Έτος))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0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Όνομα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Ηθοποιός(Όνομα</a:t>
            </a:r>
            <a:r>
              <a:rPr lang="el-GR" sz="1400" dirty="0">
                <a:solidFill>
                  <a:srgbClr val="FF0000"/>
                </a:solidFill>
              </a:rPr>
              <a:t>),</a:t>
            </a:r>
          </a:p>
          <a:p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smtClean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foreign </a:t>
            </a:r>
            <a:r>
              <a:rPr lang="en-US" sz="1400" b="1" dirty="0">
                <a:solidFill>
                  <a:srgbClr val="FF0000"/>
                </a:solidFill>
              </a:rPr>
              <a:t>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Τίτλος, Έτος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Ταινία(Τίτλος</a:t>
            </a:r>
            <a:r>
              <a:rPr lang="el-GR" sz="1400" dirty="0">
                <a:solidFill>
                  <a:srgbClr val="FF0000"/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κλειδιού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ροφανώς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ο ορισμός του πίνακα στον οποίο αναφέρεται, πρέπει να προηγείται</a:t>
            </a:r>
          </a:p>
        </p:txBody>
      </p:sp>
    </p:spTree>
    <p:extLst>
      <p:ext uri="{BB962C8B-B14F-4D97-AF65-F5344CB8AC3E}">
        <p14:creationId xmlns:p14="http://schemas.microsoft.com/office/powerpoint/2010/main" val="9260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check</a:t>
            </a:r>
            <a:r>
              <a:rPr lang="el-GR" sz="1400" dirty="0">
                <a:solidFill>
                  <a:srgbClr val="FF0000"/>
                </a:solidFill>
              </a:rPr>
              <a:t> (Έτος-Γέννησης &gt;= 1</a:t>
            </a:r>
            <a:r>
              <a:rPr lang="en-US" sz="1400" dirty="0">
                <a:solidFill>
                  <a:srgbClr val="FF0000"/>
                </a:solidFill>
              </a:rPr>
              <a:t>8</a:t>
            </a:r>
            <a:r>
              <a:rPr lang="el-GR" sz="1400" dirty="0">
                <a:solidFill>
                  <a:srgbClr val="FF0000"/>
                </a:solidFill>
              </a:rPr>
              <a:t>00))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/>
              <a:t>;</a:t>
            </a:r>
            <a:endParaRPr lang="el-G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στιγμιότυπου</a:t>
            </a:r>
            <a:endParaRPr lang="el-GR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21677" y="1858108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DATABASES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SHEMAS</a:t>
            </a:r>
          </a:p>
          <a:p>
            <a:pPr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TABLES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2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MySQL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37138" y="2386746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να ορίσετε ξένα κλειδιά </a:t>
            </a:r>
            <a:r>
              <a:rPr lang="el-GR" sz="2400" dirty="0" smtClean="0"/>
              <a:t>θα</a:t>
            </a:r>
            <a:r>
              <a:rPr lang="en-US" sz="2400" dirty="0" smtClean="0"/>
              <a:t> </a:t>
            </a:r>
            <a:r>
              <a:rPr lang="el-GR" sz="2400" dirty="0" smtClean="0"/>
              <a:t>πρέπει </a:t>
            </a:r>
            <a:r>
              <a:rPr lang="el-GR" sz="2400" dirty="0"/>
              <a:t>να ορίσετε σε </a:t>
            </a:r>
            <a:r>
              <a:rPr lang="el-GR" sz="2400" dirty="0" smtClean="0"/>
              <a:t>μηχανή</a:t>
            </a:r>
            <a:r>
              <a:rPr lang="en-US" sz="2400" dirty="0" smtClean="0"/>
              <a:t> </a:t>
            </a:r>
            <a:r>
              <a:rPr lang="el-GR" sz="2400" dirty="0" smtClean="0"/>
              <a:t>αποθήκευσης </a:t>
            </a:r>
            <a:r>
              <a:rPr lang="el-GR" sz="2400" dirty="0"/>
              <a:t>την INNODB σε </a:t>
            </a:r>
            <a:r>
              <a:rPr lang="el-GR" sz="2400" dirty="0" smtClean="0"/>
              <a:t>κάθε</a:t>
            </a:r>
            <a:r>
              <a:rPr lang="en-US" sz="2400" dirty="0" smtClean="0"/>
              <a:t> </a:t>
            </a:r>
            <a:r>
              <a:rPr lang="el-GR" sz="2400" dirty="0" smtClean="0"/>
              <a:t>εντολή </a:t>
            </a:r>
            <a:r>
              <a:rPr lang="el-GR" sz="2400" dirty="0"/>
              <a:t>δημιουργίας πίνακα</a:t>
            </a:r>
            <a:r>
              <a:rPr lang="el-GR" sz="2400" dirty="0" smtClean="0"/>
              <a:t>,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dirty="0"/>
              <a:t>CREATE TABLE R ( … )   </a:t>
            </a:r>
            <a:r>
              <a:rPr lang="el-GR" sz="2400" dirty="0">
                <a:solidFill>
                  <a:srgbClr val="FF0000"/>
                </a:solidFill>
              </a:rPr>
              <a:t>ENGINE=INNODB</a:t>
            </a: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25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MySQL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9723" y="1830259"/>
            <a:ext cx="8327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</a:t>
            </a:r>
            <a:r>
              <a:rPr lang="el-GR" dirty="0"/>
              <a:t>θέλετε να ορίσετε ξένο κλειδί το οποίο να αναφέρεται σε κάποιο γνώρισμα Α μιας σχέσης </a:t>
            </a:r>
            <a:r>
              <a:rPr lang="en-US" dirty="0"/>
              <a:t>R </a:t>
            </a:r>
            <a:r>
              <a:rPr lang="el-GR" i="1" dirty="0">
                <a:solidFill>
                  <a:srgbClr val="FF0000"/>
                </a:solidFill>
              </a:rPr>
              <a:t>που δεν είναι κλειδί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θα πρέπει στον ορισμό της </a:t>
            </a:r>
            <a:r>
              <a:rPr lang="en-US" dirty="0"/>
              <a:t>R </a:t>
            </a:r>
            <a:r>
              <a:rPr lang="el-GR" dirty="0"/>
              <a:t>να ορίσετε ένα ευρετήριο στο γνώρισμα Α. Αυτό γίνεται με τη χρήση της εντολής </a:t>
            </a:r>
            <a:r>
              <a:rPr lang="en-US" dirty="0"/>
              <a:t>INDEX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pPr fontAlgn="base"/>
            <a:r>
              <a:rPr lang="en-US" dirty="0"/>
              <a:t>CREATE TABLE R (</a:t>
            </a:r>
            <a:endParaRPr lang="el-GR" dirty="0"/>
          </a:p>
          <a:p>
            <a:pPr fontAlgn="base"/>
            <a:r>
              <a:rPr lang="en-US" dirty="0"/>
              <a:t>    … ,</a:t>
            </a:r>
            <a:endParaRPr lang="el-GR" dirty="0"/>
          </a:p>
          <a:p>
            <a:pPr fontAlgn="base"/>
            <a:r>
              <a:rPr lang="en-US" dirty="0"/>
              <a:t>    INT A,</a:t>
            </a:r>
            <a:endParaRPr lang="el-GR" dirty="0"/>
          </a:p>
          <a:p>
            <a:pPr fontAlgn="base"/>
            <a:r>
              <a:rPr lang="en-US" dirty="0"/>
              <a:t>    …,</a:t>
            </a:r>
            <a:endParaRPr lang="el-GR" dirty="0"/>
          </a:p>
          <a:p>
            <a:pPr fontAlgn="base"/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INDEX (A)</a:t>
            </a:r>
            <a:r>
              <a:rPr lang="en-US" b="1" dirty="0"/>
              <a:t>,</a:t>
            </a:r>
            <a:endParaRPr lang="el-GR" dirty="0"/>
          </a:p>
          <a:p>
            <a:pPr fontAlgn="base"/>
            <a:r>
              <a:rPr lang="en-US" dirty="0"/>
              <a:t>    …, </a:t>
            </a:r>
            <a:endParaRPr lang="el-GR" dirty="0"/>
          </a:p>
          <a:p>
            <a:pPr fontAlgn="base"/>
            <a:r>
              <a:rPr lang="en-US" dirty="0"/>
              <a:t>)   ENGINE=INNODB</a:t>
            </a:r>
            <a:r>
              <a:rPr lang="en-US" dirty="0" smtClean="0"/>
              <a:t>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44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VALUES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(v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365625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(Τίτλος, Είδος, Διάρκεια, Έτος)</a:t>
            </a: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39749" y="2870200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‘Έγχρωμη’)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699726" y="2585915"/>
            <a:ext cx="306021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*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Εμφάνιση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Περιοχομένου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39750" y="270827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σβήνονται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51049" y="3594099"/>
            <a:ext cx="4592027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 &lt;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1950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την τιμή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65150" y="222408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8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4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καινούργια σχέση είναι αρχικά άδεια.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= Διάρκεια + 10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&lt;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DEFAULT, NO ACTION (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68312" y="1092200"/>
            <a:ext cx="8421687" cy="524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SQL-92,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έχει διάφορα τμήματα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Ακεραιότητα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`John Doe’,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set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8300" y="265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536575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INSET INTO R(A</a:t>
            </a:r>
            <a:r>
              <a:rPr lang="en-US" sz="2000" b="1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 (v</a:t>
            </a:r>
            <a:r>
              <a:rPr lang="en-US" sz="2000" b="1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2" y="3500438"/>
            <a:ext cx="402162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1" y="1580784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Φόρτωση 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γλώσσας 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σχέσης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2556</Words>
  <Application>Microsoft Office PowerPoint</Application>
  <PresentationFormat>On-screen Show (4:3)</PresentationFormat>
  <Paragraphs>720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Ορισμός σχήματος</vt:lpstr>
      <vt:lpstr>Γλώσσα Ορισμού Δεδομένων (ΓΟΔ)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Σχήμα</vt:lpstr>
      <vt:lpstr>Ξένα κλειδιά στη MySQL</vt:lpstr>
      <vt:lpstr>Ξένα κλειδιά στη MySQL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Εμφάνιση Περιοχομένου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PowerPoint Presentation</vt:lpstr>
      <vt:lpstr>Γλώσσα Χειρισμού Δεδομένων</vt:lpstr>
      <vt:lpstr>Παρατηρήσεις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Ευαγγελία Πιτουρά</dc:creator>
  <cp:lastModifiedBy>pitoura</cp:lastModifiedBy>
  <cp:revision>307</cp:revision>
  <dcterms:created xsi:type="dcterms:W3CDTF">2013-06-13T09:19:30Z</dcterms:created>
  <dcterms:modified xsi:type="dcterms:W3CDTF">2017-10-17T10:54:19Z</dcterms:modified>
</cp:coreProperties>
</file>