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40"/>
  </p:notesMasterIdLst>
  <p:sldIdLst>
    <p:sldId id="457" r:id="rId2"/>
    <p:sldId id="1178" r:id="rId3"/>
    <p:sldId id="1179" r:id="rId4"/>
    <p:sldId id="1180" r:id="rId5"/>
    <p:sldId id="1181" r:id="rId6"/>
    <p:sldId id="1182" r:id="rId7"/>
    <p:sldId id="1183" r:id="rId8"/>
    <p:sldId id="1184" r:id="rId9"/>
    <p:sldId id="1185" r:id="rId10"/>
    <p:sldId id="1186" r:id="rId11"/>
    <p:sldId id="1187" r:id="rId12"/>
    <p:sldId id="1188" r:id="rId13"/>
    <p:sldId id="1189" r:id="rId14"/>
    <p:sldId id="1190" r:id="rId15"/>
    <p:sldId id="1191" r:id="rId16"/>
    <p:sldId id="1192" r:id="rId17"/>
    <p:sldId id="1193" r:id="rId18"/>
    <p:sldId id="1194" r:id="rId19"/>
    <p:sldId id="1195" r:id="rId20"/>
    <p:sldId id="1196" r:id="rId21"/>
    <p:sldId id="1197" r:id="rId22"/>
    <p:sldId id="1198" r:id="rId23"/>
    <p:sldId id="1199" r:id="rId24"/>
    <p:sldId id="1200" r:id="rId25"/>
    <p:sldId id="1201" r:id="rId26"/>
    <p:sldId id="1202" r:id="rId27"/>
    <p:sldId id="1203" r:id="rId28"/>
    <p:sldId id="1204" r:id="rId29"/>
    <p:sldId id="1205" r:id="rId30"/>
    <p:sldId id="1206" r:id="rId31"/>
    <p:sldId id="1207" r:id="rId32"/>
    <p:sldId id="1208" r:id="rId33"/>
    <p:sldId id="1209" r:id="rId34"/>
    <p:sldId id="1210" r:id="rId35"/>
    <p:sldId id="1211" r:id="rId36"/>
    <p:sldId id="1212" r:id="rId37"/>
    <p:sldId id="1213" r:id="rId38"/>
    <p:sldId id="1272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1" d="100"/>
          <a:sy n="101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1DCF4-B659-495D-BAEA-9EDC023998D8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84DD5-E1D2-48DA-94C8-A5E4D07DABB7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4B7BA-C8E2-49B3-8BE0-103C67172623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Ευρετήρια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CB03-68FD-4E87-9D09-78754CE5F78A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 εγγραφής</a:t>
            </a: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8001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	μη διατεταγμένο αρχείο υπερχείλισης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συνδεδεμένη λίστα εγγραφών υπερχείλισης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42672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 εγγραφής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143000" y="4800600"/>
            <a:ext cx="8001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αλλαγές και στο πρωτεύον ευρετήριο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χρήση σημαδιών διαγραφής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8417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B71307-8F9F-4036-A8FC-0829FD22391B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69177" y="1923955"/>
            <a:ext cx="82804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ευρετήριο αρχείου είναι (πάντα)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διατεταγμένο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αρχείο</a:t>
            </a:r>
            <a:r>
              <a:rPr lang="el-GR" sz="2400" dirty="0">
                <a:latin typeface="Calibri" pitchFamily="34" charset="0"/>
              </a:rPr>
              <a:t> με σταθερού μήκους </a:t>
            </a:r>
            <a:r>
              <a:rPr lang="el-GR" sz="2400" dirty="0" smtClean="0">
                <a:latin typeface="Calibri" pitchFamily="34" charset="0"/>
              </a:rPr>
              <a:t>εγγραφές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αρχείο ευρετηρίου καταλαμβάνει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χώρο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το ίδιο το αρχείο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δεδομένων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l-GR" sz="2400" dirty="0">
                <a:latin typeface="Calibri" pitchFamily="34" charset="0"/>
              </a:rPr>
              <a:t>οι καταχωρήσεις είναι μικρότερες και λιγότερες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Κάνοντας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ευρετήριο</a:t>
            </a:r>
            <a:r>
              <a:rPr lang="en-US" sz="2400" dirty="0">
                <a:latin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</a:rPr>
              <a:t>γιατί το ευρετήριο είναι διατεταγμένο αρχείο) βρίσκουμε τον δείκτη στο </a:t>
            </a:r>
            <a:r>
              <a:rPr lang="en-US" sz="2400" dirty="0">
                <a:latin typeface="Calibri" pitchFamily="34" charset="0"/>
              </a:rPr>
              <a:t>block</a:t>
            </a:r>
            <a:r>
              <a:rPr lang="el-GR" sz="2400" dirty="0">
                <a:latin typeface="Calibri" pitchFamily="34" charset="0"/>
              </a:rPr>
              <a:t> όπου αποθηκεύεται η εγγραφή που θέλουμε</a:t>
            </a:r>
            <a:endParaRPr lang="en-US" sz="2400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305802" y="1563593"/>
            <a:ext cx="64087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1"/>
              </a:buClr>
              <a:buSzPct val="55000"/>
              <a:buFont typeface="Monotype Sorts" pitchFamily="2" charset="2"/>
              <a:buNone/>
            </a:pPr>
            <a:r>
              <a:rPr lang="en-US" sz="2400" dirty="0">
                <a:latin typeface="Calibri" pitchFamily="34" charset="0"/>
              </a:rPr>
              <a:t>Access paths (</a:t>
            </a:r>
            <a:r>
              <a:rPr lang="el-GR" sz="2400" dirty="0">
                <a:latin typeface="Calibri" pitchFamily="34" charset="0"/>
              </a:rPr>
              <a:t>μονοπάτια προσπέλασης)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77" y="11086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6390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9DC331-96C1-48D2-AD9F-9AAE3334A92A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95288" y="1651142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συστάδων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clustering index): </a:t>
            </a:r>
            <a:r>
              <a:rPr lang="el-GR" sz="2800" dirty="0">
                <a:latin typeface="Calibri" pitchFamily="34" charset="0"/>
              </a:rPr>
              <a:t>ορισμένο στο πεδίο διάταξης [το οποίο όμως δεν είναι κλειδί]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302523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Υπάρχει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διακεκριμένη τιμή </a:t>
            </a:r>
            <a:r>
              <a:rPr lang="el-GR" sz="2000" dirty="0">
                <a:latin typeface="Calibri" pitchFamily="34" charset="0"/>
              </a:rPr>
              <a:t>του πεδίου διάταξης (συστάδας)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αρχείου που περιέχει</a:t>
            </a:r>
            <a:r>
              <a:rPr lang="en-US" sz="20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την τιμή αυτή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ένα δείκτη προς το πρώτο </a:t>
            </a:r>
            <a:r>
              <a:rPr lang="el-GR" sz="2000" dirty="0" err="1">
                <a:latin typeface="Calibri" pitchFamily="34" charset="0"/>
              </a:rPr>
              <a:t>block</a:t>
            </a:r>
            <a:r>
              <a:rPr lang="el-GR" sz="2000" dirty="0">
                <a:latin typeface="Calibri" pitchFamily="34" charset="0"/>
              </a:rPr>
              <a:t> του αρχείου δεδομένων που περιέχει μια εγγραφή με την τιμή αυτή στο πεδίο συστάδας</a:t>
            </a:r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395288" y="5308779"/>
            <a:ext cx="82899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στο πεδίο διάταξης (+ όχι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9394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529E1-0E09-48B4-8D72-3D6E3A4B85BB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55649" y="1989138"/>
            <a:ext cx="77469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>
                <a:solidFill>
                  <a:srgbClr val="CC3300"/>
                </a:solidFill>
                <a:latin typeface="Calibri" pitchFamily="34" charset="0"/>
              </a:rPr>
              <a:t>  Ευρετήριο συστάδων ή συγκροτημένο ευρετήριο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331913" y="2924175"/>
            <a:ext cx="6696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Όταν η διάταξη του ευρετηρίου ακολουθεί αυτή του αρχείου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40566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74322C-B266-47D9-8178-09350B8E60B1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400050" y="16764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διατεταγμένο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sz="1800" dirty="0" err="1">
                <a:latin typeface="Calibri" pitchFamily="34" charset="0"/>
              </a:rPr>
              <a:t>block</a:t>
            </a:r>
            <a:r>
              <a:rPr lang="el-GR" sz="1800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sz="1800" dirty="0">
                <a:latin typeface="Calibri" pitchFamily="34" charset="0"/>
              </a:rPr>
              <a:t>block. </a:t>
            </a:r>
            <a:r>
              <a:rPr lang="el-GR" sz="1800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838200" y="4953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838200" y="53340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ευρετηρίου συστάδων: 15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6372225" y="4581525"/>
            <a:ext cx="1439863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626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D2A97F-53DE-4323-AFAB-A69334AD2BA0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04800" y="176278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  <a:endParaRPr lang="el-GR" sz="3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838200" y="2924175"/>
            <a:ext cx="69738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 Δυαδική αναζήτηση στο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 Ανάγνωση </a:t>
            </a:r>
            <a:r>
              <a:rPr lang="en-US" sz="2800">
                <a:latin typeface="Calibri" pitchFamily="34" charset="0"/>
              </a:rPr>
              <a:t>blocks </a:t>
            </a:r>
            <a:r>
              <a:rPr lang="el-GR" sz="2800">
                <a:latin typeface="Calibri" pitchFamily="34" charset="0"/>
              </a:rPr>
              <a:t> (τώρα μπορεί να είναι παραπάνω από ένα) 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0432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55650" y="4076522"/>
            <a:ext cx="800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Μέγεθος αρχείου ευρετηρίου: 15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539750" y="5084585"/>
            <a:ext cx="807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3.000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ταιριάσματα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(= 3)  15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573088" y="5548135"/>
            <a:ext cx="754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Αναζήτηση με ευρετήριο: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>
                <a:latin typeface="Calibri" pitchFamily="34" charset="0"/>
                <a:sym typeface="Symbol" pitchFamily="18" charset="2"/>
              </a:rPr>
              <a:t>log 15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u="sng">
                <a:latin typeface="Calibri" pitchFamily="34" charset="0"/>
                <a:sym typeface="Symbol" pitchFamily="18" charset="2"/>
              </a:rPr>
              <a:t>+ 3</a:t>
            </a:r>
            <a:r>
              <a:rPr lang="el-GR" sz="1800">
                <a:latin typeface="Calibri" pitchFamily="34" charset="0"/>
                <a:sym typeface="Symbol" pitchFamily="18" charset="2"/>
              </a:rPr>
              <a:t> = 7 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80975" y="1314876"/>
            <a:ext cx="8534400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(στοιχεία όπως πριν) Έστω διατεταγμένο αρχείο με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B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διάταξης έχει μέγεθος V</a:t>
            </a:r>
            <a:r>
              <a:rPr lang="el-GR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 και υπάρχουν 1000 διαφορετικές τιμές και οι εγγραφές είναι ομοιόμορφα κατανεμημένες ως προς τις τιμές αυτές. Υποθέτουμε ότι χρησιμοποιούνται άγκυρες </a:t>
            </a:r>
            <a:r>
              <a:rPr lang="el-GR" dirty="0" err="1">
                <a:latin typeface="Calibri" pitchFamily="34" charset="0"/>
              </a:rPr>
              <a:t>block</a:t>
            </a:r>
            <a:r>
              <a:rPr lang="el-GR" dirty="0">
                <a:latin typeface="Calibri" pitchFamily="34" charset="0"/>
              </a:rPr>
              <a:t>, κάθε νέα τιμή του πεδίου διάταξης αρχίζει στην αρχή ενός νέου </a:t>
            </a:r>
            <a:r>
              <a:rPr lang="en-US" dirty="0">
                <a:latin typeface="Calibri" pitchFamily="34" charset="0"/>
              </a:rPr>
              <a:t>block. </a:t>
            </a:r>
            <a:r>
              <a:rPr lang="el-GR" dirty="0">
                <a:latin typeface="Calibri" pitchFamily="34" charset="0"/>
              </a:rPr>
              <a:t>Κατασκευάζουμε ευρετήριο συστάδων, μέγεθος δείκτη </a:t>
            </a:r>
            <a:r>
              <a:rPr lang="en-US" dirty="0">
                <a:latin typeface="Calibri" pitchFamily="34" charset="0"/>
              </a:rPr>
              <a:t>block P = 6 bytes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750" y="12451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Ευρετήριο Συστάδων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75225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92F49-71F5-4631-862B-B8428DD30D99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 ευρετήριο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(secondary index): </a:t>
            </a:r>
            <a:r>
              <a:rPr lang="el-GR" sz="3200" dirty="0">
                <a:latin typeface="Calibri" pitchFamily="34" charset="0"/>
              </a:rPr>
              <a:t>ορισμένο σε πεδίο διαφορετικό του πεδίου διάταξης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40348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B41A4F-6182-4778-820B-96DFAB0B04CC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450376" y="2784143"/>
            <a:ext cx="774906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Υπάρχει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μια εγγραφή για κάθε εγγραφή του αρχείου </a:t>
            </a:r>
            <a:r>
              <a:rPr lang="el-GR" sz="2400" dirty="0">
                <a:latin typeface="Calibri" pitchFamily="34" charset="0"/>
              </a:rPr>
              <a:t>που περιέχει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την τιμή του κλειδιού για αυτήν την εγγραφή</a:t>
            </a:r>
            <a:endParaRPr lang="en-US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</a:rPr>
              <a:t>α </a:t>
            </a:r>
            <a:r>
              <a:rPr lang="el-GR" sz="2400" dirty="0">
                <a:latin typeface="Calibri" pitchFamily="34" charset="0"/>
              </a:rPr>
              <a:t>δείκτη προς το </a:t>
            </a:r>
            <a:r>
              <a:rPr lang="en-US" sz="2400" dirty="0">
                <a:latin typeface="Calibri" pitchFamily="34" charset="0"/>
              </a:rPr>
              <a:t>block (ή </a:t>
            </a:r>
            <a:r>
              <a:rPr lang="en-US" sz="2400" dirty="0" err="1">
                <a:latin typeface="Calibri" pitchFamily="34" charset="0"/>
              </a:rPr>
              <a:t>την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εγγρ</a:t>
            </a:r>
            <a:r>
              <a:rPr lang="en-US" sz="2400" dirty="0">
                <a:latin typeface="Calibri" pitchFamily="34" charset="0"/>
              </a:rPr>
              <a:t>αφή) του αρχείου δεδομένων που περιέχει την εγγραφή με την τιμή αυτή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23850" y="1794668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1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κλειδί</a:t>
            </a:r>
            <a:r>
              <a:rPr lang="el-GR" sz="240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(καλείται και </a:t>
            </a:r>
            <a:r>
              <a:rPr lang="el-GR" sz="2400" i="1" dirty="0">
                <a:latin typeface="Calibri" pitchFamily="34" charset="0"/>
              </a:rPr>
              <a:t>δευτερεύον κλειδί</a:t>
            </a:r>
            <a:r>
              <a:rPr lang="el-GR" sz="2400" dirty="0">
                <a:latin typeface="Calibri" pitchFamily="34" charset="0"/>
              </a:rPr>
              <a:t>)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50825" y="5516563"/>
            <a:ext cx="8289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l-GR" sz="2000" dirty="0">
                <a:latin typeface="Calibri" pitchFamily="34" charset="0"/>
              </a:rPr>
              <a:t>ευρετήριο σε πεδίο </a:t>
            </a:r>
            <a:r>
              <a:rPr lang="el-GR" sz="2000" u="sng" dirty="0">
                <a:latin typeface="Calibri" pitchFamily="34" charset="0"/>
              </a:rPr>
              <a:t>ΟΧΙ</a:t>
            </a:r>
            <a:r>
              <a:rPr lang="el-GR" sz="2000" dirty="0">
                <a:latin typeface="Calibri" pitchFamily="34" charset="0"/>
              </a:rPr>
              <a:t> διάταξης (+ κλειδί) είναι ένα  </a:t>
            </a:r>
            <a:r>
              <a:rPr lang="el-GR" sz="2000" i="1" dirty="0">
                <a:solidFill>
                  <a:srgbClr val="FF3300"/>
                </a:solidFill>
                <a:latin typeface="Calibri" pitchFamily="34" charset="0"/>
              </a:rPr>
              <a:t>πυκνό</a:t>
            </a:r>
            <a:r>
              <a:rPr lang="el-GR" sz="2000" dirty="0">
                <a:latin typeface="Calibri" pitchFamily="34" charset="0"/>
              </a:rPr>
              <a:t> 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0527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EBB282-015E-40E3-B90A-4BDFFE837419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52475" y="2345140"/>
            <a:ext cx="75057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αρχείο με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30.000 </a:t>
            </a:r>
            <a:r>
              <a:rPr lang="el-GR" sz="2000" dirty="0">
                <a:latin typeface="Calibri" pitchFamily="34" charset="0"/>
              </a:rPr>
              <a:t>εγγραφές, μέγεθος </a:t>
            </a:r>
            <a:r>
              <a:rPr lang="en-US" sz="2000" dirty="0">
                <a:latin typeface="Calibri" pitchFamily="34" charset="0"/>
              </a:rPr>
              <a:t>block B = 1024 bytes, </a:t>
            </a:r>
            <a:r>
              <a:rPr lang="el-GR" sz="20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100 bytes, </a:t>
            </a:r>
            <a:r>
              <a:rPr lang="el-GR" sz="2000" dirty="0">
                <a:latin typeface="Calibri" pitchFamily="34" charset="0"/>
              </a:rPr>
              <a:t>μη εκτεινόμενη καταχώρηση</a:t>
            </a:r>
            <a:r>
              <a:rPr lang="en-US" sz="2000" dirty="0">
                <a:latin typeface="Calibri" pitchFamily="34" charset="0"/>
              </a:rPr>
              <a:t>, όπ</a:t>
            </a:r>
            <a:r>
              <a:rPr lang="en-US" sz="2000" dirty="0" err="1">
                <a:latin typeface="Calibri" pitchFamily="34" charset="0"/>
              </a:rPr>
              <a:t>ου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πεδίο κλειδιού έχει μέγεθος </a:t>
            </a:r>
            <a:r>
              <a:rPr lang="en-US" sz="2000" dirty="0">
                <a:latin typeface="Calibri" pitchFamily="34" charset="0"/>
              </a:rPr>
              <a:t>V</a:t>
            </a:r>
            <a:r>
              <a:rPr lang="el-GR" sz="2000" baseline="-25000" dirty="0">
                <a:latin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</a:rPr>
              <a:t> = 9 bytes α</a:t>
            </a:r>
            <a:r>
              <a:rPr lang="en-US" sz="2000" dirty="0" err="1">
                <a:latin typeface="Calibri" pitchFamily="34" charset="0"/>
              </a:rPr>
              <a:t>λλά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δεν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είν</a:t>
            </a:r>
            <a:r>
              <a:rPr lang="en-US" sz="2000" dirty="0">
                <a:latin typeface="Calibri" pitchFamily="34" charset="0"/>
              </a:rPr>
              <a:t>αι πεδίο διάταξης</a:t>
            </a:r>
            <a:r>
              <a:rPr lang="el-GR" sz="20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2000" dirty="0">
                <a:latin typeface="Calibri" pitchFamily="34" charset="0"/>
              </a:rPr>
              <a:t>block P = 6 bytes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895350" y="44958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971550" y="51816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5724525" y="4941888"/>
            <a:ext cx="1800225" cy="3683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45 για πρωτεύον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1513" name="Text Box 7"/>
          <p:cNvSpPr txBox="1">
            <a:spLocks noChangeArrowheads="1"/>
          </p:cNvSpPr>
          <p:nvPr/>
        </p:nvSpPr>
        <p:spPr bwMode="auto">
          <a:xfrm>
            <a:off x="466725" y="1567834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99959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7056" y="6396831"/>
            <a:ext cx="2895600" cy="365125"/>
          </a:xfrm>
          <a:noFill/>
        </p:spPr>
        <p:txBody>
          <a:bodyPr/>
          <a:lstStyle/>
          <a:p>
            <a:r>
              <a:rPr lang="el-GR" altLang="en-US" dirty="0" smtClean="0"/>
              <a:t>Ευ</a:t>
            </a:r>
            <a:r>
              <a:rPr lang="en-US" altLang="en-US" dirty="0" smtClean="0"/>
              <a:t>α</a:t>
            </a:r>
            <a:r>
              <a:rPr lang="el-GR" altLang="en-US" dirty="0" err="1" smtClean="0"/>
              <a:t>γγελία</a:t>
            </a:r>
            <a:r>
              <a:rPr lang="el-GR" altLang="en-US" dirty="0" smtClean="0"/>
              <a:t>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883318-F705-4A04-B111-9DE742ECD019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755650" y="3213100"/>
            <a:ext cx="2089150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3708400" y="3357562"/>
            <a:ext cx="3276600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419622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Ευρετηρίου</a:t>
            </a:r>
            <a:endParaRPr lang="el-GR" sz="1400" dirty="0">
              <a:latin typeface="Calibri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7121478" y="4559135"/>
            <a:ext cx="191926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>
                <a:solidFill>
                  <a:srgbClr val="FF3300"/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769985" y="3658866"/>
            <a:ext cx="2001790" cy="225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748056" y="3213100"/>
            <a:ext cx="1152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>
            <a:off x="1746652" y="32131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879725" y="3789363"/>
            <a:ext cx="7556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4716463" y="3357562"/>
            <a:ext cx="0" cy="21062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1" name="Text Box 13"/>
          <p:cNvSpPr txBox="1">
            <a:spLocks noChangeArrowheads="1"/>
          </p:cNvSpPr>
          <p:nvPr/>
        </p:nvSpPr>
        <p:spPr bwMode="auto">
          <a:xfrm>
            <a:off x="3681092" y="3934109"/>
            <a:ext cx="12231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/>
              <a:t>τιμή γνωρίσματος</a:t>
            </a:r>
          </a:p>
        </p:txBody>
      </p:sp>
      <p:sp>
        <p:nvSpPr>
          <p:cNvPr id="4112" name="Line 14"/>
          <p:cNvSpPr>
            <a:spLocks noChangeShapeType="1"/>
          </p:cNvSpPr>
          <p:nvPr/>
        </p:nvSpPr>
        <p:spPr bwMode="auto">
          <a:xfrm>
            <a:off x="3681092" y="3902099"/>
            <a:ext cx="330390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3708400" y="4437063"/>
            <a:ext cx="3095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4" name="Text Box 16"/>
          <p:cNvSpPr txBox="1">
            <a:spLocks noChangeArrowheads="1"/>
          </p:cNvSpPr>
          <p:nvPr/>
        </p:nvSpPr>
        <p:spPr bwMode="auto">
          <a:xfrm>
            <a:off x="4716463" y="4026859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/>
              <a:t>υπόλοιπα γνωρίσματα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95288" y="5876925"/>
            <a:ext cx="6338887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395288" y="5868988"/>
            <a:ext cx="28209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Τιμή Πεδίου </a:t>
            </a:r>
            <a:r>
              <a:rPr lang="el-GR" sz="1600" dirty="0" err="1">
                <a:latin typeface="Calibri" pitchFamily="34" charset="0"/>
              </a:rPr>
              <a:t>Ευρετηριοποίησης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7" name="Rectangle 19"/>
          <p:cNvSpPr>
            <a:spLocks noChangeArrowheads="1"/>
          </p:cNvSpPr>
          <p:nvPr/>
        </p:nvSpPr>
        <p:spPr bwMode="auto">
          <a:xfrm>
            <a:off x="3605213" y="5868988"/>
            <a:ext cx="2857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latin typeface="Calibri" pitchFamily="34" charset="0"/>
              </a:rPr>
              <a:t>Δείκτης στο </a:t>
            </a:r>
            <a:r>
              <a:rPr lang="el-GR" sz="1600" dirty="0" err="1">
                <a:latin typeface="Calibri" pitchFamily="34" charset="0"/>
              </a:rPr>
              <a:t>block</a:t>
            </a:r>
            <a:r>
              <a:rPr lang="el-GR" sz="1600" dirty="0">
                <a:latin typeface="Calibri" pitchFamily="34" charset="0"/>
              </a:rPr>
              <a:t> της εγγραφής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118" name="Line 20"/>
          <p:cNvSpPr>
            <a:spLocks noChangeShapeType="1"/>
          </p:cNvSpPr>
          <p:nvPr/>
        </p:nvSpPr>
        <p:spPr bwMode="auto">
          <a:xfrm>
            <a:off x="3419475" y="58769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19" name="Text Box 21"/>
          <p:cNvSpPr txBox="1">
            <a:spLocks noChangeArrowheads="1"/>
          </p:cNvSpPr>
          <p:nvPr/>
        </p:nvSpPr>
        <p:spPr bwMode="auto">
          <a:xfrm>
            <a:off x="179388" y="53736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Εγγραφή στο ευρετήριο: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0846" y="1146412"/>
            <a:ext cx="86234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είναι μια βοηθητική δομή αρχείου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που κάνει πιο αποδοτική την αναζήτηση μιας εγγραφής σε ένα αρχείο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>
              <a:buClr>
                <a:schemeClr val="tx1"/>
              </a:buClr>
              <a:buSzPct val="105000"/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Το </a:t>
            </a:r>
            <a:r>
              <a:rPr lang="el-GR" sz="2400" dirty="0">
                <a:latin typeface="Calibri" pitchFamily="34" charset="0"/>
              </a:rPr>
              <a:t>ευρετήριο καθορίζεται (συνήθως) σε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ένα γνώρισμα του αρχείου που καλείται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πεδίο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indexing field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496400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B8C8D-267A-41D3-926A-506460635B5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331913" y="3500438"/>
            <a:ext cx="49149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δεδομένων: 3.000 </a:t>
            </a:r>
            <a:r>
              <a:rPr lang="en-US" sz="1800" i="1">
                <a:latin typeface="Calibri" pitchFamily="34" charset="0"/>
              </a:rPr>
              <a:t>blocks </a:t>
            </a:r>
            <a:endParaRPr lang="el-GR" sz="1800" i="1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i="1">
                <a:latin typeface="Calibri" pitchFamily="34" charset="0"/>
              </a:rPr>
              <a:t>Μέγεθος αρχείου ευρετηρίου: 442 </a:t>
            </a:r>
            <a:r>
              <a:rPr lang="en-US" sz="1800" i="1">
                <a:latin typeface="Calibri" pitchFamily="34" charset="0"/>
              </a:rPr>
              <a:t>blocks</a:t>
            </a:r>
            <a:endParaRPr lang="el-GR" sz="1800" i="1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50825" y="4437063"/>
            <a:ext cx="8308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χωρίς ευρετήριο (σειριακή αναζήτηση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γιατί το αρχείο δεδομένων δεν είναι ταξινομημένο):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3.000/2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1500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(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κατά μέσο όρο)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Αναζήτηση με ευρετήριο: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log 442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 + 1 =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10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 err="1">
                <a:latin typeface="Calibri" pitchFamily="34" charset="0"/>
                <a:sym typeface="Symbol" pitchFamily="18" charset="2"/>
              </a:rPr>
              <a:t>blocks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419100" y="1969827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Στοιχεία όπως πριν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latin typeface="Calibri" pitchFamily="34" charset="0"/>
              </a:rPr>
              <a:t>(Έστω αρχείο με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b="1" dirty="0">
                <a:latin typeface="Calibri" pitchFamily="34" charset="0"/>
              </a:rPr>
              <a:t> </a:t>
            </a:r>
            <a:r>
              <a:rPr lang="en-US" sz="1200" dirty="0">
                <a:latin typeface="Calibri" pitchFamily="34" charset="0"/>
              </a:rPr>
              <a:t>= 30.000 </a:t>
            </a:r>
            <a:r>
              <a:rPr lang="el-GR" sz="1200" dirty="0">
                <a:latin typeface="Calibri" pitchFamily="34" charset="0"/>
              </a:rPr>
              <a:t>εγγραφές, μέγεθος </a:t>
            </a:r>
            <a:r>
              <a:rPr lang="en-US" sz="1200" dirty="0">
                <a:latin typeface="Calibri" pitchFamily="34" charset="0"/>
              </a:rPr>
              <a:t>block B = 1024 bytes, </a:t>
            </a:r>
            <a:r>
              <a:rPr lang="el-GR" sz="12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latin typeface="Calibri" pitchFamily="34" charset="0"/>
              </a:rPr>
              <a:t>R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100 bytes, </a:t>
            </a:r>
            <a:r>
              <a:rPr lang="el-GR" sz="1200" dirty="0">
                <a:latin typeface="Calibri" pitchFamily="34" charset="0"/>
              </a:rPr>
              <a:t>μη εκτεινόμενη καταχώρηση</a:t>
            </a:r>
            <a:r>
              <a:rPr lang="en-US" sz="1200" dirty="0">
                <a:latin typeface="Calibri" pitchFamily="34" charset="0"/>
              </a:rPr>
              <a:t>, όπ</a:t>
            </a:r>
            <a:r>
              <a:rPr lang="en-US" sz="1200" dirty="0" err="1">
                <a:latin typeface="Calibri" pitchFamily="34" charset="0"/>
              </a:rPr>
              <a:t>ου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l-GR" sz="1200" dirty="0">
                <a:latin typeface="Calibri" pitchFamily="34" charset="0"/>
              </a:rPr>
              <a:t>το πεδίο κλειδιού έχει μέγεθος </a:t>
            </a:r>
            <a:r>
              <a:rPr lang="en-US" sz="1200" dirty="0">
                <a:latin typeface="Calibri" pitchFamily="34" charset="0"/>
              </a:rPr>
              <a:t>V</a:t>
            </a:r>
            <a:r>
              <a:rPr lang="el-GR" sz="1200" baseline="-25000" dirty="0">
                <a:latin typeface="Calibri" pitchFamily="34" charset="0"/>
              </a:rPr>
              <a:t>Α</a:t>
            </a:r>
            <a:r>
              <a:rPr lang="en-US" sz="1200" dirty="0">
                <a:latin typeface="Calibri" pitchFamily="34" charset="0"/>
              </a:rPr>
              <a:t> = 9 bytes α</a:t>
            </a:r>
            <a:r>
              <a:rPr lang="en-US" sz="1200" dirty="0" err="1">
                <a:latin typeface="Calibri" pitchFamily="34" charset="0"/>
              </a:rPr>
              <a:t>λλά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δεν</a:t>
            </a:r>
            <a:r>
              <a:rPr lang="en-US" sz="1200" dirty="0">
                <a:latin typeface="Calibri" pitchFamily="34" charset="0"/>
              </a:rPr>
              <a:t> </a:t>
            </a:r>
            <a:r>
              <a:rPr lang="en-US" sz="1200" dirty="0" err="1">
                <a:latin typeface="Calibri" pitchFamily="34" charset="0"/>
              </a:rPr>
              <a:t>είν</a:t>
            </a:r>
            <a:r>
              <a:rPr lang="en-US" sz="1200" dirty="0">
                <a:latin typeface="Calibri" pitchFamily="34" charset="0"/>
              </a:rPr>
              <a:t>αι πεδίο διάταξης</a:t>
            </a:r>
            <a:r>
              <a:rPr lang="el-GR" sz="12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200" dirty="0">
                <a:latin typeface="Calibri" pitchFamily="34" charset="0"/>
              </a:rPr>
              <a:t>block P = 6 bytes</a:t>
            </a:r>
            <a:r>
              <a:rPr lang="el-GR" sz="1200" dirty="0">
                <a:latin typeface="Calibri" pitchFamily="34" charset="0"/>
              </a:rPr>
              <a:t>)</a:t>
            </a: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5927725" y="5181600"/>
            <a:ext cx="2378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πρωτεύον ήταν 45 και 7 </a:t>
            </a:r>
            <a:r>
              <a:rPr lang="en-US" sz="1800">
                <a:latin typeface="Calibri" pitchFamily="34" charset="0"/>
              </a:rPr>
              <a:t>blocks </a:t>
            </a:r>
            <a:r>
              <a:rPr lang="el-GR" sz="1800">
                <a:latin typeface="Calibri" pitchFamily="34" charset="0"/>
              </a:rPr>
              <a:t>αντίστοιχα</a:t>
            </a:r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5791200" y="5181600"/>
            <a:ext cx="2741613" cy="695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539" name="Text Box 9"/>
          <p:cNvSpPr txBox="1">
            <a:spLocks noChangeArrowheads="1"/>
          </p:cNvSpPr>
          <p:nvPr/>
        </p:nvSpPr>
        <p:spPr bwMode="auto">
          <a:xfrm>
            <a:off x="593725" y="1269242"/>
            <a:ext cx="7939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22540" name="Text Box 10"/>
          <p:cNvSpPr txBox="1">
            <a:spLocks noChangeArrowheads="1"/>
          </p:cNvSpPr>
          <p:nvPr/>
        </p:nvSpPr>
        <p:spPr bwMode="auto">
          <a:xfrm>
            <a:off x="6948488" y="3284538"/>
            <a:ext cx="1439862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A</a:t>
            </a:r>
            <a:r>
              <a:rPr lang="en-US" sz="180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bfr</a:t>
            </a:r>
            <a:r>
              <a:rPr lang="en-US" sz="1800" baseline="-25000">
                <a:latin typeface="Calibri" pitchFamily="34" charset="0"/>
              </a:rPr>
              <a:t>E</a:t>
            </a:r>
            <a:r>
              <a:rPr lang="en-US" sz="1800">
                <a:latin typeface="Calibri" pitchFamily="34" charset="0"/>
              </a:rPr>
              <a:t>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48469" y="12624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9752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FB847-CF9D-4662-90C8-08817EB0BC30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Περίπτωση 2</a:t>
            </a:r>
            <a:r>
              <a:rPr lang="el-GR" sz="2400" dirty="0">
                <a:latin typeface="Calibri" pitchFamily="34" charset="0"/>
              </a:rPr>
              <a:t>: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είναι κλειδί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 1. Πυκνό ευρετήριο: μία καταχώρηση για κάθε εγγραφή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381000" y="3644900"/>
            <a:ext cx="851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2. Μεταβλητού μήκους εγγραφές με ένα επαναλαμβανόμενο πεδίο για το δείκτη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381000" y="4648200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Μία εγγραφή ευρετηρίου για κάθε τιμή του πεδίου </a:t>
            </a:r>
            <a:r>
              <a:rPr lang="el-GR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+ ένα ενδιάμεσο επίπεδο για την διαχείριση των πολλαπλών δεικτών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64582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D0D652-81A7-4FE9-A08D-5B455A7489E8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0050" y="1426163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466725" y="2333625"/>
            <a:ext cx="8229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μη διατεταγμένο αρχείο (αρχείο σωρού)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καταχώρηση, όπου το πεδίο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 (δηλαδή, το πεδίο στο οποίο θα κατασκευάσουμε το ευρετήριο) έχει μέγεθος 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l-GR" sz="1800" dirty="0">
                <a:latin typeface="Calibri" pitchFamily="34" charset="0"/>
              </a:rPr>
              <a:t> = 9 </a:t>
            </a:r>
            <a:r>
              <a:rPr lang="el-GR" sz="1800" dirty="0" err="1">
                <a:latin typeface="Calibri" pitchFamily="34" charset="0"/>
              </a:rPr>
              <a:t>bytes</a:t>
            </a:r>
            <a:r>
              <a:rPr lang="el-GR" sz="1800" dirty="0">
                <a:latin typeface="Calibri" pitchFamily="34" charset="0"/>
              </a:rPr>
              <a:t>. Υπάρχουν </a:t>
            </a:r>
            <a:r>
              <a:rPr lang="el-GR" sz="1800" u="sng" dirty="0">
                <a:latin typeface="Calibri" pitchFamily="34" charset="0"/>
              </a:rPr>
              <a:t>1000</a:t>
            </a:r>
            <a:r>
              <a:rPr lang="el-GR" sz="1800" dirty="0">
                <a:latin typeface="Calibri" pitchFamily="34" charset="0"/>
              </a:rPr>
              <a:t> διαφορετικές τιμές και οι εγγραφές είναι ομοιόμορφα κατανεμημένες ως προς τις τιμές αυτές. Κατασκευάζουμε ευρετήριο συστάδων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χρησιμοποιώντας την επιλογή (3),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755650" y="4724400"/>
            <a:ext cx="7488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Ευρετήριο </a:t>
            </a:r>
            <a:r>
              <a:rPr lang="en-US" dirty="0" err="1">
                <a:latin typeface="Calibri" pitchFamily="34" charset="0"/>
              </a:rPr>
              <a:t>bfr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l-GR" dirty="0">
                <a:latin typeface="Calibri" pitchFamily="34" charset="0"/>
              </a:rPr>
              <a:t> = 68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l-GR" dirty="0">
                <a:latin typeface="Calibri" pitchFamily="34" charset="0"/>
              </a:rPr>
              <a:t>15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Ενδιάμεσο επίπεδο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-- </a:t>
            </a:r>
            <a:r>
              <a:rPr lang="el-GR" i="1" dirty="0">
                <a:latin typeface="Calibri" pitchFamily="34" charset="0"/>
              </a:rPr>
              <a:t>Ποια είναι η οργάνωση του;</a:t>
            </a:r>
            <a:endParaRPr lang="en-US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</a:rPr>
              <a:t>bfr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baseline="-25000" dirty="0">
                <a:latin typeface="Calibri" pitchFamily="34" charset="0"/>
              </a:rPr>
              <a:t>Ε</a:t>
            </a:r>
            <a:r>
              <a:rPr lang="en-US" baseline="-25000" dirty="0">
                <a:latin typeface="Calibri" pitchFamily="34" charset="0"/>
              </a:rPr>
              <a:t>E</a:t>
            </a:r>
            <a:r>
              <a:rPr lang="el-GR" dirty="0">
                <a:latin typeface="Calibri" pitchFamily="34" charset="0"/>
              </a:rPr>
              <a:t> = 170</a:t>
            </a:r>
            <a:r>
              <a:rPr lang="en-US" dirty="0">
                <a:latin typeface="Calibri" pitchFamily="34" charset="0"/>
              </a:rPr>
              <a:t>   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</a:rPr>
              <a:t>EE</a:t>
            </a:r>
            <a:r>
              <a:rPr lang="en-US" dirty="0">
                <a:latin typeface="Calibri" pitchFamily="34" charset="0"/>
              </a:rPr>
              <a:t> = 177 blocks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5724525" y="47244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κόστος αναζήτησης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1934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A00501-0385-4F0C-91A2-DCE9DC989F0E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755650" y="24209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Δυαδική αναζήτηση στο δευτερεύον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του </a:t>
            </a:r>
            <a:r>
              <a:rPr lang="en-US" dirty="0">
                <a:latin typeface="Calibri" pitchFamily="34" charset="0"/>
              </a:rPr>
              <a:t>block (ή </a:t>
            </a:r>
            <a:r>
              <a:rPr lang="en-US" dirty="0" err="1">
                <a:latin typeface="Calibri" pitchFamily="34" charset="0"/>
              </a:rPr>
              <a:t>των</a:t>
            </a:r>
            <a:r>
              <a:rPr lang="en-US" dirty="0">
                <a:latin typeface="Calibri" pitchFamily="34" charset="0"/>
              </a:rPr>
              <a:t> blocks) </a:t>
            </a:r>
            <a:r>
              <a:rPr lang="el-GR" dirty="0">
                <a:latin typeface="Calibri" pitchFamily="34" charset="0"/>
              </a:rPr>
              <a:t>από το ενδιάμεσο επίπεδο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Ανάγνωση των </a:t>
            </a:r>
            <a:r>
              <a:rPr lang="en-US" dirty="0">
                <a:latin typeface="Calibri" pitchFamily="34" charset="0"/>
              </a:rPr>
              <a:t>blocks </a:t>
            </a:r>
            <a:r>
              <a:rPr lang="el-GR" dirty="0">
                <a:latin typeface="Calibri" pitchFamily="34" charset="0"/>
              </a:rPr>
              <a:t>(συνήθως τόσα όσες οι εγγραφές που ταιριάζουν) από το αρχείο δεδομένων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95288" y="4543781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928688" y="5186363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Απλή αν δεν αφορά εισαγωγή νέας τιμής στο ευρετήριο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Δευτερεύον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41739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E0CF92-264C-4AD8-8310-28328DA9D5EF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grpSp>
        <p:nvGrpSpPr>
          <p:cNvPr id="26628" name="Group 25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6721" name="Rectangle 2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22" name="Line 2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3" name="Line 2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4" name="Line 2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29" name="Group 30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6717" name="Rectangle 31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8" name="Line 32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9" name="Line 33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20" name="Line 34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0" name="Group 35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6713" name="Rectangle 36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714" name="Line 37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5" name="Line 38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6716" name="Line 39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1" name="Line 41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6632" name="Group 42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6697" name="Group 4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709" name="Rectangle 4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10" name="Line 4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1" name="Line 4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12" name="Line 4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8" name="Group 4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705" name="Rectangle 4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6" name="Line 5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7" name="Line 5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8" name="Line 5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99" name="Group 5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701" name="Rectangle 5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702" name="Line 5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3" name="Line 5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704" name="Line 5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700" name="Line 5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6633" name="Group 60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6681" name="Group 61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6693" name="Rectangle 6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4" name="Line 6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5" name="Line 6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6" name="Line 6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2" name="Group 66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6689" name="Rectangle 67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90" name="Line 68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1" name="Line 69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92" name="Line 70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6683" name="Group 71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6685" name="Rectangle 72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6686" name="Line 73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7" name="Line 74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88" name="Line 75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6684" name="Line 77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6634" name="Line 79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35" name="Text Box 92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6" name="Text Box 93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7" name="Text Box 94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8" name="Text Box 95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39" name="Text Box 96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0" name="Text Box 97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1" name="Text Box 98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2" name="Text Box 99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3" name="Text Box 100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4" name="Text Box 101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5" name="Text Box 102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6" name="Text Box 103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7" name="Text Box 104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8" name="Text Box 105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49" name="Text Box 106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0" name="Text Box 107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1" name="Text Box 108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2" name="Text Box 109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3" name="Text Box 110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4" name="Text Box 111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5" name="Text Box 112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6" name="Text Box 113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7" name="Text Box 114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8" name="Text Box 115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59" name="Text Box 116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0" name="Text Box 117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1" name="Text Box 118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62" name="Line 131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3" name="Line 132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4" name="Line 133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65" name="Text Box 134"/>
          <p:cNvSpPr txBox="1">
            <a:spLocks noChangeArrowheads="1"/>
          </p:cNvSpPr>
          <p:nvPr/>
        </p:nvSpPr>
        <p:spPr bwMode="auto">
          <a:xfrm>
            <a:off x="6775510" y="480536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6666" name="Line 135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7" name="Line 136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8" name="Line 137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69" name="Line 138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0" name="Line 139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1" name="Line 140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2" name="Line 141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73" name="Text Box 142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6674" name="Line 143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5" name="Line 144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6" name="Line 145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7" name="Line 146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678" name="Text Box 147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6679" name="Text Box 148"/>
          <p:cNvSpPr txBox="1">
            <a:spLocks noChangeArrowheads="1"/>
          </p:cNvSpPr>
          <p:nvPr/>
        </p:nvSpPr>
        <p:spPr bwMode="auto">
          <a:xfrm>
            <a:off x="900112" y="1216025"/>
            <a:ext cx="266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1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9705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13BBD-CC58-4CBD-AE4A-E84167D4C366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4213" y="2110238"/>
            <a:ext cx="741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Επιπρόσθετες δομές για την πιο αποδοτική εκτέλεση ερωτήσεων/αναζητήσεων – προκαλούν όμως επιβάρυνση στις τροποποιήσεις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Εύκολη η λογική διάταξη των εγγραφών με βάση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Ανακτήσεις με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σύνθετες συνθήκες</a:t>
            </a:r>
            <a:r>
              <a:rPr lang="el-GR" sz="2400" i="1" dirty="0">
                <a:latin typeface="Calibri" pitchFamily="34" charset="0"/>
              </a:rPr>
              <a:t>, </a:t>
            </a:r>
            <a:r>
              <a:rPr lang="el-GR" sz="2400" dirty="0">
                <a:latin typeface="Calibri" pitchFamily="34" charset="0"/>
              </a:rPr>
              <a:t>μπορεί να γίνουν χρησιμοποιώντας τα </a:t>
            </a:r>
            <a:r>
              <a:rPr lang="en-US" sz="2400" dirty="0">
                <a:latin typeface="Calibri" pitchFamily="34" charset="0"/>
              </a:rPr>
              <a:t>blocks </a:t>
            </a:r>
            <a:r>
              <a:rPr lang="el-GR" sz="2400" dirty="0">
                <a:latin typeface="Calibri" pitchFamily="34" charset="0"/>
              </a:rPr>
              <a:t>του ευρετηρίου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579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1E0A7-AB20-40AF-A22A-EAEED3688A18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395288" y="2117488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Ιδέα: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Τα ευρετήρια είναι αρχεία - χτίζουμε ευρετήρια πάνω στα αρχεία ευρετηρίου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509588" y="3983726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Το αρχείο είναι διατεταγμένο και το πεδίο διάταξης είναι και κλειδί</a:t>
            </a:r>
            <a:r>
              <a:rPr lang="en-US" sz="2400">
                <a:latin typeface="Calibri" pitchFamily="34" charset="0"/>
              </a:rPr>
              <a:t> (</a:t>
            </a:r>
            <a:r>
              <a:rPr lang="el-GR" sz="2400">
                <a:latin typeface="Calibri" pitchFamily="34" charset="0"/>
              </a:rPr>
              <a:t>άρα πρωτεύον ευρετήριο!)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0543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4E491-4DC6-406E-9CFA-4933817AD5FC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07950" y="184467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>
                <a:latin typeface="Calibri" pitchFamily="34" charset="0"/>
              </a:rPr>
              <a:t>Επίπεδο Ρίζα (1 </a:t>
            </a:r>
            <a:r>
              <a:rPr lang="en-US" sz="1200">
                <a:latin typeface="Calibri" pitchFamily="34" charset="0"/>
              </a:rPr>
              <a:t>Block)</a:t>
            </a:r>
            <a:endParaRPr lang="el-GR" sz="1200">
              <a:latin typeface="Calibri" pitchFamily="34" charset="0"/>
            </a:endParaRPr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29848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49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0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51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827088" y="47625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ομαδοποίησης </a:t>
            </a:r>
            <a:r>
              <a:rPr lang="en-US" sz="1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1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3</a:t>
            </a:r>
            <a:endParaRPr lang="el-GR" sz="1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9703" name="Group 9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29831" name="Group 10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44" name="Rectangle 1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5" name="Line 1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6" name="Line 1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7" name="Line 1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2" name="Group 15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40" name="Rectangle 1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41" name="Line 1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2" name="Line 1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43" name="Line 1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33" name="Group 20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36" name="Rectangle 2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37" name="Line 2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8" name="Line 2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39" name="Line 2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34" name="Line 25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5" name="Line 26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4" name="Group 27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29827" name="Rectangle 2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8" name="Line 2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9" name="Line 3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30" name="Line 3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5" name="Group 32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29823" name="Rectangle 3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4" name="Line 3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5" name="Line 3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6" name="Line 3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06" name="Group 37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29819" name="Rectangle 38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9820" name="Line 39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1" name="Line 40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22" name="Line 41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07" name="Line 42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08" name="Line 43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29709" name="Group 44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29802" name="Group 45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815" name="Rectangle 4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6" name="Line 4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7" name="Line 4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8" name="Line 4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3" name="Group 50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811" name="Rectangle 51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12" name="Line 52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3" name="Line 53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4" name="Line 54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804" name="Group 55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807" name="Rectangle 56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808" name="Line 57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9" name="Line 58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10" name="Line 59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805" name="Line 60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806" name="Line 61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29710" name="Group 62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29785" name="Group 63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29798" name="Rectangle 6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9" name="Line 6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0" name="Line 6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801" name="Line 6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6" name="Group 68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29794" name="Rectangle 69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5" name="Line 70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6" name="Line 71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7" name="Line 72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9787" name="Group 73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29790" name="Rectangle 74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91" name="Line 75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2" name="Line 76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9793" name="Line 77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29788" name="Line 78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9789" name="Line 79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29711" name="Line 80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2" name="Line 81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13" name="Line 82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4" name="Line 83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5" name="Line 84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6" name="Line 85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7" name="Line 86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8" name="Line 87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19" name="Line 88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0" name="Line 89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1" name="Line 90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2" name="Line 91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3" name="Line 92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4" name="Line 93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25" name="Text Box 94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6" name="Text Box 95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7" name="Text Box 96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8" name="Text Box 97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29" name="Text Box 98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0" name="Text Box 99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1" name="Text Box 100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2" name="Text Box 101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3" name="Text Box 102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4" name="Text Box 103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5" name="Text Box 104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6" name="Text Box 105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7" name="Text Box 106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8" name="Text Box 107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39" name="Text Box 108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0" name="Text Box 109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1" name="Text Box 110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2" name="Text Box 111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3" name="Text Box 112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4" name="Text Box 113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5" name="Text Box 114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6" name="Text Box 115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7" name="Text Box 116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8" name="Text Box 117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49" name="Text Box 118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0" name="Text Box 119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1" name="Text Box 120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2" name="Text Box 121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3" name="Text Box 122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4" name="Text Box 123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5" name="Text Box 124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6" name="Text Box 125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7" name="Text Box 126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8" name="Text Box 127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59" name="Text Box 128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0" name="Text Box 129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1" name="Text Box 130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2" name="Text Box 131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3" name="Text Box 132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64" name="Line 133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5" name="Line 134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6" name="Line 135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67" name="Text Box 136"/>
          <p:cNvSpPr txBox="1">
            <a:spLocks noChangeArrowheads="1"/>
          </p:cNvSpPr>
          <p:nvPr/>
        </p:nvSpPr>
        <p:spPr bwMode="auto">
          <a:xfrm>
            <a:off x="6227763" y="4652963"/>
            <a:ext cx="1944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29768" name="Line 137"/>
          <p:cNvSpPr>
            <a:spLocks noChangeShapeType="1"/>
          </p:cNvSpPr>
          <p:nvPr/>
        </p:nvSpPr>
        <p:spPr bwMode="auto">
          <a:xfrm>
            <a:off x="586740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69" name="Line 138"/>
          <p:cNvSpPr>
            <a:spLocks noChangeShapeType="1"/>
          </p:cNvSpPr>
          <p:nvPr/>
        </p:nvSpPr>
        <p:spPr bwMode="auto">
          <a:xfrm>
            <a:off x="7092950" y="11969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0" name="Line 139"/>
          <p:cNvSpPr>
            <a:spLocks noChangeShapeType="1"/>
          </p:cNvSpPr>
          <p:nvPr/>
        </p:nvSpPr>
        <p:spPr bwMode="auto">
          <a:xfrm>
            <a:off x="5867400" y="17002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1" name="Line 140"/>
          <p:cNvSpPr>
            <a:spLocks noChangeShapeType="1"/>
          </p:cNvSpPr>
          <p:nvPr/>
        </p:nvSpPr>
        <p:spPr bwMode="auto">
          <a:xfrm>
            <a:off x="5867400" y="21336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2" name="Line 141"/>
          <p:cNvSpPr>
            <a:spLocks noChangeShapeType="1"/>
          </p:cNvSpPr>
          <p:nvPr/>
        </p:nvSpPr>
        <p:spPr bwMode="auto">
          <a:xfrm>
            <a:off x="4716463" y="18446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3" name="Line 142"/>
          <p:cNvSpPr>
            <a:spLocks noChangeShapeType="1"/>
          </p:cNvSpPr>
          <p:nvPr/>
        </p:nvSpPr>
        <p:spPr bwMode="auto">
          <a:xfrm flipV="1">
            <a:off x="5435600" y="17732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4" name="Line 143"/>
          <p:cNvSpPr>
            <a:spLocks noChangeShapeType="1"/>
          </p:cNvSpPr>
          <p:nvPr/>
        </p:nvSpPr>
        <p:spPr bwMode="auto">
          <a:xfrm>
            <a:off x="5435600" y="17732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9775" name="Text Box 144"/>
          <p:cNvSpPr txBox="1">
            <a:spLocks noChangeArrowheads="1"/>
          </p:cNvSpPr>
          <p:nvPr/>
        </p:nvSpPr>
        <p:spPr bwMode="auto">
          <a:xfrm>
            <a:off x="5867400" y="170021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29776" name="Line 145"/>
          <p:cNvSpPr>
            <a:spLocks noChangeShapeType="1"/>
          </p:cNvSpPr>
          <p:nvPr/>
        </p:nvSpPr>
        <p:spPr bwMode="auto">
          <a:xfrm>
            <a:off x="5867400" y="1916113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7" name="Line 146"/>
          <p:cNvSpPr>
            <a:spLocks noChangeShapeType="1"/>
          </p:cNvSpPr>
          <p:nvPr/>
        </p:nvSpPr>
        <p:spPr bwMode="auto">
          <a:xfrm>
            <a:off x="61563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8" name="Line 147"/>
          <p:cNvSpPr>
            <a:spLocks noChangeShapeType="1"/>
          </p:cNvSpPr>
          <p:nvPr/>
        </p:nvSpPr>
        <p:spPr bwMode="auto">
          <a:xfrm>
            <a:off x="6877050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79" name="Line 148"/>
          <p:cNvSpPr>
            <a:spLocks noChangeShapeType="1"/>
          </p:cNvSpPr>
          <p:nvPr/>
        </p:nvSpPr>
        <p:spPr bwMode="auto">
          <a:xfrm>
            <a:off x="6372225" y="17002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9780" name="Text Box 149"/>
          <p:cNvSpPr txBox="1">
            <a:spLocks noChangeArrowheads="1"/>
          </p:cNvSpPr>
          <p:nvPr/>
        </p:nvSpPr>
        <p:spPr bwMode="auto">
          <a:xfrm>
            <a:off x="6372225" y="155733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29781" name="Text Box 150"/>
          <p:cNvSpPr txBox="1">
            <a:spLocks noChangeArrowheads="1"/>
          </p:cNvSpPr>
          <p:nvPr/>
        </p:nvSpPr>
        <p:spPr bwMode="auto">
          <a:xfrm>
            <a:off x="5003800" y="5661025"/>
            <a:ext cx="3744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29782" name="Text Box 151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29783" name="Text Box 152"/>
          <p:cNvSpPr txBox="1">
            <a:spLocks noChangeArrowheads="1"/>
          </p:cNvSpPr>
          <p:nvPr/>
        </p:nvSpPr>
        <p:spPr bwMode="auto">
          <a:xfrm>
            <a:off x="250825" y="33575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</a:t>
            </a:r>
          </a:p>
        </p:txBody>
      </p: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8379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8E11B-21A3-4FD3-B240-9E597854A9C5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23850" y="1587357"/>
            <a:ext cx="85963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το αρχείο ευρετηρίου είναι το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πρώτο ή βασικό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επίπεδο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ότι ο παράγοντας ομαδοποίησης είναι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-25000" dirty="0">
                <a:latin typeface="Calibri" pitchFamily="34" charset="0"/>
              </a:rPr>
              <a:t>0 </a:t>
            </a:r>
            <a:r>
              <a:rPr lang="el-GR" sz="2000" dirty="0">
                <a:latin typeface="Calibri" pitchFamily="34" charset="0"/>
              </a:rPr>
              <a:t>και ότι έχει </a:t>
            </a:r>
            <a:r>
              <a:rPr lang="en-US" sz="2000" b="1" dirty="0">
                <a:latin typeface="Calibri" pitchFamily="34" charset="0"/>
              </a:rPr>
              <a:t>r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dirty="0" err="1">
                <a:latin typeface="Calibri" pitchFamily="34" charset="0"/>
              </a:rPr>
              <a:t>blocks</a:t>
            </a:r>
            <a:endParaRPr lang="en-US" sz="2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αρχείο ευρετηρίου είναι διατεταγμένο και το πεδίο διάταξης είναι και κλειδί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90525" y="347345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πρώτου επιπέδου -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δεύτερο</a:t>
            </a:r>
            <a:r>
              <a:rPr lang="el-GR" sz="18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1066800" y="4283075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267200" y="4248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800600" y="4248707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6781800" y="43249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sym typeface="Symbol" pitchFamily="18" charset="2"/>
              </a:rPr>
              <a:t> (</a:t>
            </a:r>
            <a:r>
              <a:rPr lang="en-US" sz="1800" b="1" dirty="0">
                <a:sym typeface="Symbol" pitchFamily="18" charset="2"/>
              </a:rPr>
              <a:t>r</a:t>
            </a:r>
            <a:r>
              <a:rPr lang="en-US" sz="1800" b="1" baseline="-25000" dirty="0">
                <a:sym typeface="Symbol" pitchFamily="18" charset="2"/>
              </a:rPr>
              <a:t>1</a:t>
            </a:r>
            <a:r>
              <a:rPr lang="en-US" sz="1800" b="1" dirty="0">
                <a:sym typeface="Symbol" pitchFamily="18" charset="2"/>
              </a:rPr>
              <a:t>/f</a:t>
            </a:r>
            <a:r>
              <a:rPr lang="en-US" sz="1800" b="1" baseline="-25000" dirty="0">
                <a:sym typeface="Symbol" pitchFamily="18" charset="2"/>
              </a:rPr>
              <a:t>0</a:t>
            </a:r>
            <a:r>
              <a:rPr lang="en-US" sz="1800" b="1" dirty="0">
                <a:sym typeface="Symbol" pitchFamily="18" charset="2"/>
              </a:rPr>
              <a:t>)</a:t>
            </a:r>
            <a:r>
              <a:rPr lang="el-GR" sz="1800" b="1" dirty="0">
                <a:sym typeface="Symbol" pitchFamily="18" charset="2"/>
              </a:rPr>
              <a:t> </a:t>
            </a:r>
            <a:endParaRPr lang="el-GR" sz="1800" b="1" dirty="0"/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609600" y="4782107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1800" dirty="0">
                <a:latin typeface="Calibri" pitchFamily="34" charset="0"/>
              </a:rPr>
              <a:t> Δημιουργούμε ένα πρωτεύον ευρετήριο για το ευρετήριο δεύτερου επιπέδου -</a:t>
            </a:r>
            <a:r>
              <a:rPr lang="el-GR" sz="1800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τρίτο</a:t>
            </a:r>
            <a:r>
              <a:rPr lang="el-GR" sz="1800" b="1" i="1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επίπεδο</a:t>
            </a: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1524000" y="5391707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Παράγοντας ομαδοποίησης: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4419600" y="5391707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/>
              <a:t>f</a:t>
            </a:r>
            <a:r>
              <a:rPr lang="en-US" sz="1800" b="1" baseline="-25000" dirty="0"/>
              <a:t>0</a:t>
            </a:r>
            <a:endParaRPr lang="el-GR" sz="1800" b="1" dirty="0"/>
          </a:p>
        </p:txBody>
      </p:sp>
      <p:sp>
        <p:nvSpPr>
          <p:cNvPr id="30734" name="Text Box 12"/>
          <p:cNvSpPr txBox="1">
            <a:spLocks noChangeArrowheads="1"/>
          </p:cNvSpPr>
          <p:nvPr/>
        </p:nvSpPr>
        <p:spPr bwMode="auto">
          <a:xfrm>
            <a:off x="4800600" y="5391707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Αριθμός block</a:t>
            </a:r>
          </a:p>
        </p:txBody>
      </p:sp>
      <p:sp>
        <p:nvSpPr>
          <p:cNvPr id="30735" name="Text Box 13"/>
          <p:cNvSpPr txBox="1">
            <a:spLocks noChangeArrowheads="1"/>
          </p:cNvSpPr>
          <p:nvPr/>
        </p:nvSpPr>
        <p:spPr bwMode="auto">
          <a:xfrm>
            <a:off x="6400800" y="539170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sym typeface="Symbol" pitchFamily="18" charset="2"/>
              </a:rPr>
              <a:t> (</a:t>
            </a:r>
            <a:r>
              <a:rPr lang="en-US" sz="1800" b="1">
                <a:sym typeface="Symbol" pitchFamily="18" charset="2"/>
              </a:rPr>
              <a:t>r</a:t>
            </a:r>
            <a:r>
              <a:rPr lang="en-US" sz="1800" b="1" baseline="-25000">
                <a:sym typeface="Symbol" pitchFamily="18" charset="2"/>
              </a:rPr>
              <a:t>1</a:t>
            </a:r>
            <a:r>
              <a:rPr lang="en-US" sz="1800" b="1">
                <a:sym typeface="Symbol" pitchFamily="18" charset="2"/>
              </a:rPr>
              <a:t>/(f</a:t>
            </a:r>
            <a:r>
              <a:rPr lang="en-US" sz="1800" b="1" baseline="-25000">
                <a:sym typeface="Symbol" pitchFamily="18" charset="2"/>
              </a:rPr>
              <a:t>0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n-US" sz="1800" b="1" baseline="30000">
                <a:sym typeface="Symbol" pitchFamily="18" charset="2"/>
              </a:rPr>
              <a:t>2</a:t>
            </a:r>
            <a:r>
              <a:rPr lang="en-US" sz="1800" b="1">
                <a:sym typeface="Symbol" pitchFamily="18" charset="2"/>
              </a:rPr>
              <a:t>)</a:t>
            </a:r>
            <a:r>
              <a:rPr lang="el-GR" sz="1800" b="1">
                <a:sym typeface="Symbol" pitchFamily="18" charset="2"/>
              </a:rPr>
              <a:t> </a:t>
            </a:r>
            <a:endParaRPr lang="el-GR" sz="1800" b="1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5309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06ADB7-FE08-48F6-A7B2-5C9D1A05AF2F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Μέχρι πόσα επίπεδα: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Μέχρι όλες οι εγγραφές του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ευρετηρίου να χωρούν σε ένα </a:t>
            </a:r>
            <a:r>
              <a:rPr lang="en-US">
                <a:latin typeface="Calibri" pitchFamily="34" charset="0"/>
              </a:rPr>
              <a:t>block</a:t>
            </a:r>
            <a:endParaRPr lang="el-GR">
              <a:latin typeface="Calibri" pitchFamily="34" charset="0"/>
            </a:endParaRPr>
          </a:p>
        </p:txBody>
      </p:sp>
      <p:sp>
        <p:nvSpPr>
          <p:cNvPr id="31751" name="Text Box 5"/>
          <p:cNvSpPr txBox="1">
            <a:spLocks noChangeArrowheads="1"/>
          </p:cNvSpPr>
          <p:nvPr/>
        </p:nvSpPr>
        <p:spPr bwMode="auto">
          <a:xfrm>
            <a:off x="323850" y="3200400"/>
            <a:ext cx="424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</a:t>
            </a:r>
            <a:r>
              <a:rPr lang="en-US">
                <a:latin typeface="Calibri" pitchFamily="34" charset="0"/>
              </a:rPr>
              <a:t>t </a:t>
            </a:r>
            <a:r>
              <a:rPr lang="el-GR">
                <a:latin typeface="Calibri" pitchFamily="34" charset="0"/>
              </a:rPr>
              <a:t>κορυφαίο επίπεδο </a:t>
            </a:r>
            <a:r>
              <a:rPr lang="en-US">
                <a:latin typeface="Calibri" pitchFamily="34" charset="0"/>
              </a:rPr>
              <a:t>(top level) </a:t>
            </a:r>
            <a:endParaRPr lang="el-GR">
              <a:latin typeface="Calibri" pitchFamily="34" charset="0"/>
            </a:endParaRPr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4191000" y="3276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sym typeface="Symbol" pitchFamily="18" charset="2"/>
              </a:rPr>
              <a:t> (</a:t>
            </a:r>
            <a:r>
              <a:rPr lang="en-US">
                <a:latin typeface="Calibri" pitchFamily="34" charset="0"/>
                <a:sym typeface="Symbol" pitchFamily="18" charset="2"/>
              </a:rPr>
              <a:t>r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1</a:t>
            </a:r>
            <a:r>
              <a:rPr lang="en-US">
                <a:latin typeface="Calibri" pitchFamily="34" charset="0"/>
                <a:sym typeface="Symbol" pitchFamily="18" charset="2"/>
              </a:rPr>
              <a:t>/(f</a:t>
            </a:r>
            <a:r>
              <a:rPr lang="en-US" baseline="-25000">
                <a:latin typeface="Calibri" pitchFamily="34" charset="0"/>
                <a:sym typeface="Symbol" pitchFamily="18" charset="2"/>
              </a:rPr>
              <a:t>0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n-US" baseline="30000">
                <a:latin typeface="Calibri" pitchFamily="34" charset="0"/>
                <a:sym typeface="Symbol" pitchFamily="18" charset="2"/>
              </a:rPr>
              <a:t>t</a:t>
            </a:r>
            <a:r>
              <a:rPr lang="en-US">
                <a:latin typeface="Calibri" pitchFamily="34" charset="0"/>
                <a:sym typeface="Symbol" pitchFamily="18" charset="2"/>
              </a:rPr>
              <a:t>)</a:t>
            </a:r>
            <a:r>
              <a:rPr lang="el-GR">
                <a:latin typeface="Calibri" pitchFamily="34" charset="0"/>
                <a:sym typeface="Symbol" pitchFamily="18" charset="2"/>
              </a:rPr>
              <a:t>  = 1</a:t>
            </a:r>
            <a:endParaRPr lang="el-GR">
              <a:latin typeface="Calibri" pitchFamily="34" charset="0"/>
            </a:endParaRPr>
          </a:p>
        </p:txBody>
      </p:sp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457200" y="46482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-25000" dirty="0">
                <a:latin typeface="Calibri" pitchFamily="34" charset="0"/>
              </a:rPr>
              <a:t>0 </a:t>
            </a:r>
            <a:r>
              <a:rPr lang="el-GR" dirty="0">
                <a:latin typeface="Calibri" pitchFamily="34" charset="0"/>
              </a:rPr>
              <a:t>ονομάζεται και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παράγοντας διακλάδωσης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του ευρετηρίου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6257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BD510D-BB00-4C2A-B75A-8AE2BE327DCB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39749" y="3210636"/>
            <a:ext cx="809928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Διαφορετικού τύπου εγγραφές ανάλογα με το πεδίο </a:t>
            </a:r>
            <a:r>
              <a:rPr lang="el-GR" sz="2400" dirty="0" err="1">
                <a:latin typeface="Calibri" pitchFamily="34" charset="0"/>
              </a:rPr>
              <a:t>ευρετηριοποίησης</a:t>
            </a:r>
            <a:r>
              <a:rPr lang="el-GR" sz="2400" dirty="0">
                <a:latin typeface="Calibri" pitchFamily="34" charset="0"/>
              </a:rPr>
              <a:t>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(α) πεδίο διάταξης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αρχείου ή όχι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(β) κλειδί ή όχι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539749" y="1588567"/>
            <a:ext cx="7848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Στόχος: αποδοτικές λειτουργίες αναζήτησης</a:t>
            </a:r>
          </a:p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Οι λειτουργίες ενημέρωσης γίνονται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γενικά πιο αργές, γιατί απαιτούν ενημέρωση και του ευρετηρίου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539750" y="5397454"/>
            <a:ext cx="770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(πρωτεύον/</a:t>
            </a:r>
            <a:r>
              <a:rPr lang="el-GR" sz="2000" dirty="0" err="1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δευτερεύο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ν) – διαφορετικοί ορισμοί στα βιβλία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0676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C60F3-24C0-4C0A-92BC-4D704EB79011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42900" y="2152650"/>
            <a:ext cx="8229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 στο πεδίο κλειδιού,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81000" y="40386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δεδομένων: 3.000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381000" y="44196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πρώτου </a:t>
            </a:r>
            <a:r>
              <a:rPr lang="el-GR" sz="1800">
                <a:latin typeface="Calibri" pitchFamily="34" charset="0"/>
              </a:rPr>
              <a:t>επιπέδου: 442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381000" y="48006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δεύτερου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(442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7  </a:t>
            </a:r>
            <a:r>
              <a:rPr lang="en-US" sz="1800">
                <a:latin typeface="Calibri" pitchFamily="34" charset="0"/>
              </a:rPr>
              <a:t>blocks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4800600" y="3677574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f</a:t>
            </a:r>
            <a:r>
              <a:rPr lang="en-US" sz="1800" baseline="-25000">
                <a:latin typeface="Calibri" pitchFamily="34" charset="0"/>
              </a:rPr>
              <a:t>0</a:t>
            </a:r>
            <a:r>
              <a:rPr lang="en-US" sz="1800">
                <a:latin typeface="Calibri" pitchFamily="34" charset="0"/>
              </a:rPr>
              <a:t> =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 (1024 / (9 + 6))  = 68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400050" y="5191125"/>
            <a:ext cx="723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Μέγεθος αρχείου ευρετηρίου </a:t>
            </a:r>
            <a:r>
              <a:rPr lang="el-GR" sz="1800" i="1">
                <a:latin typeface="Calibri" pitchFamily="34" charset="0"/>
              </a:rPr>
              <a:t>τρίτου</a:t>
            </a:r>
            <a:r>
              <a:rPr lang="el-GR" sz="1800">
                <a:latin typeface="Calibri" pitchFamily="34" charset="0"/>
              </a:rPr>
              <a:t> επιπέδου: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</a:t>
            </a:r>
            <a:r>
              <a:rPr lang="el-GR" sz="1800">
                <a:latin typeface="Calibri" pitchFamily="34" charset="0"/>
              </a:rPr>
              <a:t>(7 / 68)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</a:t>
            </a:r>
            <a:r>
              <a:rPr lang="el-GR" sz="1800">
                <a:latin typeface="Calibri" pitchFamily="34" charset="0"/>
              </a:rPr>
              <a:t> = 1  </a:t>
            </a:r>
            <a:r>
              <a:rPr lang="en-US" sz="1800">
                <a:latin typeface="Calibri" pitchFamily="34" charset="0"/>
              </a:rPr>
              <a:t>block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1600200" y="5867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1133475" y="1565251"/>
            <a:ext cx="7439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ευρετηρίου)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9533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7638A-E9F2-4862-93D4-084D5275C8A4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85800" y="2590800"/>
            <a:ext cx="8001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p := </a:t>
            </a:r>
            <a:r>
              <a:rPr lang="el-GR" sz="1800" dirty="0">
                <a:latin typeface="Calibri" pitchFamily="34" charset="0"/>
              </a:rPr>
              <a:t>διεύθυνση του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κορυφαίου επιπέδου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t := αριθμός επιπέδων του ευρετηρίου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for j = t to 1 step -1 do 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/* 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από τη ρίζα μέχρι το ευρετήριο 1</a:t>
            </a:r>
            <a:r>
              <a:rPr lang="el-GR" sz="1800" i="1" baseline="30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ου</a:t>
            </a:r>
            <a:r>
              <a:rPr lang="el-GR" sz="18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επιπέδου */</a:t>
            </a:r>
            <a:endParaRPr lang="en-US" sz="1800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read block </a:t>
            </a:r>
            <a:r>
              <a:rPr lang="el-GR" sz="1800" dirty="0">
                <a:latin typeface="Calibri" pitchFamily="34" charset="0"/>
              </a:rPr>
              <a:t>με διεύθυνση </a:t>
            </a:r>
            <a:r>
              <a:rPr lang="en-US" sz="1800" dirty="0">
                <a:latin typeface="Calibri" pitchFamily="34" charset="0"/>
              </a:rPr>
              <a:t>p </a:t>
            </a:r>
            <a:r>
              <a:rPr lang="el-GR" sz="1800" dirty="0">
                <a:latin typeface="Calibri" pitchFamily="34" charset="0"/>
              </a:rPr>
              <a:t>του ευρετηρίου στο επίπεδο </a:t>
            </a:r>
            <a:r>
              <a:rPr lang="en-US" sz="1800" dirty="0">
                <a:latin typeface="Calibri" pitchFamily="34" charset="0"/>
              </a:rPr>
              <a:t>j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αναζήτηση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read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του αρχείου δεδομένων με διεύθυνση </a:t>
            </a:r>
            <a:r>
              <a:rPr lang="en-US" sz="1800" dirty="0">
                <a:latin typeface="Calibri" pitchFamily="34" charset="0"/>
              </a:rPr>
              <a:t>p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 err="1">
                <a:latin typeface="Calibri" pitchFamily="34" charset="0"/>
              </a:rPr>
              <a:t>Aναζήτηση</a:t>
            </a:r>
            <a:r>
              <a:rPr lang="el-GR" sz="1800" dirty="0">
                <a:latin typeface="Calibri" pitchFamily="34" charset="0"/>
              </a:rPr>
              <a:t> στο </a:t>
            </a:r>
            <a:r>
              <a:rPr lang="en-US" sz="1800" dirty="0">
                <a:latin typeface="Calibri" pitchFamily="34" charset="0"/>
              </a:rPr>
              <a:t>block p </a:t>
            </a:r>
            <a:r>
              <a:rPr lang="el-GR" sz="1800" dirty="0">
                <a:latin typeface="Calibri" pitchFamily="34" charset="0"/>
              </a:rPr>
              <a:t>της εγγραφής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με τιμή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1800" baseline="-25000" dirty="0" err="1">
                <a:latin typeface="Calibri" pitchFamily="34" charset="0"/>
              </a:rPr>
              <a:t>j</a:t>
            </a:r>
            <a:r>
              <a:rPr lang="el-GR" sz="1800" dirty="0">
                <a:latin typeface="Calibri" pitchFamily="34" charset="0"/>
              </a:rPr>
              <a:t>(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K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(i+1)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721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6FBF0-F14B-44C5-9AFF-A21B9D69432D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grpSp>
        <p:nvGrpSpPr>
          <p:cNvPr id="34820" name="Group 2"/>
          <p:cNvGrpSpPr>
            <a:grpSpLocks/>
          </p:cNvGrpSpPr>
          <p:nvPr/>
        </p:nvGrpSpPr>
        <p:grpSpPr bwMode="auto">
          <a:xfrm>
            <a:off x="468313" y="2492375"/>
            <a:ext cx="936625" cy="649288"/>
            <a:chOff x="385" y="935"/>
            <a:chExt cx="590" cy="409"/>
          </a:xfrm>
        </p:grpSpPr>
        <p:sp>
          <p:nvSpPr>
            <p:cNvPr id="34968" name="Rectangle 3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69" name="Line 4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0" name="Line 5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71" name="Line 6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757238" y="836613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alibri" pitchFamily="34" charset="0"/>
              </a:rPr>
              <a:t>f</a:t>
            </a:r>
            <a:r>
              <a:rPr lang="en-US" sz="1400" b="1" baseline="-25000">
                <a:latin typeface="Calibri" pitchFamily="34" charset="0"/>
              </a:rPr>
              <a:t>O</a:t>
            </a:r>
            <a:r>
              <a:rPr lang="en-US" sz="1400" b="1">
                <a:latin typeface="Calibri" pitchFamily="34" charset="0"/>
              </a:rPr>
              <a:t> = 3</a:t>
            </a:r>
            <a:endParaRPr lang="el-GR" sz="1400" b="1">
              <a:latin typeface="Calibri" pitchFamily="34" charset="0"/>
            </a:endParaRPr>
          </a:p>
        </p:txBody>
      </p:sp>
      <p:grpSp>
        <p:nvGrpSpPr>
          <p:cNvPr id="34822" name="Group 8"/>
          <p:cNvGrpSpPr>
            <a:grpSpLocks/>
          </p:cNvGrpSpPr>
          <p:nvPr/>
        </p:nvGrpSpPr>
        <p:grpSpPr bwMode="auto">
          <a:xfrm>
            <a:off x="1908175" y="2060575"/>
            <a:ext cx="1296988" cy="1944688"/>
            <a:chOff x="1247" y="981"/>
            <a:chExt cx="817" cy="1225"/>
          </a:xfrm>
        </p:grpSpPr>
        <p:grpSp>
          <p:nvGrpSpPr>
            <p:cNvPr id="34951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64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5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6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7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2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60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61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2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63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53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56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57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8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59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54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5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3" name="Group 26"/>
          <p:cNvGrpSpPr>
            <a:grpSpLocks/>
          </p:cNvGrpSpPr>
          <p:nvPr/>
        </p:nvGrpSpPr>
        <p:grpSpPr bwMode="auto">
          <a:xfrm>
            <a:off x="3851275" y="260350"/>
            <a:ext cx="936625" cy="649288"/>
            <a:chOff x="385" y="935"/>
            <a:chExt cx="590" cy="409"/>
          </a:xfrm>
        </p:grpSpPr>
        <p:sp>
          <p:nvSpPr>
            <p:cNvPr id="34947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8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9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50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4" name="Group 31"/>
          <p:cNvGrpSpPr>
            <a:grpSpLocks/>
          </p:cNvGrpSpPr>
          <p:nvPr/>
        </p:nvGrpSpPr>
        <p:grpSpPr bwMode="auto">
          <a:xfrm>
            <a:off x="3851275" y="908050"/>
            <a:ext cx="936625" cy="649288"/>
            <a:chOff x="385" y="935"/>
            <a:chExt cx="590" cy="409"/>
          </a:xfrm>
        </p:grpSpPr>
        <p:sp>
          <p:nvSpPr>
            <p:cNvPr id="34943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4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5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6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5" name="Group 36"/>
          <p:cNvGrpSpPr>
            <a:grpSpLocks/>
          </p:cNvGrpSpPr>
          <p:nvPr/>
        </p:nvGrpSpPr>
        <p:grpSpPr bwMode="auto">
          <a:xfrm>
            <a:off x="3851275" y="1555750"/>
            <a:ext cx="936625" cy="649288"/>
            <a:chOff x="385" y="935"/>
            <a:chExt cx="590" cy="409"/>
          </a:xfrm>
        </p:grpSpPr>
        <p:sp>
          <p:nvSpPr>
            <p:cNvPr id="34939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4940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1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42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26" name="Line 41"/>
          <p:cNvSpPr>
            <a:spLocks noChangeShapeType="1"/>
          </p:cNvSpPr>
          <p:nvPr/>
        </p:nvSpPr>
        <p:spPr bwMode="auto">
          <a:xfrm>
            <a:off x="3635375" y="9080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27" name="Line 42"/>
          <p:cNvSpPr>
            <a:spLocks noChangeShapeType="1"/>
          </p:cNvSpPr>
          <p:nvPr/>
        </p:nvSpPr>
        <p:spPr bwMode="auto">
          <a:xfrm>
            <a:off x="3635375" y="1555750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4828" name="Group 43"/>
          <p:cNvGrpSpPr>
            <a:grpSpLocks/>
          </p:cNvGrpSpPr>
          <p:nvPr/>
        </p:nvGrpSpPr>
        <p:grpSpPr bwMode="auto">
          <a:xfrm>
            <a:off x="3635375" y="2205038"/>
            <a:ext cx="1296988" cy="1944687"/>
            <a:chOff x="1247" y="981"/>
            <a:chExt cx="817" cy="1225"/>
          </a:xfrm>
        </p:grpSpPr>
        <p:grpSp>
          <p:nvGrpSpPr>
            <p:cNvPr id="34922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35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6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7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8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3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31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32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3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4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24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27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28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9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30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25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26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4829" name="Group 61"/>
          <p:cNvGrpSpPr>
            <a:grpSpLocks/>
          </p:cNvGrpSpPr>
          <p:nvPr/>
        </p:nvGrpSpPr>
        <p:grpSpPr bwMode="auto">
          <a:xfrm>
            <a:off x="3635375" y="4149725"/>
            <a:ext cx="1296988" cy="1944688"/>
            <a:chOff x="1247" y="981"/>
            <a:chExt cx="817" cy="1225"/>
          </a:xfrm>
        </p:grpSpPr>
        <p:grpSp>
          <p:nvGrpSpPr>
            <p:cNvPr id="34905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4918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9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0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21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6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4914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5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6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7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4907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4910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4911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2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4913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4908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4909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4830" name="Line 79"/>
          <p:cNvSpPr>
            <a:spLocks noChangeShapeType="1"/>
          </p:cNvSpPr>
          <p:nvPr/>
        </p:nvSpPr>
        <p:spPr bwMode="auto">
          <a:xfrm>
            <a:off x="3708400" y="2205038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1" name="Line 80"/>
          <p:cNvSpPr>
            <a:spLocks noChangeShapeType="1"/>
          </p:cNvSpPr>
          <p:nvPr/>
        </p:nvSpPr>
        <p:spPr bwMode="auto">
          <a:xfrm>
            <a:off x="3635375" y="4149725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32" name="Line 81"/>
          <p:cNvSpPr>
            <a:spLocks noChangeShapeType="1"/>
          </p:cNvSpPr>
          <p:nvPr/>
        </p:nvSpPr>
        <p:spPr bwMode="auto">
          <a:xfrm flipV="1">
            <a:off x="1187450" y="21336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3" name="Line 82"/>
          <p:cNvSpPr>
            <a:spLocks noChangeShapeType="1"/>
          </p:cNvSpPr>
          <p:nvPr/>
        </p:nvSpPr>
        <p:spPr bwMode="auto">
          <a:xfrm>
            <a:off x="12588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4" name="Line 83"/>
          <p:cNvSpPr>
            <a:spLocks noChangeShapeType="1"/>
          </p:cNvSpPr>
          <p:nvPr/>
        </p:nvSpPr>
        <p:spPr bwMode="auto">
          <a:xfrm>
            <a:off x="1258888" y="2997200"/>
            <a:ext cx="792162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5" name="Line 84"/>
          <p:cNvSpPr>
            <a:spLocks noChangeShapeType="1"/>
          </p:cNvSpPr>
          <p:nvPr/>
        </p:nvSpPr>
        <p:spPr bwMode="auto">
          <a:xfrm flipV="1">
            <a:off x="2916238" y="333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6" name="Line 85"/>
          <p:cNvSpPr>
            <a:spLocks noChangeShapeType="1"/>
          </p:cNvSpPr>
          <p:nvPr/>
        </p:nvSpPr>
        <p:spPr bwMode="auto">
          <a:xfrm flipV="1">
            <a:off x="2987675" y="981075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7" name="Line 86"/>
          <p:cNvSpPr>
            <a:spLocks noChangeShapeType="1"/>
          </p:cNvSpPr>
          <p:nvPr/>
        </p:nvSpPr>
        <p:spPr bwMode="auto">
          <a:xfrm flipV="1">
            <a:off x="3059113" y="1628775"/>
            <a:ext cx="7921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8" name="Line 87"/>
          <p:cNvSpPr>
            <a:spLocks noChangeShapeType="1"/>
          </p:cNvSpPr>
          <p:nvPr/>
        </p:nvSpPr>
        <p:spPr bwMode="auto">
          <a:xfrm flipV="1">
            <a:off x="2987675" y="2276475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39" name="Line 88"/>
          <p:cNvSpPr>
            <a:spLocks noChangeShapeType="1"/>
          </p:cNvSpPr>
          <p:nvPr/>
        </p:nvSpPr>
        <p:spPr bwMode="auto">
          <a:xfrm flipV="1">
            <a:off x="2987675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0" name="Line 89"/>
          <p:cNvSpPr>
            <a:spLocks noChangeShapeType="1"/>
          </p:cNvSpPr>
          <p:nvPr/>
        </p:nvSpPr>
        <p:spPr bwMode="auto">
          <a:xfrm>
            <a:off x="2987675" y="32131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1" name="Line 90"/>
          <p:cNvSpPr>
            <a:spLocks noChangeShapeType="1"/>
          </p:cNvSpPr>
          <p:nvPr/>
        </p:nvSpPr>
        <p:spPr bwMode="auto">
          <a:xfrm>
            <a:off x="2916238" y="3500438"/>
            <a:ext cx="9350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2" name="Line 91"/>
          <p:cNvSpPr>
            <a:spLocks noChangeShapeType="1"/>
          </p:cNvSpPr>
          <p:nvPr/>
        </p:nvSpPr>
        <p:spPr bwMode="auto">
          <a:xfrm>
            <a:off x="2916238" y="3644900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3" name="Line 92"/>
          <p:cNvSpPr>
            <a:spLocks noChangeShapeType="1"/>
          </p:cNvSpPr>
          <p:nvPr/>
        </p:nvSpPr>
        <p:spPr bwMode="auto">
          <a:xfrm>
            <a:off x="2916238" y="3933825"/>
            <a:ext cx="935037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44" name="Text Box 93"/>
          <p:cNvSpPr txBox="1">
            <a:spLocks noChangeArrowheads="1"/>
          </p:cNvSpPr>
          <p:nvPr/>
        </p:nvSpPr>
        <p:spPr bwMode="auto">
          <a:xfrm>
            <a:off x="3924300" y="2603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5" name="Text Box 94"/>
          <p:cNvSpPr txBox="1">
            <a:spLocks noChangeArrowheads="1"/>
          </p:cNvSpPr>
          <p:nvPr/>
        </p:nvSpPr>
        <p:spPr bwMode="auto">
          <a:xfrm>
            <a:off x="3924300" y="4762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6" name="Text Box 95"/>
          <p:cNvSpPr txBox="1">
            <a:spLocks noChangeArrowheads="1"/>
          </p:cNvSpPr>
          <p:nvPr/>
        </p:nvSpPr>
        <p:spPr bwMode="auto">
          <a:xfrm>
            <a:off x="3924300" y="6921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7" name="Text Box 96"/>
          <p:cNvSpPr txBox="1">
            <a:spLocks noChangeArrowheads="1"/>
          </p:cNvSpPr>
          <p:nvPr/>
        </p:nvSpPr>
        <p:spPr bwMode="auto">
          <a:xfrm>
            <a:off x="3924300" y="9080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8" name="Text Box 97"/>
          <p:cNvSpPr txBox="1">
            <a:spLocks noChangeArrowheads="1"/>
          </p:cNvSpPr>
          <p:nvPr/>
        </p:nvSpPr>
        <p:spPr bwMode="auto">
          <a:xfrm>
            <a:off x="3924300" y="1125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49" name="Text Box 98"/>
          <p:cNvSpPr txBox="1">
            <a:spLocks noChangeArrowheads="1"/>
          </p:cNvSpPr>
          <p:nvPr/>
        </p:nvSpPr>
        <p:spPr bwMode="auto">
          <a:xfrm>
            <a:off x="3924300" y="1341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0" name="Text Box 99"/>
          <p:cNvSpPr txBox="1">
            <a:spLocks noChangeArrowheads="1"/>
          </p:cNvSpPr>
          <p:nvPr/>
        </p:nvSpPr>
        <p:spPr bwMode="auto">
          <a:xfrm>
            <a:off x="3924300" y="1557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1" name="Text Box 100"/>
          <p:cNvSpPr txBox="1">
            <a:spLocks noChangeArrowheads="1"/>
          </p:cNvSpPr>
          <p:nvPr/>
        </p:nvSpPr>
        <p:spPr bwMode="auto">
          <a:xfrm>
            <a:off x="3924300" y="17732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2" name="Text Box 101"/>
          <p:cNvSpPr txBox="1">
            <a:spLocks noChangeArrowheads="1"/>
          </p:cNvSpPr>
          <p:nvPr/>
        </p:nvSpPr>
        <p:spPr bwMode="auto">
          <a:xfrm>
            <a:off x="3924300" y="19891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3" name="Text Box 102"/>
          <p:cNvSpPr txBox="1">
            <a:spLocks noChangeArrowheads="1"/>
          </p:cNvSpPr>
          <p:nvPr/>
        </p:nvSpPr>
        <p:spPr bwMode="auto">
          <a:xfrm>
            <a:off x="3924300" y="22050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4" name="Text Box 103"/>
          <p:cNvSpPr txBox="1">
            <a:spLocks noChangeArrowheads="1"/>
          </p:cNvSpPr>
          <p:nvPr/>
        </p:nvSpPr>
        <p:spPr bwMode="auto">
          <a:xfrm>
            <a:off x="3924300" y="24209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5" name="Text Box 104"/>
          <p:cNvSpPr txBox="1">
            <a:spLocks noChangeArrowheads="1"/>
          </p:cNvSpPr>
          <p:nvPr/>
        </p:nvSpPr>
        <p:spPr bwMode="auto">
          <a:xfrm>
            <a:off x="3924300" y="26368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6" name="Text Box 105"/>
          <p:cNvSpPr txBox="1">
            <a:spLocks noChangeArrowheads="1"/>
          </p:cNvSpPr>
          <p:nvPr/>
        </p:nvSpPr>
        <p:spPr bwMode="auto">
          <a:xfrm>
            <a:off x="3924300" y="28527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7" name="Text Box 106"/>
          <p:cNvSpPr txBox="1">
            <a:spLocks noChangeArrowheads="1"/>
          </p:cNvSpPr>
          <p:nvPr/>
        </p:nvSpPr>
        <p:spPr bwMode="auto">
          <a:xfrm>
            <a:off x="3924300" y="30686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8" name="Text Box 107"/>
          <p:cNvSpPr txBox="1">
            <a:spLocks noChangeArrowheads="1"/>
          </p:cNvSpPr>
          <p:nvPr/>
        </p:nvSpPr>
        <p:spPr bwMode="auto">
          <a:xfrm>
            <a:off x="3924300" y="32845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59" name="Text Box 108"/>
          <p:cNvSpPr txBox="1">
            <a:spLocks noChangeArrowheads="1"/>
          </p:cNvSpPr>
          <p:nvPr/>
        </p:nvSpPr>
        <p:spPr bwMode="auto">
          <a:xfrm>
            <a:off x="3924300" y="35004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0" name="Text Box 109"/>
          <p:cNvSpPr txBox="1">
            <a:spLocks noChangeArrowheads="1"/>
          </p:cNvSpPr>
          <p:nvPr/>
        </p:nvSpPr>
        <p:spPr bwMode="auto">
          <a:xfrm>
            <a:off x="3924300" y="3716338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1" name="Text Box 110"/>
          <p:cNvSpPr txBox="1">
            <a:spLocks noChangeArrowheads="1"/>
          </p:cNvSpPr>
          <p:nvPr/>
        </p:nvSpPr>
        <p:spPr bwMode="auto">
          <a:xfrm>
            <a:off x="3924300" y="39338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2" name="Text Box 111"/>
          <p:cNvSpPr txBox="1">
            <a:spLocks noChangeArrowheads="1"/>
          </p:cNvSpPr>
          <p:nvPr/>
        </p:nvSpPr>
        <p:spPr bwMode="auto">
          <a:xfrm>
            <a:off x="3924300" y="41497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3" name="Text Box 112"/>
          <p:cNvSpPr txBox="1">
            <a:spLocks noChangeArrowheads="1"/>
          </p:cNvSpPr>
          <p:nvPr/>
        </p:nvSpPr>
        <p:spPr bwMode="auto">
          <a:xfrm>
            <a:off x="3924300" y="43656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4" name="Text Box 113"/>
          <p:cNvSpPr txBox="1">
            <a:spLocks noChangeArrowheads="1"/>
          </p:cNvSpPr>
          <p:nvPr/>
        </p:nvSpPr>
        <p:spPr bwMode="auto">
          <a:xfrm>
            <a:off x="3924300" y="45815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5" name="Text Box 114"/>
          <p:cNvSpPr txBox="1">
            <a:spLocks noChangeArrowheads="1"/>
          </p:cNvSpPr>
          <p:nvPr/>
        </p:nvSpPr>
        <p:spPr bwMode="auto">
          <a:xfrm>
            <a:off x="3924300" y="47974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6" name="Text Box 115"/>
          <p:cNvSpPr txBox="1">
            <a:spLocks noChangeArrowheads="1"/>
          </p:cNvSpPr>
          <p:nvPr/>
        </p:nvSpPr>
        <p:spPr bwMode="auto">
          <a:xfrm>
            <a:off x="3924300" y="50133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7" name="Text Box 116"/>
          <p:cNvSpPr txBox="1">
            <a:spLocks noChangeArrowheads="1"/>
          </p:cNvSpPr>
          <p:nvPr/>
        </p:nvSpPr>
        <p:spPr bwMode="auto">
          <a:xfrm>
            <a:off x="3924300" y="52292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8" name="Text Box 117"/>
          <p:cNvSpPr txBox="1">
            <a:spLocks noChangeArrowheads="1"/>
          </p:cNvSpPr>
          <p:nvPr/>
        </p:nvSpPr>
        <p:spPr bwMode="auto">
          <a:xfrm>
            <a:off x="3924300" y="54451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69" name="Text Box 118"/>
          <p:cNvSpPr txBox="1">
            <a:spLocks noChangeArrowheads="1"/>
          </p:cNvSpPr>
          <p:nvPr/>
        </p:nvSpPr>
        <p:spPr bwMode="auto">
          <a:xfrm>
            <a:off x="3924300" y="56610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0" name="Text Box 119"/>
          <p:cNvSpPr txBox="1">
            <a:spLocks noChangeArrowheads="1"/>
          </p:cNvSpPr>
          <p:nvPr/>
        </p:nvSpPr>
        <p:spPr bwMode="auto">
          <a:xfrm>
            <a:off x="3924300" y="587692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1" name="Text Box 120"/>
          <p:cNvSpPr txBox="1">
            <a:spLocks noChangeArrowheads="1"/>
          </p:cNvSpPr>
          <p:nvPr/>
        </p:nvSpPr>
        <p:spPr bwMode="auto">
          <a:xfrm>
            <a:off x="2124075" y="20605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2" name="Text Box 121"/>
          <p:cNvSpPr txBox="1">
            <a:spLocks noChangeArrowheads="1"/>
          </p:cNvSpPr>
          <p:nvPr/>
        </p:nvSpPr>
        <p:spPr bwMode="auto">
          <a:xfrm>
            <a:off x="2124075" y="22764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3" name="Text Box 122"/>
          <p:cNvSpPr txBox="1">
            <a:spLocks noChangeArrowheads="1"/>
          </p:cNvSpPr>
          <p:nvPr/>
        </p:nvSpPr>
        <p:spPr bwMode="auto">
          <a:xfrm>
            <a:off x="2124075" y="24923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4" name="Text Box 123"/>
          <p:cNvSpPr txBox="1">
            <a:spLocks noChangeArrowheads="1"/>
          </p:cNvSpPr>
          <p:nvPr/>
        </p:nvSpPr>
        <p:spPr bwMode="auto">
          <a:xfrm>
            <a:off x="2124075" y="27082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5" name="Text Box 124"/>
          <p:cNvSpPr txBox="1">
            <a:spLocks noChangeArrowheads="1"/>
          </p:cNvSpPr>
          <p:nvPr/>
        </p:nvSpPr>
        <p:spPr bwMode="auto">
          <a:xfrm>
            <a:off x="2124075" y="2924175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6" name="Text Box 125"/>
          <p:cNvSpPr txBox="1">
            <a:spLocks noChangeArrowheads="1"/>
          </p:cNvSpPr>
          <p:nvPr/>
        </p:nvSpPr>
        <p:spPr bwMode="auto">
          <a:xfrm>
            <a:off x="2124075" y="31416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7" name="Text Box 126"/>
          <p:cNvSpPr txBox="1">
            <a:spLocks noChangeArrowheads="1"/>
          </p:cNvSpPr>
          <p:nvPr/>
        </p:nvSpPr>
        <p:spPr bwMode="auto">
          <a:xfrm>
            <a:off x="2124075" y="33575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8" name="Text Box 127"/>
          <p:cNvSpPr txBox="1">
            <a:spLocks noChangeArrowheads="1"/>
          </p:cNvSpPr>
          <p:nvPr/>
        </p:nvSpPr>
        <p:spPr bwMode="auto">
          <a:xfrm>
            <a:off x="2124075" y="35734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79" name="Text Box 128"/>
          <p:cNvSpPr txBox="1">
            <a:spLocks noChangeArrowheads="1"/>
          </p:cNvSpPr>
          <p:nvPr/>
        </p:nvSpPr>
        <p:spPr bwMode="auto">
          <a:xfrm>
            <a:off x="2124075" y="3789363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0" name="Text Box 129"/>
          <p:cNvSpPr txBox="1">
            <a:spLocks noChangeArrowheads="1"/>
          </p:cNvSpPr>
          <p:nvPr/>
        </p:nvSpPr>
        <p:spPr bwMode="auto">
          <a:xfrm>
            <a:off x="468313" y="24923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1" name="Text Box 130"/>
          <p:cNvSpPr txBox="1">
            <a:spLocks noChangeArrowheads="1"/>
          </p:cNvSpPr>
          <p:nvPr/>
        </p:nvSpPr>
        <p:spPr bwMode="auto">
          <a:xfrm>
            <a:off x="468313" y="27082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2" name="Text Box 131"/>
          <p:cNvSpPr txBox="1">
            <a:spLocks noChangeArrowheads="1"/>
          </p:cNvSpPr>
          <p:nvPr/>
        </p:nvSpPr>
        <p:spPr bwMode="auto">
          <a:xfrm>
            <a:off x="395288" y="2924175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83" name="Text Box 132"/>
          <p:cNvSpPr txBox="1">
            <a:spLocks noChangeArrowheads="1"/>
          </p:cNvSpPr>
          <p:nvPr/>
        </p:nvSpPr>
        <p:spPr bwMode="auto">
          <a:xfrm>
            <a:off x="900113" y="1916113"/>
            <a:ext cx="790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25</a:t>
            </a:r>
            <a:endParaRPr lang="el-G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884" name="Rectangle 133"/>
          <p:cNvSpPr>
            <a:spLocks noChangeArrowheads="1"/>
          </p:cNvSpPr>
          <p:nvPr/>
        </p:nvSpPr>
        <p:spPr bwMode="auto">
          <a:xfrm>
            <a:off x="1908175" y="1989138"/>
            <a:ext cx="1295400" cy="792162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5" name="Rectangle 134"/>
          <p:cNvSpPr>
            <a:spLocks noChangeArrowheads="1"/>
          </p:cNvSpPr>
          <p:nvPr/>
        </p:nvSpPr>
        <p:spPr bwMode="auto">
          <a:xfrm>
            <a:off x="3779838" y="908050"/>
            <a:ext cx="1079500" cy="647700"/>
          </a:xfrm>
          <a:prstGeom prst="rect">
            <a:avLst/>
          </a:prstGeom>
          <a:noFill/>
          <a:ln w="38100" cap="rnd">
            <a:solidFill>
              <a:srgbClr val="33CC33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4886" name="Line 135"/>
          <p:cNvSpPr>
            <a:spLocks noChangeShapeType="1"/>
          </p:cNvSpPr>
          <p:nvPr/>
        </p:nvSpPr>
        <p:spPr bwMode="auto">
          <a:xfrm>
            <a:off x="4643438" y="333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7" name="Line 136"/>
          <p:cNvSpPr>
            <a:spLocks noChangeShapeType="1"/>
          </p:cNvSpPr>
          <p:nvPr/>
        </p:nvSpPr>
        <p:spPr bwMode="auto">
          <a:xfrm>
            <a:off x="4643438" y="6207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8" name="Line 137"/>
          <p:cNvSpPr>
            <a:spLocks noChangeShapeType="1"/>
          </p:cNvSpPr>
          <p:nvPr/>
        </p:nvSpPr>
        <p:spPr bwMode="auto">
          <a:xfrm>
            <a:off x="4572000" y="60213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889" name="Text Box 138"/>
          <p:cNvSpPr txBox="1">
            <a:spLocks noChangeArrowheads="1"/>
          </p:cNvSpPr>
          <p:nvPr/>
        </p:nvSpPr>
        <p:spPr bwMode="auto">
          <a:xfrm>
            <a:off x="7451725" y="40767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34890" name="Line 139"/>
          <p:cNvSpPr>
            <a:spLocks noChangeShapeType="1"/>
          </p:cNvSpPr>
          <p:nvPr/>
        </p:nvSpPr>
        <p:spPr bwMode="auto">
          <a:xfrm>
            <a:off x="586740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1" name="Line 140"/>
          <p:cNvSpPr>
            <a:spLocks noChangeShapeType="1"/>
          </p:cNvSpPr>
          <p:nvPr/>
        </p:nvSpPr>
        <p:spPr bwMode="auto">
          <a:xfrm>
            <a:off x="7092950" y="12684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2" name="Line 141"/>
          <p:cNvSpPr>
            <a:spLocks noChangeShapeType="1"/>
          </p:cNvSpPr>
          <p:nvPr/>
        </p:nvSpPr>
        <p:spPr bwMode="auto">
          <a:xfrm>
            <a:off x="5867400" y="17716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3" name="Line 142"/>
          <p:cNvSpPr>
            <a:spLocks noChangeShapeType="1"/>
          </p:cNvSpPr>
          <p:nvPr/>
        </p:nvSpPr>
        <p:spPr bwMode="auto">
          <a:xfrm>
            <a:off x="5867400" y="2205038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4" name="Text Box 146"/>
          <p:cNvSpPr txBox="1">
            <a:spLocks noChangeArrowheads="1"/>
          </p:cNvSpPr>
          <p:nvPr/>
        </p:nvSpPr>
        <p:spPr bwMode="auto">
          <a:xfrm>
            <a:off x="5867400" y="1771650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4895" name="Line 147"/>
          <p:cNvSpPr>
            <a:spLocks noChangeShapeType="1"/>
          </p:cNvSpPr>
          <p:nvPr/>
        </p:nvSpPr>
        <p:spPr bwMode="auto">
          <a:xfrm>
            <a:off x="5867400" y="198755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6" name="Line 148"/>
          <p:cNvSpPr>
            <a:spLocks noChangeShapeType="1"/>
          </p:cNvSpPr>
          <p:nvPr/>
        </p:nvSpPr>
        <p:spPr bwMode="auto">
          <a:xfrm>
            <a:off x="61563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7" name="Line 149"/>
          <p:cNvSpPr>
            <a:spLocks noChangeShapeType="1"/>
          </p:cNvSpPr>
          <p:nvPr/>
        </p:nvSpPr>
        <p:spPr bwMode="auto">
          <a:xfrm>
            <a:off x="6877050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8" name="Line 150"/>
          <p:cNvSpPr>
            <a:spLocks noChangeShapeType="1"/>
          </p:cNvSpPr>
          <p:nvPr/>
        </p:nvSpPr>
        <p:spPr bwMode="auto">
          <a:xfrm>
            <a:off x="6372225" y="17716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4899" name="Text Box 151"/>
          <p:cNvSpPr txBox="1">
            <a:spLocks noChangeArrowheads="1"/>
          </p:cNvSpPr>
          <p:nvPr/>
        </p:nvSpPr>
        <p:spPr bwMode="auto">
          <a:xfrm>
            <a:off x="6372225" y="1628775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</a:t>
            </a:r>
            <a:endParaRPr lang="el-GR"/>
          </a:p>
        </p:txBody>
      </p:sp>
      <p:sp>
        <p:nvSpPr>
          <p:cNvPr id="34900" name="Text Box 152"/>
          <p:cNvSpPr txBox="1">
            <a:spLocks noChangeArrowheads="1"/>
          </p:cNvSpPr>
          <p:nvPr/>
        </p:nvSpPr>
        <p:spPr bwMode="auto">
          <a:xfrm>
            <a:off x="5003800" y="5734050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sp>
        <p:nvSpPr>
          <p:cNvPr id="34901" name="Text Box 153"/>
          <p:cNvSpPr txBox="1">
            <a:spLocks noChangeArrowheads="1"/>
          </p:cNvSpPr>
          <p:nvPr/>
        </p:nvSpPr>
        <p:spPr bwMode="auto">
          <a:xfrm>
            <a:off x="1547813" y="4221163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4902" name="Text Box 154"/>
          <p:cNvSpPr txBox="1">
            <a:spLocks noChangeArrowheads="1"/>
          </p:cNvSpPr>
          <p:nvPr/>
        </p:nvSpPr>
        <p:spPr bwMode="auto">
          <a:xfrm>
            <a:off x="323850" y="3357563"/>
            <a:ext cx="16573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cxnSp>
        <p:nvCxnSpPr>
          <p:cNvPr id="169" name="Elbow Connector 168"/>
          <p:cNvCxnSpPr>
            <a:endCxn id="34894" idx="1"/>
          </p:cNvCxnSpPr>
          <p:nvPr/>
        </p:nvCxnSpPr>
        <p:spPr>
          <a:xfrm>
            <a:off x="4716463" y="1196975"/>
            <a:ext cx="1150937" cy="696913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3332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6CF74E-C8F2-41D9-9BCD-2AB9207F9F06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52425" y="2333625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αρχείο με </a:t>
            </a:r>
            <a:r>
              <a:rPr lang="en-US" sz="1800" dirty="0" err="1">
                <a:latin typeface="Calibri" pitchFamily="34" charset="0"/>
              </a:rPr>
              <a:t>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= 30.000 </a:t>
            </a:r>
            <a:r>
              <a:rPr lang="el-GR" sz="1800" dirty="0">
                <a:latin typeface="Calibri" pitchFamily="34" charset="0"/>
              </a:rPr>
              <a:t>εγγραφές, μέγεθος </a:t>
            </a:r>
            <a:r>
              <a:rPr lang="en-US" sz="1800" dirty="0">
                <a:latin typeface="Calibri" pitchFamily="34" charset="0"/>
              </a:rPr>
              <a:t>block B = 1024 bytes, </a:t>
            </a:r>
            <a:r>
              <a:rPr lang="el-GR" sz="18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100 bytes, </a:t>
            </a:r>
            <a:r>
              <a:rPr lang="el-GR" sz="1800" dirty="0">
                <a:latin typeface="Calibri" pitchFamily="34" charset="0"/>
              </a:rPr>
              <a:t>μη εκτεινόμενη καταχώρηση</a:t>
            </a:r>
            <a:r>
              <a:rPr lang="en-US" sz="1800" dirty="0">
                <a:latin typeface="Calibri" pitchFamily="34" charset="0"/>
              </a:rPr>
              <a:t>, όπ</a:t>
            </a:r>
            <a:r>
              <a:rPr lang="en-US" sz="1800" dirty="0" err="1">
                <a:latin typeface="Calibri" pitchFamily="34" charset="0"/>
              </a:rPr>
              <a:t>ου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το πεδίο κλειδιού έχει μέγεθος </a:t>
            </a: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baseline="-25000" dirty="0">
                <a:latin typeface="Calibri" pitchFamily="34" charset="0"/>
              </a:rPr>
              <a:t>A </a:t>
            </a:r>
            <a:r>
              <a:rPr lang="en-US" sz="1800" dirty="0">
                <a:latin typeface="Calibri" pitchFamily="34" charset="0"/>
              </a:rPr>
              <a:t>= 9 bytes α</a:t>
            </a:r>
            <a:r>
              <a:rPr lang="en-US" sz="1800" dirty="0" err="1">
                <a:latin typeface="Calibri" pitchFamily="34" charset="0"/>
              </a:rPr>
              <a:t>λλά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δεν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</a:t>
            </a:r>
            <a:r>
              <a:rPr lang="en-US" sz="1800" dirty="0">
                <a:latin typeface="Calibri" pitchFamily="34" charset="0"/>
              </a:rPr>
              <a:t>αι πεδίο διάταξης,</a:t>
            </a:r>
            <a:r>
              <a:rPr lang="el-GR" sz="1800" dirty="0">
                <a:latin typeface="Calibri" pitchFamily="34" charset="0"/>
              </a:rPr>
              <a:t>. Κατασκευάζουμε δευτερεύον ευρετήριο, μέγεθος δείκτη </a:t>
            </a:r>
            <a:r>
              <a:rPr lang="en-US" sz="1800" dirty="0">
                <a:latin typeface="Calibri" pitchFamily="34" charset="0"/>
              </a:rPr>
              <a:t>block P = 6 bytes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35846" name="Text Box 4"/>
          <p:cNvSpPr txBox="1">
            <a:spLocks noChangeArrowheads="1"/>
          </p:cNvSpPr>
          <p:nvPr/>
        </p:nvSpPr>
        <p:spPr bwMode="auto">
          <a:xfrm>
            <a:off x="1981200" y="39624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Άρα </a:t>
            </a:r>
            <a:r>
              <a:rPr lang="en-US" sz="1800">
                <a:latin typeface="Calibri" pitchFamily="34" charset="0"/>
              </a:rPr>
              <a:t>t = 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35847" name="Text Box 5"/>
          <p:cNvSpPr txBox="1">
            <a:spLocks noChangeArrowheads="1"/>
          </p:cNvSpPr>
          <p:nvPr/>
        </p:nvSpPr>
        <p:spPr bwMode="auto">
          <a:xfrm>
            <a:off x="304800" y="4572000"/>
            <a:ext cx="853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t + 1 = 4 </a:t>
            </a:r>
            <a:r>
              <a:rPr lang="el-GR" sz="1800">
                <a:latin typeface="Calibri" pitchFamily="34" charset="0"/>
              </a:rPr>
              <a:t>προσπελάσεις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Για το δευτερεύον ήταν 10 και χωρίς ευρετήριο 1500</a:t>
            </a:r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533400" y="1500515"/>
            <a:ext cx="77371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3786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8D452F-8008-4A5B-BD34-6007AD326D8C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6869" name="Text Box 3"/>
          <p:cNvSpPr txBox="1">
            <a:spLocks noChangeArrowheads="1"/>
          </p:cNvSpPr>
          <p:nvPr/>
        </p:nvSpPr>
        <p:spPr bwMode="auto">
          <a:xfrm>
            <a:off x="381000" y="2179637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32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Εισαγωγή/διαγραφή</a:t>
            </a:r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762000" y="3048000"/>
            <a:ext cx="716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τροποποιήσεις πολλαπλών ευρετηρίων</a:t>
            </a:r>
          </a:p>
        </p:txBody>
      </p:sp>
      <p:sp>
        <p:nvSpPr>
          <p:cNvPr id="36871" name="Text Box 5"/>
          <p:cNvSpPr txBox="1">
            <a:spLocks noChangeArrowheads="1"/>
          </p:cNvSpPr>
          <p:nvPr/>
        </p:nvSpPr>
        <p:spPr bwMode="auto">
          <a:xfrm>
            <a:off x="762000" y="4292600"/>
            <a:ext cx="733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Δυναμικό</a:t>
            </a:r>
            <a:r>
              <a:rPr lang="el-GR">
                <a:latin typeface="Calibri" pitchFamily="34" charset="0"/>
              </a:rPr>
              <a:t> πολυεπίπεδο ευρετήριο: Β-δέντρα και Β+-δέντρα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Πολλών Επιπέδων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3405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C9CBE-48C3-48F5-A723-DEA527FEB823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665027"/>
            <a:ext cx="8573423" cy="3791282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Τα αρχεία ευρετηρίων είναι απλά αρχεία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άρα και σε αυτά μπορούν να οριστούν ευρετήρια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Καταλήγουμε λοιπόν σε μια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ιεραρχία δομών ευρετηρίων</a:t>
            </a:r>
            <a:r>
              <a:rPr lang="en-US" sz="2400" dirty="0" smtClean="0">
                <a:latin typeface="Calibri" pitchFamily="34" charset="0"/>
              </a:rPr>
              <a:t>  (</a:t>
            </a:r>
            <a:r>
              <a:rPr lang="el-GR" sz="2400" dirty="0" smtClean="0">
                <a:latin typeface="Calibri" pitchFamily="34" charset="0"/>
              </a:rPr>
              <a:t>πρώτο επίπεδο, δεύτερο επίπεδο, κλπ.)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Κάθε επίπεδο του ευρετηρίου είναι ένα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latin typeface="Calibri" pitchFamily="34" charset="0"/>
              </a:rPr>
              <a:t>διατεταγμένο</a:t>
            </a:r>
            <a:r>
              <a:rPr lang="el-GR" sz="2400" dirty="0" smtClean="0">
                <a:latin typeface="Calibri" pitchFamily="34" charset="0"/>
              </a:rPr>
              <a:t> αρχείο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συνεπώς</a:t>
            </a:r>
            <a:r>
              <a:rPr lang="en-US" sz="2400" dirty="0" smtClean="0">
                <a:latin typeface="Calibri" pitchFamily="34" charset="0"/>
              </a:rPr>
              <a:t>,</a:t>
            </a:r>
            <a:r>
              <a:rPr lang="el-GR" sz="2400" dirty="0" smtClean="0">
                <a:latin typeface="Calibri" pitchFamily="34" charset="0"/>
              </a:rPr>
              <a:t> εισαγωγές/διαγραφές εγγραφών απαιτούν επιπλέον κόστος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Ένα πολύ-επίπεδο ευρετήριο αποτελεί ένα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</a:t>
            </a:r>
            <a:endParaRPr lang="en-US" sz="2400" i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Όπου κάθε κόμβος </a:t>
            </a:r>
            <a:r>
              <a:rPr lang="en-US" sz="2400" dirty="0" smtClean="0">
                <a:latin typeface="Calibri" pitchFamily="34" charset="0"/>
              </a:rPr>
              <a:t>(block) </a:t>
            </a:r>
            <a:r>
              <a:rPr lang="el-GR" sz="2400" dirty="0" smtClean="0">
                <a:latin typeface="Calibri" pitchFamily="34" charset="0"/>
              </a:rPr>
              <a:t>έχει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δείκτες και </a:t>
            </a:r>
            <a:r>
              <a:rPr lang="en-US" sz="2400" dirty="0" smtClean="0">
                <a:latin typeface="Calibri" pitchFamily="34" charset="0"/>
              </a:rPr>
              <a:t>f</a:t>
            </a:r>
            <a:r>
              <a:rPr lang="en-US" sz="2400" baseline="-25000" dirty="0" smtClean="0">
                <a:latin typeface="Calibri" pitchFamily="34" charset="0"/>
              </a:rPr>
              <a:t>0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τιμές κλειδιού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n-US" sz="2400" i="1" dirty="0" smtClean="0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Πολυεπίπεδα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77196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20EBDD-03FA-425B-9032-37CE51B66738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372225" y="4652963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1ου επιπέδου (αρχικό ευρετήριο)</a:t>
            </a:r>
          </a:p>
        </p:txBody>
      </p:sp>
      <p:grpSp>
        <p:nvGrpSpPr>
          <p:cNvPr id="38917" name="Group 3"/>
          <p:cNvGrpSpPr>
            <a:grpSpLocks/>
          </p:cNvGrpSpPr>
          <p:nvPr/>
        </p:nvGrpSpPr>
        <p:grpSpPr bwMode="auto">
          <a:xfrm rot="5400000">
            <a:off x="3229769" y="910432"/>
            <a:ext cx="936625" cy="649287"/>
            <a:chOff x="385" y="935"/>
            <a:chExt cx="590" cy="409"/>
          </a:xfrm>
        </p:grpSpPr>
        <p:sp>
          <p:nvSpPr>
            <p:cNvPr id="39051" name="Rectangle 4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52" name="Line 5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3" name="Line 6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54" name="Line 7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8" name="Group 8"/>
          <p:cNvGrpSpPr>
            <a:grpSpLocks/>
          </p:cNvGrpSpPr>
          <p:nvPr/>
        </p:nvGrpSpPr>
        <p:grpSpPr bwMode="auto">
          <a:xfrm rot="5400000">
            <a:off x="2833688" y="1882775"/>
            <a:ext cx="1296988" cy="1944687"/>
            <a:chOff x="1247" y="981"/>
            <a:chExt cx="817" cy="1225"/>
          </a:xfrm>
        </p:grpSpPr>
        <p:grpSp>
          <p:nvGrpSpPr>
            <p:cNvPr id="39034" name="Group 9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47" name="Rectangle 1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8" name="Line 1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9" name="Line 1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50" name="Line 1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5" name="Group 14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43" name="Rectangle 1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4" name="Line 1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5" name="Line 1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6" name="Line 1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36" name="Group 19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39" name="Rectangle 2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40" name="Line 2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1" name="Line 2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42" name="Line 2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37" name="Line 24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8" name="Line 25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19" name="Group 26"/>
          <p:cNvGrpSpPr>
            <a:grpSpLocks/>
          </p:cNvGrpSpPr>
          <p:nvPr/>
        </p:nvGrpSpPr>
        <p:grpSpPr bwMode="auto">
          <a:xfrm rot="5400000">
            <a:off x="5461794" y="4293394"/>
            <a:ext cx="936625" cy="649287"/>
            <a:chOff x="385" y="935"/>
            <a:chExt cx="590" cy="409"/>
          </a:xfrm>
        </p:grpSpPr>
        <p:sp>
          <p:nvSpPr>
            <p:cNvPr id="39030" name="Rectangle 2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31" name="Line 2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2" name="Line 2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33" name="Line 3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0" name="Group 31"/>
          <p:cNvGrpSpPr>
            <a:grpSpLocks/>
          </p:cNvGrpSpPr>
          <p:nvPr/>
        </p:nvGrpSpPr>
        <p:grpSpPr bwMode="auto">
          <a:xfrm rot="5400000">
            <a:off x="4814094" y="4293394"/>
            <a:ext cx="936625" cy="649287"/>
            <a:chOff x="385" y="935"/>
            <a:chExt cx="590" cy="409"/>
          </a:xfrm>
        </p:grpSpPr>
        <p:sp>
          <p:nvSpPr>
            <p:cNvPr id="39026" name="Rectangle 32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7" name="Line 33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8" name="Line 34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9" name="Line 35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1" name="Group 36"/>
          <p:cNvGrpSpPr>
            <a:grpSpLocks/>
          </p:cNvGrpSpPr>
          <p:nvPr/>
        </p:nvGrpSpPr>
        <p:grpSpPr bwMode="auto">
          <a:xfrm rot="5400000">
            <a:off x="4166394" y="4293394"/>
            <a:ext cx="936625" cy="649287"/>
            <a:chOff x="385" y="935"/>
            <a:chExt cx="590" cy="409"/>
          </a:xfrm>
        </p:grpSpPr>
        <p:sp>
          <p:nvSpPr>
            <p:cNvPr id="39022" name="Rectangle 37"/>
            <p:cNvSpPr>
              <a:spLocks noChangeArrowheads="1"/>
            </p:cNvSpPr>
            <p:nvPr/>
          </p:nvSpPr>
          <p:spPr bwMode="auto">
            <a:xfrm>
              <a:off x="385" y="935"/>
              <a:ext cx="590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023" name="Line 38"/>
            <p:cNvSpPr>
              <a:spLocks noChangeShapeType="1"/>
            </p:cNvSpPr>
            <p:nvPr/>
          </p:nvSpPr>
          <p:spPr bwMode="auto">
            <a:xfrm>
              <a:off x="385" y="1071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4" name="Line 39"/>
            <p:cNvSpPr>
              <a:spLocks noChangeShapeType="1"/>
            </p:cNvSpPr>
            <p:nvPr/>
          </p:nvSpPr>
          <p:spPr bwMode="auto">
            <a:xfrm>
              <a:off x="385" y="1207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25" name="Line 40"/>
            <p:cNvSpPr>
              <a:spLocks noChangeShapeType="1"/>
            </p:cNvSpPr>
            <p:nvPr/>
          </p:nvSpPr>
          <p:spPr bwMode="auto">
            <a:xfrm>
              <a:off x="657" y="935"/>
              <a:ext cx="0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2" name="Line 41"/>
          <p:cNvSpPr>
            <a:spLocks noChangeShapeType="1"/>
          </p:cNvSpPr>
          <p:nvPr/>
        </p:nvSpPr>
        <p:spPr bwMode="auto">
          <a:xfrm rot="5400000">
            <a:off x="49601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3" name="Line 42"/>
          <p:cNvSpPr>
            <a:spLocks noChangeShapeType="1"/>
          </p:cNvSpPr>
          <p:nvPr/>
        </p:nvSpPr>
        <p:spPr bwMode="auto">
          <a:xfrm rot="5400000">
            <a:off x="4312444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38924" name="Group 43"/>
          <p:cNvGrpSpPr>
            <a:grpSpLocks/>
          </p:cNvGrpSpPr>
          <p:nvPr/>
        </p:nvGrpSpPr>
        <p:grpSpPr bwMode="auto">
          <a:xfrm rot="5400000">
            <a:off x="2689225" y="3609975"/>
            <a:ext cx="1296988" cy="1944688"/>
            <a:chOff x="1247" y="981"/>
            <a:chExt cx="817" cy="1225"/>
          </a:xfrm>
        </p:grpSpPr>
        <p:grpSp>
          <p:nvGrpSpPr>
            <p:cNvPr id="39005" name="Group 44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18" name="Rectangle 4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9" name="Line 4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0" name="Line 4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21" name="Line 4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6" name="Group 49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9014" name="Rectangle 50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5" name="Line 51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6" name="Line 52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7" name="Line 53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9007" name="Group 54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9010" name="Rectangle 55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11" name="Line 56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2" name="Line 57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13" name="Line 58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9008" name="Line 59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9009" name="Line 60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38925" name="Group 61"/>
          <p:cNvGrpSpPr>
            <a:grpSpLocks/>
          </p:cNvGrpSpPr>
          <p:nvPr/>
        </p:nvGrpSpPr>
        <p:grpSpPr bwMode="auto">
          <a:xfrm rot="5400000">
            <a:off x="744538" y="3609975"/>
            <a:ext cx="1296988" cy="1944687"/>
            <a:chOff x="1247" y="981"/>
            <a:chExt cx="817" cy="1225"/>
          </a:xfrm>
        </p:grpSpPr>
        <p:grpSp>
          <p:nvGrpSpPr>
            <p:cNvPr id="38988" name="Group 62"/>
            <p:cNvGrpSpPr>
              <a:grpSpLocks/>
            </p:cNvGrpSpPr>
            <p:nvPr/>
          </p:nvGrpSpPr>
          <p:grpSpPr bwMode="auto">
            <a:xfrm>
              <a:off x="1383" y="981"/>
              <a:ext cx="590" cy="409"/>
              <a:chOff x="385" y="935"/>
              <a:chExt cx="590" cy="409"/>
            </a:xfrm>
          </p:grpSpPr>
          <p:sp>
            <p:nvSpPr>
              <p:cNvPr id="39001" name="Rectangle 6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9002" name="Line 6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3" name="Line 6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4" name="Line 6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89" name="Group 67"/>
            <p:cNvGrpSpPr>
              <a:grpSpLocks/>
            </p:cNvGrpSpPr>
            <p:nvPr/>
          </p:nvGrpSpPr>
          <p:grpSpPr bwMode="auto">
            <a:xfrm>
              <a:off x="1383" y="1389"/>
              <a:ext cx="590" cy="409"/>
              <a:chOff x="385" y="935"/>
              <a:chExt cx="590" cy="409"/>
            </a:xfrm>
          </p:grpSpPr>
          <p:sp>
            <p:nvSpPr>
              <p:cNvPr id="38997" name="Rectangle 68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8" name="Line 69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9" name="Line 70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9000" name="Line 71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38990" name="Group 72"/>
            <p:cNvGrpSpPr>
              <a:grpSpLocks/>
            </p:cNvGrpSpPr>
            <p:nvPr/>
          </p:nvGrpSpPr>
          <p:grpSpPr bwMode="auto">
            <a:xfrm>
              <a:off x="1383" y="1797"/>
              <a:ext cx="590" cy="409"/>
              <a:chOff x="385" y="935"/>
              <a:chExt cx="590" cy="409"/>
            </a:xfrm>
          </p:grpSpPr>
          <p:sp>
            <p:nvSpPr>
              <p:cNvPr id="38993" name="Rectangle 73"/>
              <p:cNvSpPr>
                <a:spLocks noChangeArrowheads="1"/>
              </p:cNvSpPr>
              <p:nvPr/>
            </p:nvSpPr>
            <p:spPr bwMode="auto">
              <a:xfrm>
                <a:off x="385" y="935"/>
                <a:ext cx="590" cy="40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8994" name="Line 74"/>
              <p:cNvSpPr>
                <a:spLocks noChangeShapeType="1"/>
              </p:cNvSpPr>
              <p:nvPr/>
            </p:nvSpPr>
            <p:spPr bwMode="auto">
              <a:xfrm>
                <a:off x="385" y="1071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5" name="Line 75"/>
              <p:cNvSpPr>
                <a:spLocks noChangeShapeType="1"/>
              </p:cNvSpPr>
              <p:nvPr/>
            </p:nvSpPr>
            <p:spPr bwMode="auto">
              <a:xfrm>
                <a:off x="385" y="1207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38996" name="Line 76"/>
              <p:cNvSpPr>
                <a:spLocks noChangeShapeType="1"/>
              </p:cNvSpPr>
              <p:nvPr/>
            </p:nvSpPr>
            <p:spPr bwMode="auto">
              <a:xfrm>
                <a:off x="657" y="935"/>
                <a:ext cx="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8991" name="Line 77"/>
            <p:cNvSpPr>
              <a:spLocks noChangeShapeType="1"/>
            </p:cNvSpPr>
            <p:nvPr/>
          </p:nvSpPr>
          <p:spPr bwMode="auto">
            <a:xfrm>
              <a:off x="1247" y="1389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38992" name="Line 78"/>
            <p:cNvSpPr>
              <a:spLocks noChangeShapeType="1"/>
            </p:cNvSpPr>
            <p:nvPr/>
          </p:nvSpPr>
          <p:spPr bwMode="auto">
            <a:xfrm>
              <a:off x="1247" y="1797"/>
              <a:ext cx="817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38926" name="Line 79"/>
          <p:cNvSpPr>
            <a:spLocks noChangeShapeType="1"/>
          </p:cNvSpPr>
          <p:nvPr/>
        </p:nvSpPr>
        <p:spPr bwMode="auto">
          <a:xfrm rot="5400000">
            <a:off x="3663156" y="4655344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7" name="Line 80"/>
          <p:cNvSpPr>
            <a:spLocks noChangeShapeType="1"/>
          </p:cNvSpPr>
          <p:nvPr/>
        </p:nvSpPr>
        <p:spPr bwMode="auto">
          <a:xfrm rot="5400000">
            <a:off x="1718469" y="4582319"/>
            <a:ext cx="1296988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8928" name="Line 81"/>
          <p:cNvSpPr>
            <a:spLocks noChangeShapeType="1"/>
          </p:cNvSpPr>
          <p:nvPr/>
        </p:nvSpPr>
        <p:spPr bwMode="auto">
          <a:xfrm rot="5400000" flipV="1">
            <a:off x="3735388" y="1701800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29" name="Line 82"/>
          <p:cNvSpPr>
            <a:spLocks noChangeShapeType="1"/>
          </p:cNvSpPr>
          <p:nvPr/>
        </p:nvSpPr>
        <p:spPr bwMode="auto">
          <a:xfrm rot="5400000">
            <a:off x="3339307" y="1953419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0" name="Line 83"/>
          <p:cNvSpPr>
            <a:spLocks noChangeShapeType="1"/>
          </p:cNvSpPr>
          <p:nvPr/>
        </p:nvSpPr>
        <p:spPr bwMode="auto">
          <a:xfrm rot="5400000">
            <a:off x="2870201" y="1701800"/>
            <a:ext cx="792162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1" name="Line 84"/>
          <p:cNvSpPr>
            <a:spLocks noChangeShapeType="1"/>
          </p:cNvSpPr>
          <p:nvPr/>
        </p:nvSpPr>
        <p:spPr bwMode="auto">
          <a:xfrm rot="5400000" flipV="1">
            <a:off x="4851401" y="2746375"/>
            <a:ext cx="86360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2" name="Line 85"/>
          <p:cNvSpPr>
            <a:spLocks noChangeShapeType="1"/>
          </p:cNvSpPr>
          <p:nvPr/>
        </p:nvSpPr>
        <p:spPr bwMode="auto">
          <a:xfrm rot="5400000" flipV="1">
            <a:off x="4419601" y="3033712"/>
            <a:ext cx="8636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3" name="Line 86"/>
          <p:cNvSpPr>
            <a:spLocks noChangeShapeType="1"/>
          </p:cNvSpPr>
          <p:nvPr/>
        </p:nvSpPr>
        <p:spPr bwMode="auto">
          <a:xfrm rot="5400000" flipV="1">
            <a:off x="3986213" y="3249613"/>
            <a:ext cx="7921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4" name="Line 87"/>
          <p:cNvSpPr>
            <a:spLocks noChangeShapeType="1"/>
          </p:cNvSpPr>
          <p:nvPr/>
        </p:nvSpPr>
        <p:spPr bwMode="auto">
          <a:xfrm rot="5400000" flipV="1">
            <a:off x="3591719" y="342979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5" name="Line 88"/>
          <p:cNvSpPr>
            <a:spLocks noChangeShapeType="1"/>
          </p:cNvSpPr>
          <p:nvPr/>
        </p:nvSpPr>
        <p:spPr bwMode="auto">
          <a:xfrm rot="5400000" flipV="1">
            <a:off x="3086894" y="3645694"/>
            <a:ext cx="8636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6" name="Line 89"/>
          <p:cNvSpPr>
            <a:spLocks noChangeShapeType="1"/>
          </p:cNvSpPr>
          <p:nvPr/>
        </p:nvSpPr>
        <p:spPr bwMode="auto">
          <a:xfrm rot="5400000">
            <a:off x="2655888" y="35020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7" name="Line 90"/>
          <p:cNvSpPr>
            <a:spLocks noChangeShapeType="1"/>
          </p:cNvSpPr>
          <p:nvPr/>
        </p:nvSpPr>
        <p:spPr bwMode="auto">
          <a:xfrm rot="5400000">
            <a:off x="2151063" y="3286125"/>
            <a:ext cx="93503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8" name="Line 91"/>
          <p:cNvSpPr>
            <a:spLocks noChangeShapeType="1"/>
          </p:cNvSpPr>
          <p:nvPr/>
        </p:nvSpPr>
        <p:spPr bwMode="auto">
          <a:xfrm rot="5400000">
            <a:off x="1826419" y="3034507"/>
            <a:ext cx="8636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39" name="Line 92"/>
          <p:cNvSpPr>
            <a:spLocks noChangeShapeType="1"/>
          </p:cNvSpPr>
          <p:nvPr/>
        </p:nvSpPr>
        <p:spPr bwMode="auto">
          <a:xfrm rot="5400000">
            <a:off x="1285875" y="2854326"/>
            <a:ext cx="935037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40" name="Text Box 93"/>
          <p:cNvSpPr txBox="1">
            <a:spLocks noChangeArrowheads="1"/>
          </p:cNvSpPr>
          <p:nvPr/>
        </p:nvSpPr>
        <p:spPr bwMode="auto">
          <a:xfrm rot="5400000">
            <a:off x="59174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1" name="Text Box 94"/>
          <p:cNvSpPr txBox="1">
            <a:spLocks noChangeArrowheads="1"/>
          </p:cNvSpPr>
          <p:nvPr/>
        </p:nvSpPr>
        <p:spPr bwMode="auto">
          <a:xfrm rot="5400000">
            <a:off x="57015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2" name="Text Box 95"/>
          <p:cNvSpPr txBox="1">
            <a:spLocks noChangeArrowheads="1"/>
          </p:cNvSpPr>
          <p:nvPr/>
        </p:nvSpPr>
        <p:spPr bwMode="auto">
          <a:xfrm rot="5400000">
            <a:off x="54856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3" name="Text Box 96"/>
          <p:cNvSpPr txBox="1">
            <a:spLocks noChangeArrowheads="1"/>
          </p:cNvSpPr>
          <p:nvPr/>
        </p:nvSpPr>
        <p:spPr bwMode="auto">
          <a:xfrm rot="5400000">
            <a:off x="5269707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4" name="Text Box 97"/>
          <p:cNvSpPr txBox="1">
            <a:spLocks noChangeArrowheads="1"/>
          </p:cNvSpPr>
          <p:nvPr/>
        </p:nvSpPr>
        <p:spPr bwMode="auto">
          <a:xfrm rot="5400000">
            <a:off x="5052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5" name="Text Box 98"/>
          <p:cNvSpPr txBox="1">
            <a:spLocks noChangeArrowheads="1"/>
          </p:cNvSpPr>
          <p:nvPr/>
        </p:nvSpPr>
        <p:spPr bwMode="auto">
          <a:xfrm rot="5400000">
            <a:off x="4836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27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6" name="Text Box 99"/>
          <p:cNvSpPr txBox="1">
            <a:spLocks noChangeArrowheads="1"/>
          </p:cNvSpPr>
          <p:nvPr/>
        </p:nvSpPr>
        <p:spPr bwMode="auto">
          <a:xfrm rot="5400000">
            <a:off x="4620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7" name="Text Box 100"/>
          <p:cNvSpPr txBox="1">
            <a:spLocks noChangeArrowheads="1"/>
          </p:cNvSpPr>
          <p:nvPr/>
        </p:nvSpPr>
        <p:spPr bwMode="auto">
          <a:xfrm rot="5400000">
            <a:off x="44045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8" name="Text Box 101"/>
          <p:cNvSpPr txBox="1">
            <a:spLocks noChangeArrowheads="1"/>
          </p:cNvSpPr>
          <p:nvPr/>
        </p:nvSpPr>
        <p:spPr bwMode="auto">
          <a:xfrm rot="5400000">
            <a:off x="41886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49" name="Text Box 102"/>
          <p:cNvSpPr txBox="1">
            <a:spLocks noChangeArrowheads="1"/>
          </p:cNvSpPr>
          <p:nvPr/>
        </p:nvSpPr>
        <p:spPr bwMode="auto">
          <a:xfrm rot="5400000">
            <a:off x="39727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0" name="Text Box 103"/>
          <p:cNvSpPr txBox="1">
            <a:spLocks noChangeArrowheads="1"/>
          </p:cNvSpPr>
          <p:nvPr/>
        </p:nvSpPr>
        <p:spPr bwMode="auto">
          <a:xfrm rot="5400000">
            <a:off x="37568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51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1" name="Text Box 104"/>
          <p:cNvSpPr txBox="1">
            <a:spLocks noChangeArrowheads="1"/>
          </p:cNvSpPr>
          <p:nvPr/>
        </p:nvSpPr>
        <p:spPr bwMode="auto">
          <a:xfrm rot="5400000">
            <a:off x="35409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2" name="Text Box 105"/>
          <p:cNvSpPr txBox="1">
            <a:spLocks noChangeArrowheads="1"/>
          </p:cNvSpPr>
          <p:nvPr/>
        </p:nvSpPr>
        <p:spPr bwMode="auto">
          <a:xfrm rot="5400000">
            <a:off x="33250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3" name="Text Box 106"/>
          <p:cNvSpPr txBox="1">
            <a:spLocks noChangeArrowheads="1"/>
          </p:cNvSpPr>
          <p:nvPr/>
        </p:nvSpPr>
        <p:spPr bwMode="auto">
          <a:xfrm rot="5400000">
            <a:off x="31091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74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4" name="Text Box 107"/>
          <p:cNvSpPr txBox="1">
            <a:spLocks noChangeArrowheads="1"/>
          </p:cNvSpPr>
          <p:nvPr/>
        </p:nvSpPr>
        <p:spPr bwMode="auto">
          <a:xfrm rot="5400000">
            <a:off x="28932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5" name="Text Box 108"/>
          <p:cNvSpPr txBox="1">
            <a:spLocks noChangeArrowheads="1"/>
          </p:cNvSpPr>
          <p:nvPr/>
        </p:nvSpPr>
        <p:spPr bwMode="auto">
          <a:xfrm rot="5400000">
            <a:off x="26773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6" name="Text Box 109"/>
          <p:cNvSpPr txBox="1">
            <a:spLocks noChangeArrowheads="1"/>
          </p:cNvSpPr>
          <p:nvPr/>
        </p:nvSpPr>
        <p:spPr bwMode="auto">
          <a:xfrm rot="5400000">
            <a:off x="2461419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100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7" name="Text Box 110"/>
          <p:cNvSpPr txBox="1">
            <a:spLocks noChangeArrowheads="1"/>
          </p:cNvSpPr>
          <p:nvPr/>
        </p:nvSpPr>
        <p:spPr bwMode="auto">
          <a:xfrm rot="5400000">
            <a:off x="22439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8" name="Text Box 111"/>
          <p:cNvSpPr txBox="1">
            <a:spLocks noChangeArrowheads="1"/>
          </p:cNvSpPr>
          <p:nvPr/>
        </p:nvSpPr>
        <p:spPr bwMode="auto">
          <a:xfrm rot="5400000">
            <a:off x="20280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59" name="Text Box 112"/>
          <p:cNvSpPr txBox="1">
            <a:spLocks noChangeArrowheads="1"/>
          </p:cNvSpPr>
          <p:nvPr/>
        </p:nvSpPr>
        <p:spPr bwMode="auto">
          <a:xfrm rot="5400000">
            <a:off x="18121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111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0" name="Text Box 113"/>
          <p:cNvSpPr txBox="1">
            <a:spLocks noChangeArrowheads="1"/>
          </p:cNvSpPr>
          <p:nvPr/>
        </p:nvSpPr>
        <p:spPr bwMode="auto">
          <a:xfrm rot="5400000">
            <a:off x="15962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125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1" name="Text Box 114"/>
          <p:cNvSpPr txBox="1">
            <a:spLocks noChangeArrowheads="1"/>
          </p:cNvSpPr>
          <p:nvPr/>
        </p:nvSpPr>
        <p:spPr bwMode="auto">
          <a:xfrm rot="5400000">
            <a:off x="13803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2" name="Text Box 115"/>
          <p:cNvSpPr txBox="1">
            <a:spLocks noChangeArrowheads="1"/>
          </p:cNvSpPr>
          <p:nvPr/>
        </p:nvSpPr>
        <p:spPr bwMode="auto">
          <a:xfrm rot="5400000">
            <a:off x="11644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3" name="Text Box 116"/>
          <p:cNvSpPr txBox="1">
            <a:spLocks noChangeArrowheads="1"/>
          </p:cNvSpPr>
          <p:nvPr/>
        </p:nvSpPr>
        <p:spPr bwMode="auto">
          <a:xfrm rot="5400000">
            <a:off x="9485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136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4" name="Text Box 117"/>
          <p:cNvSpPr txBox="1">
            <a:spLocks noChangeArrowheads="1"/>
          </p:cNvSpPr>
          <p:nvPr/>
        </p:nvSpPr>
        <p:spPr bwMode="auto">
          <a:xfrm rot="5400000">
            <a:off x="7326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5" name="Text Box 118"/>
          <p:cNvSpPr txBox="1">
            <a:spLocks noChangeArrowheads="1"/>
          </p:cNvSpPr>
          <p:nvPr/>
        </p:nvSpPr>
        <p:spPr bwMode="auto">
          <a:xfrm rot="5400000">
            <a:off x="5167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6" name="Text Box 119"/>
          <p:cNvSpPr txBox="1">
            <a:spLocks noChangeArrowheads="1"/>
          </p:cNvSpPr>
          <p:nvPr/>
        </p:nvSpPr>
        <p:spPr bwMode="auto">
          <a:xfrm rot="5400000">
            <a:off x="300832" y="4317206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158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7" name="Text Box 120"/>
          <p:cNvSpPr txBox="1">
            <a:spLocks noChangeArrowheads="1"/>
          </p:cNvSpPr>
          <p:nvPr/>
        </p:nvSpPr>
        <p:spPr bwMode="auto">
          <a:xfrm rot="5400000">
            <a:off x="41171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8" name="Text Box 121"/>
          <p:cNvSpPr txBox="1">
            <a:spLocks noChangeArrowheads="1"/>
          </p:cNvSpPr>
          <p:nvPr/>
        </p:nvSpPr>
        <p:spPr bwMode="auto">
          <a:xfrm rot="5400000">
            <a:off x="39012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69" name="Text Box 122"/>
          <p:cNvSpPr txBox="1">
            <a:spLocks noChangeArrowheads="1"/>
          </p:cNvSpPr>
          <p:nvPr/>
        </p:nvSpPr>
        <p:spPr bwMode="auto">
          <a:xfrm rot="5400000">
            <a:off x="36853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33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0" name="Text Box 123"/>
          <p:cNvSpPr txBox="1">
            <a:spLocks noChangeArrowheads="1"/>
          </p:cNvSpPr>
          <p:nvPr/>
        </p:nvSpPr>
        <p:spPr bwMode="auto">
          <a:xfrm rot="5400000">
            <a:off x="34694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1" name="Text Box 124"/>
          <p:cNvSpPr txBox="1">
            <a:spLocks noChangeArrowheads="1"/>
          </p:cNvSpPr>
          <p:nvPr/>
        </p:nvSpPr>
        <p:spPr bwMode="auto">
          <a:xfrm rot="5400000">
            <a:off x="3253582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69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2" name="Text Box 125"/>
          <p:cNvSpPr txBox="1">
            <a:spLocks noChangeArrowheads="1"/>
          </p:cNvSpPr>
          <p:nvPr/>
        </p:nvSpPr>
        <p:spPr bwMode="auto">
          <a:xfrm rot="5400000">
            <a:off x="30360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86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3" name="Text Box 126"/>
          <p:cNvSpPr txBox="1">
            <a:spLocks noChangeArrowheads="1"/>
          </p:cNvSpPr>
          <p:nvPr/>
        </p:nvSpPr>
        <p:spPr bwMode="auto">
          <a:xfrm rot="5400000">
            <a:off x="28201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4" name="Text Box 127"/>
          <p:cNvSpPr txBox="1">
            <a:spLocks noChangeArrowheads="1"/>
          </p:cNvSpPr>
          <p:nvPr/>
        </p:nvSpPr>
        <p:spPr bwMode="auto">
          <a:xfrm rot="5400000">
            <a:off x="26042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129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5" name="Text Box 128"/>
          <p:cNvSpPr txBox="1">
            <a:spLocks noChangeArrowheads="1"/>
          </p:cNvSpPr>
          <p:nvPr/>
        </p:nvSpPr>
        <p:spPr bwMode="auto">
          <a:xfrm rot="5400000">
            <a:off x="2388394" y="2516981"/>
            <a:ext cx="4333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142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6" name="Text Box 129"/>
          <p:cNvSpPr txBox="1">
            <a:spLocks noChangeArrowheads="1"/>
          </p:cNvSpPr>
          <p:nvPr/>
        </p:nvSpPr>
        <p:spPr bwMode="auto">
          <a:xfrm rot="5400000">
            <a:off x="36853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7" name="Text Box 130"/>
          <p:cNvSpPr txBox="1">
            <a:spLocks noChangeArrowheads="1"/>
          </p:cNvSpPr>
          <p:nvPr/>
        </p:nvSpPr>
        <p:spPr bwMode="auto">
          <a:xfrm rot="5400000">
            <a:off x="3469482" y="861219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49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8" name="Text Box 131"/>
          <p:cNvSpPr txBox="1">
            <a:spLocks noChangeArrowheads="1"/>
          </p:cNvSpPr>
          <p:nvPr/>
        </p:nvSpPr>
        <p:spPr bwMode="auto">
          <a:xfrm rot="5400000">
            <a:off x="3253582" y="788194"/>
            <a:ext cx="4333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rgbClr val="000066"/>
                </a:solidFill>
                <a:latin typeface="Comic Sans MS" pitchFamily="66" charset="0"/>
              </a:rPr>
              <a:t>108</a:t>
            </a:r>
            <a:endParaRPr lang="el-GR" sz="1000" b="1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8979" name="Line 132"/>
          <p:cNvSpPr>
            <a:spLocks noChangeShapeType="1"/>
          </p:cNvSpPr>
          <p:nvPr/>
        </p:nvSpPr>
        <p:spPr bwMode="auto">
          <a:xfrm rot="5400000">
            <a:off x="315118" y="5050632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0" name="Text Box 133"/>
          <p:cNvSpPr txBox="1">
            <a:spLocks noChangeArrowheads="1"/>
          </p:cNvSpPr>
          <p:nvPr/>
        </p:nvSpPr>
        <p:spPr bwMode="auto">
          <a:xfrm>
            <a:off x="611188" y="2276475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2ου επιπέδου</a:t>
            </a:r>
          </a:p>
        </p:txBody>
      </p:sp>
      <p:sp>
        <p:nvSpPr>
          <p:cNvPr id="38981" name="Text Box 134"/>
          <p:cNvSpPr txBox="1">
            <a:spLocks noChangeArrowheads="1"/>
          </p:cNvSpPr>
          <p:nvPr/>
        </p:nvSpPr>
        <p:spPr bwMode="auto">
          <a:xfrm>
            <a:off x="1547813" y="692150"/>
            <a:ext cx="16573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>
                <a:latin typeface="Calibri" pitchFamily="34" charset="0"/>
              </a:rPr>
              <a:t>Ευρετήριο 3ου επιπέδου (επίπεδο ρίζας)</a:t>
            </a:r>
          </a:p>
        </p:txBody>
      </p:sp>
      <p:sp>
        <p:nvSpPr>
          <p:cNvPr id="38982" name="Text Box 135"/>
          <p:cNvSpPr txBox="1">
            <a:spLocks noChangeArrowheads="1"/>
          </p:cNvSpPr>
          <p:nvPr/>
        </p:nvSpPr>
        <p:spPr bwMode="auto">
          <a:xfrm>
            <a:off x="395288" y="5306705"/>
            <a:ext cx="79930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στο αρχικό ευρετήριο μπορεί να βάζουμε μία τιμή για κάθε εγγραφή του αρχείου δεδομένων (πυκνό ευρετήριο) ή μια εγγραφή για κάθε διακριτή τιμή κλπ ανάλογα με το τύπο του πεδίου 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(κλειδί/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πεδί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 ταξινόμησης) </a:t>
            </a:r>
          </a:p>
        </p:txBody>
      </p:sp>
      <p:sp>
        <p:nvSpPr>
          <p:cNvPr id="38983" name="Line 136"/>
          <p:cNvSpPr>
            <a:spLocks noChangeShapeType="1"/>
          </p:cNvSpPr>
          <p:nvPr/>
        </p:nvSpPr>
        <p:spPr bwMode="auto">
          <a:xfrm>
            <a:off x="4643438" y="4868863"/>
            <a:ext cx="0" cy="431800"/>
          </a:xfrm>
          <a:prstGeom prst="line">
            <a:avLst/>
          </a:prstGeom>
          <a:noFill/>
          <a:ln w="28575">
            <a:solidFill>
              <a:srgbClr val="FF66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4" name="Line 137"/>
          <p:cNvSpPr>
            <a:spLocks noChangeShapeType="1"/>
          </p:cNvSpPr>
          <p:nvPr/>
        </p:nvSpPr>
        <p:spPr bwMode="auto">
          <a:xfrm>
            <a:off x="5651500" y="2133600"/>
            <a:ext cx="503238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8985" name="Rectangle 138"/>
          <p:cNvSpPr>
            <a:spLocks noChangeArrowheads="1"/>
          </p:cNvSpPr>
          <p:nvPr/>
        </p:nvSpPr>
        <p:spPr bwMode="auto">
          <a:xfrm>
            <a:off x="5580063" y="1773238"/>
            <a:ext cx="2376487" cy="12239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986" name="Text Box 139"/>
          <p:cNvSpPr txBox="1">
            <a:spLocks noChangeArrowheads="1"/>
          </p:cNvSpPr>
          <p:nvPr/>
        </p:nvSpPr>
        <p:spPr bwMode="auto">
          <a:xfrm>
            <a:off x="6084888" y="1844675"/>
            <a:ext cx="2016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Δείκτης στο αρχείο δεδομένων (ή στην περίπτωση αρχείου ενδιάμεσου επιπέδου σε αυτό)</a:t>
            </a:r>
          </a:p>
        </p:txBody>
      </p:sp>
      <p:sp>
        <p:nvSpPr>
          <p:cNvPr id="14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22835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C7F90-5884-4A9D-AD44-AD118030DD18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1403350" y="2205038"/>
            <a:ext cx="6337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>
                <a:latin typeface="Calibri" pitchFamily="34" charset="0"/>
              </a:rPr>
              <a:t>Στη συνέχεια:</a:t>
            </a:r>
          </a:p>
          <a:p>
            <a:endParaRPr lang="el-GR" sz="2400">
              <a:latin typeface="Calibri" pitchFamily="34" charset="0"/>
            </a:endParaRPr>
          </a:p>
          <a:p>
            <a:r>
              <a:rPr lang="el-GR" sz="2400">
                <a:latin typeface="Calibri" pitchFamily="34" charset="0"/>
              </a:rPr>
              <a:t>Β-δέντρα, Β+-δέντρα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934853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66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Ερωτήσεις;</a:t>
            </a:r>
          </a:p>
        </p:txBody>
      </p:sp>
    </p:spTree>
    <p:extLst>
      <p:ext uri="{BB962C8B-B14F-4D97-AF65-F5344CB8AC3E}">
        <p14:creationId xmlns="" xmlns:p14="http://schemas.microsoft.com/office/powerpoint/2010/main" val="24550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4AD70-8290-44AB-970D-9CEDD985E262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950840" y="2191603"/>
            <a:ext cx="75422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Πυκνό ευρετήριο</a:t>
            </a:r>
            <a:r>
              <a:rPr lang="el-GR" sz="3200" dirty="0" smtClean="0">
                <a:latin typeface="Calibri" pitchFamily="34" charset="0"/>
              </a:rPr>
              <a:t>: </a:t>
            </a:r>
            <a:r>
              <a:rPr lang="el-GR" sz="3200" dirty="0">
                <a:latin typeface="Calibri" pitchFamily="34" charset="0"/>
              </a:rPr>
              <a:t>μια καταχώρηση για κάθε εγγραφή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l-GR" sz="3200" dirty="0">
                <a:latin typeface="Calibri" pitchFamily="34" charset="0"/>
              </a:rPr>
              <a:t>του </a:t>
            </a:r>
            <a:r>
              <a:rPr lang="el-GR" sz="3200" dirty="0" smtClean="0">
                <a:latin typeface="Calibri" pitchFamily="34" charset="0"/>
              </a:rPr>
              <a:t>αρχείου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3200" dirty="0">
                <a:latin typeface="Calibri" pitchFamily="34" charset="0"/>
              </a:rPr>
              <a:t>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 ευρετήριο</a:t>
            </a:r>
            <a:endParaRPr lang="el-GR" sz="3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9877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75DA9A-3DF7-4C7B-8894-CEDCA3A9E19A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95300" y="1558451"/>
            <a:ext cx="83075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ευρετήριο 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primary index)</a:t>
            </a:r>
            <a:r>
              <a:rPr lang="el-GR" sz="2800" dirty="0">
                <a:latin typeface="Calibri" pitchFamily="34" charset="0"/>
              </a:rPr>
              <a:t>: ορισμένο στο κλειδί διάταξης του αρχείου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09600" y="271045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Για κάθε </a:t>
            </a:r>
            <a:r>
              <a:rPr lang="en-US" sz="2400" dirty="0">
                <a:latin typeface="Calibri" pitchFamily="34" charset="0"/>
              </a:rPr>
              <a:t>block </a:t>
            </a:r>
            <a:r>
              <a:rPr lang="el-GR" sz="2400" dirty="0">
                <a:latin typeface="Calibri" pitchFamily="34" charset="0"/>
              </a:rPr>
              <a:t>του αρχείου (μη πυκνό ευρετήριο) η εγγραφή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ευρετηρίου είναι της μορφής </a:t>
            </a:r>
            <a:r>
              <a:rPr lang="el-GR" sz="2400" b="1" dirty="0">
                <a:latin typeface="Calibri" pitchFamily="34" charset="0"/>
              </a:rPr>
              <a:t>(&lt;Κ(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), 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)&gt;)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όπου: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b="1" dirty="0">
                <a:latin typeface="Calibri" pitchFamily="34" charset="0"/>
              </a:rPr>
              <a:t>Κ(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η τιμή του πρωτεύοντος κλειδιού της πρώτης εγγραφής του </a:t>
            </a:r>
            <a:r>
              <a:rPr lang="en-US" sz="2400" dirty="0">
                <a:latin typeface="Calibri" pitchFamily="34" charset="0"/>
              </a:rPr>
              <a:t>block (</a:t>
            </a:r>
            <a:r>
              <a:rPr lang="el-GR" sz="2400" i="1" dirty="0">
                <a:latin typeface="Calibri" pitchFamily="34" charset="0"/>
              </a:rPr>
              <a:t>άγκυρα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block)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P(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):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δείκτης προς το </a:t>
            </a:r>
            <a:r>
              <a:rPr lang="en-US" sz="2400" dirty="0">
                <a:latin typeface="Calibri" pitchFamily="34" charset="0"/>
              </a:rPr>
              <a:t>block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71500" y="5210326"/>
            <a:ext cx="82313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 Ένα </a:t>
            </a:r>
            <a:r>
              <a:rPr lang="el-GR" sz="2000" dirty="0">
                <a:latin typeface="Calibri" pitchFamily="34" charset="0"/>
              </a:rPr>
              <a:t>ευρετήριο στο πεδίο διάταξης (+ κλειδί) είναι ένα 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πυκνό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ευρετήριο</a:t>
            </a:r>
            <a:r>
              <a:rPr lang="en-US" sz="2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36384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495CF-944D-4AD1-9A6F-167EB0DB58AE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168525" y="18446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992313" y="1773238"/>
            <a:ext cx="1223962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5519738" y="1801813"/>
            <a:ext cx="903287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168525" y="1954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2168525" y="20605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2" name="Line 8"/>
          <p:cNvSpPr>
            <a:spLocks noChangeShapeType="1"/>
          </p:cNvSpPr>
          <p:nvPr/>
        </p:nvSpPr>
        <p:spPr bwMode="auto">
          <a:xfrm>
            <a:off x="2181225" y="22479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2744788" y="19161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4" name="Rectangle 10"/>
          <p:cNvSpPr>
            <a:spLocks noChangeArrowheads="1"/>
          </p:cNvSpPr>
          <p:nvPr/>
        </p:nvSpPr>
        <p:spPr bwMode="auto">
          <a:xfrm>
            <a:off x="2203450" y="358457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5" name="Line 11"/>
          <p:cNvSpPr>
            <a:spLocks noChangeShapeType="1"/>
          </p:cNvSpPr>
          <p:nvPr/>
        </p:nvSpPr>
        <p:spPr bwMode="auto">
          <a:xfrm>
            <a:off x="2203450" y="36941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6" name="Line 12"/>
          <p:cNvSpPr>
            <a:spLocks noChangeShapeType="1"/>
          </p:cNvSpPr>
          <p:nvPr/>
        </p:nvSpPr>
        <p:spPr bwMode="auto">
          <a:xfrm>
            <a:off x="2203450" y="38004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7" name="Line 13"/>
          <p:cNvSpPr>
            <a:spLocks noChangeShapeType="1"/>
          </p:cNvSpPr>
          <p:nvPr/>
        </p:nvSpPr>
        <p:spPr bwMode="auto">
          <a:xfrm>
            <a:off x="2216150" y="39878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8" name="Rectangle 14"/>
          <p:cNvSpPr>
            <a:spLocks noChangeArrowheads="1"/>
          </p:cNvSpPr>
          <p:nvPr/>
        </p:nvSpPr>
        <p:spPr bwMode="auto">
          <a:xfrm>
            <a:off x="2174875" y="24511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9" name="Line 15"/>
          <p:cNvSpPr>
            <a:spLocks noChangeShapeType="1"/>
          </p:cNvSpPr>
          <p:nvPr/>
        </p:nvSpPr>
        <p:spPr bwMode="auto">
          <a:xfrm>
            <a:off x="2174875" y="25606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2174875" y="26670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1" name="Line 17"/>
          <p:cNvSpPr>
            <a:spLocks noChangeShapeType="1"/>
          </p:cNvSpPr>
          <p:nvPr/>
        </p:nvSpPr>
        <p:spPr bwMode="auto">
          <a:xfrm>
            <a:off x="2187575" y="28543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2609850" y="18383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2616200" y="24638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2663825" y="35877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15" name="Rectangle 21"/>
          <p:cNvSpPr>
            <a:spLocks noChangeArrowheads="1"/>
          </p:cNvSpPr>
          <p:nvPr/>
        </p:nvSpPr>
        <p:spPr bwMode="auto">
          <a:xfrm>
            <a:off x="5584825" y="258445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5581650" y="1876425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5603875" y="5461000"/>
            <a:ext cx="720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18" name="Line 24"/>
          <p:cNvSpPr>
            <a:spLocks noChangeShapeType="1"/>
          </p:cNvSpPr>
          <p:nvPr/>
        </p:nvSpPr>
        <p:spPr bwMode="auto">
          <a:xfrm>
            <a:off x="2800350" y="2009775"/>
            <a:ext cx="2752725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19" name="Line 25"/>
          <p:cNvSpPr>
            <a:spLocks noChangeShapeType="1"/>
          </p:cNvSpPr>
          <p:nvPr/>
        </p:nvSpPr>
        <p:spPr bwMode="auto">
          <a:xfrm>
            <a:off x="2781300" y="2295525"/>
            <a:ext cx="2686050" cy="153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0" name="Line 26"/>
          <p:cNvSpPr>
            <a:spLocks noChangeShapeType="1"/>
          </p:cNvSpPr>
          <p:nvPr/>
        </p:nvSpPr>
        <p:spPr bwMode="auto">
          <a:xfrm>
            <a:off x="2838450" y="3619500"/>
            <a:ext cx="2752725" cy="187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21" name="Text Box 27"/>
          <p:cNvSpPr txBox="1">
            <a:spLocks noChangeArrowheads="1"/>
          </p:cNvSpPr>
          <p:nvPr/>
        </p:nvSpPr>
        <p:spPr bwMode="auto">
          <a:xfrm>
            <a:off x="352425" y="2324100"/>
            <a:ext cx="194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Ευρετηρίου</a:t>
            </a:r>
          </a:p>
        </p:txBody>
      </p:sp>
      <p:sp>
        <p:nvSpPr>
          <p:cNvPr id="8222" name="Text Box 28"/>
          <p:cNvSpPr txBox="1">
            <a:spLocks noChangeArrowheads="1"/>
          </p:cNvSpPr>
          <p:nvPr/>
        </p:nvSpPr>
        <p:spPr bwMode="auto">
          <a:xfrm>
            <a:off x="7038975" y="2847975"/>
            <a:ext cx="1495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Αρχείο Δεδομένων</a:t>
            </a:r>
          </a:p>
        </p:txBody>
      </p:sp>
      <p:sp>
        <p:nvSpPr>
          <p:cNvPr id="8223" name="Text Box 29"/>
          <p:cNvSpPr txBox="1">
            <a:spLocks noChangeArrowheads="1"/>
          </p:cNvSpPr>
          <p:nvPr/>
        </p:nvSpPr>
        <p:spPr bwMode="auto">
          <a:xfrm>
            <a:off x="876299" y="4674500"/>
            <a:ext cx="2562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Ποιο είναι το μέγεθος του ευρετηρίου (πόσα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blocks);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9296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3C23B-7990-43B0-8212-10A7DCC007D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651610" y="1558688"/>
            <a:ext cx="77417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μεγέθους αρχείου ευρετηρίου)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διατεταγμένο αρχείο με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A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= 30.000 </a:t>
            </a:r>
            <a:r>
              <a:rPr lang="el-GR" sz="2400" dirty="0">
                <a:latin typeface="Calibri" pitchFamily="34" charset="0"/>
              </a:rPr>
              <a:t>εγγραφές, μέγεθος </a:t>
            </a:r>
            <a:r>
              <a:rPr lang="en-US" sz="2400" dirty="0">
                <a:latin typeface="Calibri" pitchFamily="34" charset="0"/>
              </a:rPr>
              <a:t>block B = 1024 bytes, </a:t>
            </a:r>
            <a:r>
              <a:rPr lang="el-GR" sz="2400" dirty="0">
                <a:latin typeface="Calibri" pitchFamily="34" charset="0"/>
              </a:rPr>
              <a:t>σταθερού μεγέθους εγγραφές μεγέθους 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100 bytes, όπ</a:t>
            </a:r>
            <a:r>
              <a:rPr lang="en-US" sz="2400" dirty="0" err="1">
                <a:latin typeface="Calibri" pitchFamily="34" charset="0"/>
              </a:rPr>
              <a:t>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 πεδίο κλειδιού διάταξης έχει μέγεθος </a:t>
            </a:r>
            <a:r>
              <a:rPr lang="en-US" sz="2400" dirty="0">
                <a:latin typeface="Calibri" pitchFamily="34" charset="0"/>
              </a:rPr>
              <a:t>V</a:t>
            </a:r>
            <a:r>
              <a:rPr lang="en-US" sz="2400" baseline="-25000" dirty="0">
                <a:latin typeface="Calibri" pitchFamily="34" charset="0"/>
              </a:rPr>
              <a:t>A</a:t>
            </a:r>
            <a:r>
              <a:rPr lang="en-US" sz="2400" dirty="0">
                <a:latin typeface="Calibri" pitchFamily="34" charset="0"/>
              </a:rPr>
              <a:t> = 9 bytes,  </a:t>
            </a:r>
            <a:r>
              <a:rPr lang="el-GR" sz="2400" dirty="0">
                <a:latin typeface="Calibri" pitchFamily="34" charset="0"/>
              </a:rPr>
              <a:t>μη εκτεινόμενη καταχώρηση.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Κατασκευάζουμε πρωτεύον ευρετήριο, μέγεθος δείκτη </a:t>
            </a:r>
            <a:r>
              <a:rPr lang="en-US" sz="2400" dirty="0">
                <a:latin typeface="Calibri" pitchFamily="34" charset="0"/>
              </a:rPr>
              <a:t>block P = 6 bytes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990600" y="4804113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δεδομένων: 3.000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1042988" y="5229225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Μέγεθος αρχείου ευρετηρίου: 45 </a:t>
            </a:r>
            <a:r>
              <a:rPr lang="en-US" sz="2000" dirty="0">
                <a:latin typeface="Calibri" pitchFamily="34" charset="0"/>
              </a:rPr>
              <a:t>blocks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7930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E0E82-2D23-4C78-A119-851469D26301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68313" y="1738404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827088" y="2924175"/>
            <a:ext cx="800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Δυαδική αναζήτηση </a:t>
            </a:r>
            <a:r>
              <a:rPr lang="el-GR" sz="2800" dirty="0">
                <a:latin typeface="Calibri" pitchFamily="34" charset="0"/>
              </a:rPr>
              <a:t>στο πρωτεύον ευρετήριο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 Ανάγνωση του </a:t>
            </a:r>
            <a:r>
              <a:rPr lang="en-US" sz="2800" dirty="0">
                <a:latin typeface="Calibri" pitchFamily="34" charset="0"/>
              </a:rPr>
              <a:t>block </a:t>
            </a:r>
            <a:r>
              <a:rPr lang="el-GR" sz="2800" dirty="0">
                <a:latin typeface="Calibri" pitchFamily="34" charset="0"/>
              </a:rPr>
              <a:t>από το αρχείο δεδομένων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6064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A1B27-7B41-424E-BB5D-CCCAD54ADB68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76083" y="1306631"/>
            <a:ext cx="8524875" cy="158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(υπολογισμός κόστους αναζήτησης)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Δεδομένα όπως πριν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(Έστω διατεταγμένο αρχείο με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30.000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εγγραφές,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B = 1024 bytes,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σταθερού μεγέθους εγγραφές μεγέθους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R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= 100 bytes, όπ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ου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το πεδίο κλειδιού διάταξης έχει μέγεθος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V</a:t>
            </a:r>
            <a:r>
              <a:rPr lang="en-US" sz="12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= 9 bytes,  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μη εκτεινόμενη καταχώρηση. Κατασκευάζουμε πρωτεύον ευρετήριο, μέγεθος δείκτη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block P = 6 bytes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123950" y="3449329"/>
            <a:ext cx="74961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δεδομένων: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3.000 </a:t>
            </a:r>
            <a:r>
              <a:rPr lang="en-US" i="1" dirty="0">
                <a:latin typeface="Calibri" pitchFamily="34" charset="0"/>
              </a:rPr>
              <a:t>blocks 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Μέγεθος αρχείου ευρετηρίου: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45 </a:t>
            </a:r>
            <a:r>
              <a:rPr lang="en-US" i="1" dirty="0">
                <a:latin typeface="Calibri" pitchFamily="34" charset="0"/>
              </a:rPr>
              <a:t>blocks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457200" y="4458979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χωρίς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3.000</a:t>
            </a:r>
            <a:r>
              <a:rPr lang="el-GR">
                <a:latin typeface="Calibri" pitchFamily="34" charset="0"/>
                <a:sym typeface="Symbol" pitchFamily="18" charset="2"/>
              </a:rPr>
              <a:t> = 12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457200" y="506857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Αναζήτηση με ευρετήριο: </a:t>
            </a:r>
            <a:r>
              <a:rPr lang="el-GR">
                <a:latin typeface="Calibri" pitchFamily="34" charset="0"/>
                <a:sym typeface="Symbol" pitchFamily="18" charset="2"/>
              </a:rPr>
              <a:t></a:t>
            </a:r>
            <a:r>
              <a:rPr lang="en-US">
                <a:latin typeface="Calibri" pitchFamily="34" charset="0"/>
                <a:sym typeface="Symbol" pitchFamily="18" charset="2"/>
              </a:rPr>
              <a:t>log 45</a:t>
            </a:r>
            <a:r>
              <a:rPr lang="el-GR">
                <a:latin typeface="Calibri" pitchFamily="34" charset="0"/>
                <a:sym typeface="Symbol" pitchFamily="18" charset="2"/>
              </a:rPr>
              <a:t> + 1 = 7 blocks</a:t>
            </a:r>
            <a:endParaRPr lang="el-GR">
              <a:latin typeface="Calibri" pitchFamily="34" charset="0"/>
            </a:endParaRP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6443663" y="3874779"/>
            <a:ext cx="2374900" cy="584200"/>
          </a:xfrm>
          <a:prstGeom prst="rect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  <a:latin typeface="Calibri" pitchFamily="34" charset="0"/>
              </a:rPr>
              <a:t>Δυαδική γιατί το αρχείο ταξινομημένο</a:t>
            </a:r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 flipH="1">
            <a:off x="5651500" y="4163704"/>
            <a:ext cx="865188" cy="2873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6084094" y="2745427"/>
            <a:ext cx="1439863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A</a:t>
            </a:r>
            <a:r>
              <a:rPr lang="en-US" sz="1800" dirty="0">
                <a:latin typeface="Calibri" pitchFamily="34" charset="0"/>
              </a:rPr>
              <a:t> = 10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bfr</a:t>
            </a:r>
            <a:r>
              <a:rPr lang="en-US" sz="1800" baseline="-25000" dirty="0" err="1">
                <a:latin typeface="Calibri" pitchFamily="34" charset="0"/>
              </a:rPr>
              <a:t>E</a:t>
            </a:r>
            <a:r>
              <a:rPr lang="en-US" sz="1800" dirty="0">
                <a:latin typeface="Calibri" pitchFamily="34" charset="0"/>
              </a:rPr>
              <a:t> = 68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2339975" y="5532129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>
                <a:solidFill>
                  <a:srgbClr val="CC0000"/>
                </a:solidFill>
                <a:latin typeface="Calibri" pitchFamily="34" charset="0"/>
              </a:rPr>
              <a:t>ευρετηρίου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4211638" y="5603567"/>
            <a:ext cx="165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400">
                <a:solidFill>
                  <a:srgbClr val="CC0000"/>
                </a:solidFill>
                <a:latin typeface="Calibri" pitchFamily="34" charset="0"/>
              </a:rPr>
              <a:t>αρχείου</a:t>
            </a: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 flipV="1">
            <a:off x="3348038" y="5387667"/>
            <a:ext cx="360362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79" name="Line 13"/>
          <p:cNvSpPr>
            <a:spLocks noChangeShapeType="1"/>
          </p:cNvSpPr>
          <p:nvPr/>
        </p:nvSpPr>
        <p:spPr bwMode="auto">
          <a:xfrm flipH="1" flipV="1">
            <a:off x="4356100" y="5387667"/>
            <a:ext cx="360363" cy="215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97217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Πρωτεύον Ευρετήριο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l-GR" altLang="en-US" dirty="0" smtClean="0"/>
              <a:t>3-20</a:t>
            </a:r>
            <a:r>
              <a:rPr lang="en-US" altLang="en-US" dirty="0" smtClean="0"/>
              <a:t>1</a:t>
            </a:r>
            <a:r>
              <a:rPr lang="el-GR" altLang="en-US" dirty="0" smtClean="0"/>
              <a:t>4</a:t>
            </a:r>
          </a:p>
        </p:txBody>
      </p:sp>
    </p:spTree>
    <p:extLst>
      <p:ext uri="{BB962C8B-B14F-4D97-AF65-F5344CB8AC3E}">
        <p14:creationId xmlns="" xmlns:p14="http://schemas.microsoft.com/office/powerpoint/2010/main" val="11728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</TotalTime>
  <Words>2717</Words>
  <Application>Microsoft Office PowerPoint</Application>
  <PresentationFormat>On-screen Show (4:3)</PresentationFormat>
  <Paragraphs>495</Paragraphs>
  <Slides>38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Ευρετήρια</vt:lpstr>
      <vt:lpstr>Ευρετήρια</vt:lpstr>
      <vt:lpstr>Ευρετήρια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Πρωτεύον Ευρετήριο</vt:lpstr>
      <vt:lpstr>Ευρετήρια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Ευρετήριο Συστάδων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Δευτερεύον Ευρετήριο</vt:lpstr>
      <vt:lpstr>Slide 24</vt:lpstr>
      <vt:lpstr>Ευρετήρια</vt:lpstr>
      <vt:lpstr>Ευρετήρια Πολλών Επιπέδων</vt:lpstr>
      <vt:lpstr>Slide 27</vt:lpstr>
      <vt:lpstr>Ευρετήρια Πολλών Επιπέδων</vt:lpstr>
      <vt:lpstr>Ευρετήρια Πολλών Επιπέδων</vt:lpstr>
      <vt:lpstr>Ευρετήρια Πολλών Επιπέδων</vt:lpstr>
      <vt:lpstr>Ευρετήρια Πολλών Επιπέδων</vt:lpstr>
      <vt:lpstr>Slide 32</vt:lpstr>
      <vt:lpstr>Ευρετήρια Πολλών Επιπέδων</vt:lpstr>
      <vt:lpstr>Ευρετήρια Πολλών Επιπέδων</vt:lpstr>
      <vt:lpstr>Πολυεπίπεδα Ευρετήρια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375</cp:revision>
  <dcterms:created xsi:type="dcterms:W3CDTF">2013-06-13T09:19:30Z</dcterms:created>
  <dcterms:modified xsi:type="dcterms:W3CDTF">2013-12-09T16:34:16Z</dcterms:modified>
</cp:coreProperties>
</file>