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38"/>
  </p:notesMasterIdLst>
  <p:sldIdLst>
    <p:sldId id="256" r:id="rId2"/>
    <p:sldId id="257" r:id="rId3"/>
    <p:sldId id="293" r:id="rId4"/>
    <p:sldId id="292" r:id="rId5"/>
    <p:sldId id="259" r:id="rId6"/>
    <p:sldId id="260" r:id="rId7"/>
    <p:sldId id="261" r:id="rId8"/>
    <p:sldId id="262" r:id="rId9"/>
    <p:sldId id="298" r:id="rId10"/>
    <p:sldId id="266" r:id="rId11"/>
    <p:sldId id="267" r:id="rId12"/>
    <p:sldId id="302" r:id="rId13"/>
    <p:sldId id="265" r:id="rId14"/>
    <p:sldId id="268" r:id="rId15"/>
    <p:sldId id="269" r:id="rId16"/>
    <p:sldId id="299" r:id="rId17"/>
    <p:sldId id="300" r:id="rId18"/>
    <p:sldId id="301" r:id="rId19"/>
    <p:sldId id="271" r:id="rId20"/>
    <p:sldId id="272" r:id="rId21"/>
    <p:sldId id="290" r:id="rId22"/>
    <p:sldId id="273" r:id="rId23"/>
    <p:sldId id="294" r:id="rId24"/>
    <p:sldId id="297" r:id="rId25"/>
    <p:sldId id="296" r:id="rId26"/>
    <p:sldId id="274" r:id="rId27"/>
    <p:sldId id="277" r:id="rId28"/>
    <p:sldId id="295" r:id="rId29"/>
    <p:sldId id="279" r:id="rId30"/>
    <p:sldId id="280" r:id="rId31"/>
    <p:sldId id="283" r:id="rId32"/>
    <p:sldId id="291" r:id="rId33"/>
    <p:sldId id="286" r:id="rId34"/>
    <p:sldId id="287" r:id="rId35"/>
    <p:sldId id="288" r:id="rId36"/>
    <p:sldId id="289" r:id="rId3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2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38D82C-48CD-4C83-B68D-0A05EC30AD8F}" type="datetimeFigureOut">
              <a:rPr lang="en-US" smtClean="0"/>
              <a:pPr/>
              <a:t>3/28/2012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686637-5763-4B00-A1D6-CB6B374AFCF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686637-5763-4B00-A1D6-CB6B374AFCFB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686637-5763-4B00-A1D6-CB6B374AFCFB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686637-5763-4B00-A1D6-CB6B374AFCFB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686637-5763-4B00-A1D6-CB6B374AFCFB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686637-5763-4B00-A1D6-CB6B374AFCFB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686637-5763-4B00-A1D6-CB6B374AFCFB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686637-5763-4B00-A1D6-CB6B374AFCFB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686637-5763-4B00-A1D6-CB6B374AFCFB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686637-5763-4B00-A1D6-CB6B374AFCFB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686637-5763-4B00-A1D6-CB6B374AFCFB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686637-5763-4B00-A1D6-CB6B374AFCFB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686637-5763-4B00-A1D6-CB6B374AFCFB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686637-5763-4B00-A1D6-CB6B374AFCFB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686637-5763-4B00-A1D6-CB6B374AFCFB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686637-5763-4B00-A1D6-CB6B374AFCFB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686637-5763-4B00-A1D6-CB6B374AFCFB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686637-5763-4B00-A1D6-CB6B374AFCFB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686637-5763-4B00-A1D6-CB6B374AFCFB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686637-5763-4B00-A1D6-CB6B374AFCFB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686637-5763-4B00-A1D6-CB6B374AFCFB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686637-5763-4B00-A1D6-CB6B374AFCFB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686637-5763-4B00-A1D6-CB6B374AFCFB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686637-5763-4B00-A1D6-CB6B374AFCFB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686637-5763-4B00-A1D6-CB6B374AFCFB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686637-5763-4B00-A1D6-CB6B374AFCFB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686637-5763-4B00-A1D6-CB6B374AFCFB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686637-5763-4B00-A1D6-CB6B374AFCFB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686637-5763-4B00-A1D6-CB6B374AFCFB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686637-5763-4B00-A1D6-CB6B374AFCFB}" type="slidenum">
              <a:rPr lang="en-US" smtClean="0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686637-5763-4B00-A1D6-CB6B374AFCFB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686637-5763-4B00-A1D6-CB6B374AFCFB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686637-5763-4B00-A1D6-CB6B374AFCFB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686637-5763-4B00-A1D6-CB6B374AFCFB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686637-5763-4B00-A1D6-CB6B374AFCFB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686637-5763-4B00-A1D6-CB6B374AFCFB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DMOD lab, University of Ioannina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64358-7A2C-40FB-9FD4-8AC65389C9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DMOD lab, University of Ioannina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64358-7A2C-40FB-9FD4-8AC65389C9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282" y="642918"/>
            <a:ext cx="8515352" cy="571504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285860"/>
            <a:ext cx="8643998" cy="5286412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0" y="6572272"/>
            <a:ext cx="6215074" cy="285728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smtClean="0"/>
              <a:t>DMOD lab, University of Ioannina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82000" y="6492240"/>
            <a:ext cx="762000" cy="365760"/>
          </a:xfrm>
        </p:spPr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fld id="{61564358-7A2C-40FB-9FD4-8AC65389C92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500034" y="0"/>
            <a:ext cx="82868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0" dirty="0" smtClean="0">
                <a:solidFill>
                  <a:schemeClr val="bg1">
                    <a:lumMod val="75000"/>
                  </a:schemeClr>
                </a:solidFill>
                <a:effectLst/>
              </a:rPr>
              <a:t>Dynamic Diversification of Continuous Data</a:t>
            </a:r>
            <a:endParaRPr lang="en-US" b="0" dirty="0">
              <a:solidFill>
                <a:schemeClr val="bg1">
                  <a:lumMod val="75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DMOD lab, University of Ioannina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64358-7A2C-40FB-9FD4-8AC65389C9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DMOD lab, University of Ioannina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64358-7A2C-40FB-9FD4-8AC65389C9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1564358-7A2C-40FB-9FD4-8AC65389C92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en-US" smtClean="0"/>
              <a:t>DMOD lab, University of Ioannina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r>
              <a:rPr lang="en-US" smtClean="0"/>
              <a:t>DMOD lab, University of Ioannina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61564358-7A2C-40FB-9FD4-8AC65389C9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DMOD lab, University of Ioannina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64358-7A2C-40FB-9FD4-8AC65389C9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DMOD lab, University of Ioannina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64358-7A2C-40FB-9FD4-8AC65389C9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DMOD lab, University of Ioannina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64358-7A2C-40FB-9FD4-8AC65389C9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r>
              <a:rPr lang="en-US" smtClean="0"/>
              <a:t>DMOD lab, University of Ioannina</a:t>
            </a: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61564358-7A2C-40FB-9FD4-8AC65389C92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5.bin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6.png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6.png"/><Relationship Id="rId4" Type="http://schemas.openxmlformats.org/officeDocument/2006/relationships/oleObject" Target="../embeddings/oleObject4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Dynamic Diversification of Continuous Data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28596" y="4214818"/>
            <a:ext cx="5543560" cy="17526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Marina </a:t>
            </a:r>
            <a:r>
              <a:rPr lang="en-US" dirty="0" err="1" smtClean="0"/>
              <a:t>Drosou</a:t>
            </a:r>
            <a:r>
              <a:rPr lang="en-US" dirty="0" smtClean="0"/>
              <a:t> and </a:t>
            </a:r>
            <a:r>
              <a:rPr lang="en-US" dirty="0" err="1" smtClean="0"/>
              <a:t>Evaggelia</a:t>
            </a:r>
            <a:r>
              <a:rPr lang="en-US" dirty="0" smtClean="0"/>
              <a:t> </a:t>
            </a:r>
            <a:r>
              <a:rPr lang="en-US" dirty="0" err="1" smtClean="0"/>
              <a:t>Pitoura</a:t>
            </a:r>
            <a:endParaRPr lang="en-US" dirty="0" smtClean="0"/>
          </a:p>
          <a:p>
            <a:r>
              <a:rPr lang="en-US" sz="1900" dirty="0" smtClean="0"/>
              <a:t>Computer Science Department</a:t>
            </a:r>
          </a:p>
          <a:p>
            <a:r>
              <a:rPr lang="en-US" sz="1900" dirty="0" smtClean="0"/>
              <a:t>University of </a:t>
            </a:r>
            <a:r>
              <a:rPr lang="en-US" sz="1900" dirty="0" err="1" smtClean="0"/>
              <a:t>Ioannina</a:t>
            </a:r>
            <a:r>
              <a:rPr lang="en-US" sz="1900" dirty="0" smtClean="0"/>
              <a:t>, Greece</a:t>
            </a:r>
          </a:p>
          <a:p>
            <a:endParaRPr lang="en-US" dirty="0" smtClean="0"/>
          </a:p>
          <a:p>
            <a:r>
              <a:rPr lang="en-US" sz="1800" dirty="0" smtClean="0"/>
              <a:t>http://dmod.cs.uoi.gr</a:t>
            </a:r>
            <a:endParaRPr lang="en-US" sz="1800" dirty="0"/>
          </a:p>
        </p:txBody>
      </p:sp>
      <p:pic>
        <p:nvPicPr>
          <p:cNvPr id="4" name="Picture 3" descr="csuoi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300192" y="4509120"/>
            <a:ext cx="1447800" cy="1371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Jumping Windows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285860"/>
            <a:ext cx="8643998" cy="285752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We consider a </a:t>
            </a:r>
            <a:r>
              <a:rPr lang="en-US" dirty="0" smtClean="0">
                <a:solidFill>
                  <a:srgbClr val="FF0000"/>
                </a:solidFill>
              </a:rPr>
              <a:t>sliding-window model </a:t>
            </a:r>
            <a:r>
              <a:rPr lang="en-US" dirty="0" smtClean="0"/>
              <a:t>where the </a:t>
            </a:r>
            <a:r>
              <a:rPr lang="en-US" i="1" dirty="0" smtClean="0"/>
              <a:t>k</a:t>
            </a:r>
            <a:r>
              <a:rPr lang="en-US" dirty="0" smtClean="0"/>
              <a:t> most diverse items are computed over windows of length </a:t>
            </a:r>
            <a:r>
              <a:rPr lang="en-US" i="1" dirty="0" smtClean="0"/>
              <a:t>w</a:t>
            </a:r>
            <a:r>
              <a:rPr lang="en-US" dirty="0" smtClean="0"/>
              <a:t> in the streaming input data.</a:t>
            </a:r>
          </a:p>
          <a:p>
            <a:endParaRPr lang="en-US" dirty="0" smtClean="0"/>
          </a:p>
          <a:p>
            <a:r>
              <a:rPr lang="en-US" dirty="0" smtClean="0"/>
              <a:t>We allow windows not only to slide but also to </a:t>
            </a:r>
            <a:r>
              <a:rPr lang="en-US" dirty="0" smtClean="0">
                <a:solidFill>
                  <a:srgbClr val="FF0000"/>
                </a:solidFill>
              </a:rPr>
              <a:t>jump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This corresponds to the view of the users between consequent logins to their notification service.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DMOD lab, University of Ioannina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64358-7A2C-40FB-9FD4-8AC65389C92F}" type="slidenum">
              <a:rPr lang="en-US" smtClean="0"/>
              <a:pPr/>
              <a:t>10</a:t>
            </a:fld>
            <a:endParaRPr lang="en-US" dirty="0"/>
          </a:p>
        </p:txBody>
      </p:sp>
      <p:pic>
        <p:nvPicPr>
          <p:cNvPr id="24580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00100" y="4000504"/>
            <a:ext cx="5572125" cy="194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Left Brace 8"/>
          <p:cNvSpPr/>
          <p:nvPr/>
        </p:nvSpPr>
        <p:spPr>
          <a:xfrm rot="16200000">
            <a:off x="4071914" y="4514844"/>
            <a:ext cx="571504" cy="2857520"/>
          </a:xfrm>
          <a:prstGeom prst="leftBrace">
            <a:avLst>
              <a:gd name="adj1" fmla="val 73449"/>
              <a:gd name="adj2" fmla="val 49628"/>
            </a:avLst>
          </a:prstGeom>
          <a:ln w="1905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175251" y="6142759"/>
            <a:ext cx="35719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 smtClean="0">
                <a:solidFill>
                  <a:schemeClr val="accent2"/>
                </a:solidFill>
              </a:rPr>
              <a:t>w</a:t>
            </a:r>
            <a:endParaRPr lang="en-US" sz="1600" i="1" dirty="0">
              <a:solidFill>
                <a:schemeClr val="accent2"/>
              </a:solidFill>
            </a:endParaRPr>
          </a:p>
        </p:txBody>
      </p:sp>
      <p:sp>
        <p:nvSpPr>
          <p:cNvPr id="11" name="Left Brace 10"/>
          <p:cNvSpPr/>
          <p:nvPr/>
        </p:nvSpPr>
        <p:spPr>
          <a:xfrm rot="16200000">
            <a:off x="1893055" y="5193505"/>
            <a:ext cx="571504" cy="1500198"/>
          </a:xfrm>
          <a:prstGeom prst="leftBrace">
            <a:avLst>
              <a:gd name="adj1" fmla="val 73449"/>
              <a:gd name="adj2" fmla="val 49628"/>
            </a:avLst>
          </a:prstGeom>
          <a:ln w="1905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1611123" y="6152271"/>
            <a:ext cx="128588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 smtClean="0">
                <a:solidFill>
                  <a:schemeClr val="accent2"/>
                </a:solidFill>
              </a:rPr>
              <a:t>jump step</a:t>
            </a:r>
            <a:endParaRPr lang="en-US" sz="1600" i="1" dirty="0">
              <a:solidFill>
                <a:schemeClr val="accent2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500774" y="4443406"/>
            <a:ext cx="18573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2"/>
                </a:solidFill>
              </a:rPr>
              <a:t>Window </a:t>
            </a:r>
            <a:r>
              <a:rPr lang="en-US" i="1" dirty="0" smtClean="0">
                <a:solidFill>
                  <a:schemeClr val="accent2"/>
                </a:solidFill>
              </a:rPr>
              <a:t>P</a:t>
            </a:r>
            <a:r>
              <a:rPr lang="en-US" i="1" baseline="-25000" dirty="0" smtClean="0">
                <a:solidFill>
                  <a:schemeClr val="accent2"/>
                </a:solidFill>
              </a:rPr>
              <a:t>i-1</a:t>
            </a:r>
            <a:endParaRPr lang="en-US" i="1" baseline="-25000" dirty="0">
              <a:solidFill>
                <a:schemeClr val="accent2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500774" y="5300662"/>
            <a:ext cx="18573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2"/>
                </a:solidFill>
              </a:rPr>
              <a:t>Window </a:t>
            </a:r>
            <a:r>
              <a:rPr lang="en-US" i="1" dirty="0" smtClean="0">
                <a:solidFill>
                  <a:schemeClr val="accent2"/>
                </a:solidFill>
              </a:rPr>
              <a:t>P</a:t>
            </a:r>
            <a:r>
              <a:rPr lang="en-US" i="1" baseline="-25000" dirty="0" smtClean="0">
                <a:solidFill>
                  <a:schemeClr val="accent2"/>
                </a:solidFill>
              </a:rPr>
              <a:t>i</a:t>
            </a:r>
            <a:endParaRPr lang="en-US" i="1" baseline="-25000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Constrained Continuous </a:t>
            </a:r>
            <a:r>
              <a:rPr lang="en-US" i="1" dirty="0" smtClean="0"/>
              <a:t>k</a:t>
            </a:r>
            <a:r>
              <a:rPr lang="en-US" dirty="0" smtClean="0"/>
              <a:t>-Diversity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643050"/>
            <a:ext cx="8715436" cy="4929222"/>
          </a:xfrm>
        </p:spPr>
        <p:txBody>
          <a:bodyPr>
            <a:normAutofit/>
          </a:bodyPr>
          <a:lstStyle/>
          <a:p>
            <a:r>
              <a:rPr lang="en-US" dirty="0" smtClean="0"/>
              <a:t>Let </a:t>
            </a:r>
            <a:r>
              <a:rPr lang="en-US" i="1" dirty="0" smtClean="0"/>
              <a:t>P</a:t>
            </a:r>
            <a:r>
              <a:rPr lang="en-US" i="1" baseline="-25000" dirty="0" smtClean="0"/>
              <a:t>i-1</a:t>
            </a:r>
            <a:r>
              <a:rPr lang="en-US" dirty="0" smtClean="0"/>
              <a:t>, </a:t>
            </a:r>
            <a:r>
              <a:rPr lang="en-US" i="1" dirty="0" smtClean="0"/>
              <a:t>P</a:t>
            </a:r>
            <a:r>
              <a:rPr lang="en-US" i="1" baseline="-25000" dirty="0" smtClean="0"/>
              <a:t>i</a:t>
            </a:r>
            <a:r>
              <a:rPr lang="en-US" dirty="0" smtClean="0"/>
              <a:t> be two consequent jumping windows.</a:t>
            </a:r>
          </a:p>
          <a:p>
            <a:endParaRPr lang="en-US" dirty="0" smtClean="0"/>
          </a:p>
          <a:p>
            <a:r>
              <a:rPr lang="en-US" dirty="0" smtClean="0"/>
              <a:t>For each </a:t>
            </a:r>
            <a:r>
              <a:rPr lang="en-US" i="1" dirty="0" smtClean="0"/>
              <a:t>P</a:t>
            </a:r>
            <a:r>
              <a:rPr lang="en-US" i="1" baseline="-25000" dirty="0" smtClean="0"/>
              <a:t>i</a:t>
            </a:r>
            <a:r>
              <a:rPr lang="en-US" dirty="0" smtClean="0"/>
              <a:t>, we seek to select a diverse subset </a:t>
            </a:r>
            <a:r>
              <a:rPr lang="en-US" i="1" dirty="0" smtClean="0"/>
              <a:t>S</a:t>
            </a:r>
            <a:r>
              <a:rPr lang="en-US" i="1" baseline="-25000" dirty="0" smtClean="0"/>
              <a:t>i</a:t>
            </a:r>
            <a:r>
              <a:rPr lang="en-US" dirty="0" smtClean="0"/>
              <a:t>, where the additional two constraints </a:t>
            </a:r>
            <a:r>
              <a:rPr lang="en-US" dirty="0" smtClean="0"/>
              <a:t>hold:</a:t>
            </a:r>
            <a:endParaRPr lang="en-US" u="sng" dirty="0" smtClean="0">
              <a:solidFill>
                <a:srgbClr val="92D050"/>
              </a:solidFill>
            </a:endParaRPr>
          </a:p>
          <a:p>
            <a:endParaRPr lang="en-US" dirty="0" smtClean="0"/>
          </a:p>
          <a:p>
            <a:pPr lvl="1"/>
            <a:r>
              <a:rPr lang="en-US" dirty="0" smtClean="0">
                <a:solidFill>
                  <a:srgbClr val="FF0000"/>
                </a:solidFill>
                <a:sym typeface="Symbol"/>
              </a:rPr>
              <a:t>Durability</a:t>
            </a:r>
            <a:r>
              <a:rPr lang="en-US" dirty="0" smtClean="0">
                <a:sym typeface="Symbol"/>
              </a:rPr>
              <a:t>:  </a:t>
            </a:r>
            <a:r>
              <a:rPr lang="en-US" i="1" dirty="0" err="1" smtClean="0">
                <a:sym typeface="Symbol"/>
              </a:rPr>
              <a:t>p</a:t>
            </a:r>
            <a:r>
              <a:rPr lang="en-US" i="1" baseline="-25000" dirty="0" err="1" smtClean="0">
                <a:sym typeface="Symbol"/>
              </a:rPr>
              <a:t>j</a:t>
            </a:r>
            <a:r>
              <a:rPr lang="en-US" dirty="0" smtClean="0">
                <a:sym typeface="Symbol"/>
              </a:rPr>
              <a:t>  </a:t>
            </a:r>
            <a:r>
              <a:rPr lang="en-US" dirty="0" smtClean="0">
                <a:solidFill>
                  <a:schemeClr val="tx2"/>
                </a:solidFill>
                <a:sym typeface="Symbol"/>
              </a:rPr>
              <a:t>(</a:t>
            </a:r>
            <a:r>
              <a:rPr lang="en-US" i="1" dirty="0" smtClean="0">
                <a:sym typeface="Symbol"/>
              </a:rPr>
              <a:t>S</a:t>
            </a:r>
            <a:r>
              <a:rPr lang="en-US" i="1" baseline="-25000" dirty="0" smtClean="0">
                <a:sym typeface="Symbol"/>
              </a:rPr>
              <a:t>i-1</a:t>
            </a:r>
            <a:r>
              <a:rPr lang="en-US" dirty="0" smtClean="0">
                <a:sym typeface="Symbol"/>
              </a:rPr>
              <a:t>  </a:t>
            </a:r>
            <a:r>
              <a:rPr lang="en-US" i="1" dirty="0" smtClean="0">
                <a:sym typeface="Symbol"/>
              </a:rPr>
              <a:t>P</a:t>
            </a:r>
            <a:r>
              <a:rPr lang="en-US" i="1" baseline="-25000" dirty="0" smtClean="0">
                <a:sym typeface="Symbol"/>
              </a:rPr>
              <a:t>i</a:t>
            </a:r>
            <a:r>
              <a:rPr lang="en-US" dirty="0" smtClean="0">
                <a:solidFill>
                  <a:schemeClr val="tx2"/>
                </a:solidFill>
                <a:sym typeface="Symbol"/>
              </a:rPr>
              <a:t>)</a:t>
            </a:r>
            <a:r>
              <a:rPr lang="en-US" dirty="0" smtClean="0">
                <a:sym typeface="Symbol"/>
              </a:rPr>
              <a:t>  </a:t>
            </a:r>
            <a:r>
              <a:rPr lang="en-US" i="1" dirty="0" err="1" smtClean="0">
                <a:sym typeface="Symbol"/>
              </a:rPr>
              <a:t>p</a:t>
            </a:r>
            <a:r>
              <a:rPr lang="en-US" i="1" baseline="-25000" dirty="0" err="1" smtClean="0">
                <a:sym typeface="Symbol"/>
              </a:rPr>
              <a:t>j</a:t>
            </a:r>
            <a:r>
              <a:rPr lang="en-US" baseline="-25000" dirty="0" smtClean="0">
                <a:sym typeface="Symbol"/>
              </a:rPr>
              <a:t> </a:t>
            </a:r>
            <a:r>
              <a:rPr lang="en-US" dirty="0" smtClean="0">
                <a:sym typeface="Symbol"/>
              </a:rPr>
              <a:t> </a:t>
            </a:r>
            <a:r>
              <a:rPr lang="en-US" i="1" dirty="0" smtClean="0">
                <a:sym typeface="Symbol"/>
              </a:rPr>
              <a:t>S</a:t>
            </a:r>
            <a:r>
              <a:rPr lang="en-US" i="1" baseline="-25000" dirty="0" smtClean="0">
                <a:sym typeface="Symbol"/>
              </a:rPr>
              <a:t>i</a:t>
            </a:r>
          </a:p>
          <a:p>
            <a:pPr lvl="2"/>
            <a:r>
              <a:rPr lang="en-US" i="1" dirty="0" smtClean="0">
                <a:sym typeface="Symbol"/>
              </a:rPr>
              <a:t>Once selected as diverse, an item remains as such until it expires.</a:t>
            </a:r>
            <a:endParaRPr lang="en-US" i="1" baseline="-25000" dirty="0" smtClean="0">
              <a:sym typeface="Symbol"/>
            </a:endParaRPr>
          </a:p>
          <a:p>
            <a:pPr lvl="1"/>
            <a:r>
              <a:rPr lang="en-US" dirty="0" smtClean="0">
                <a:solidFill>
                  <a:srgbClr val="FF0000"/>
                </a:solidFill>
                <a:sym typeface="Symbol"/>
              </a:rPr>
              <a:t>Freshness</a:t>
            </a:r>
            <a:r>
              <a:rPr lang="en-US" dirty="0" smtClean="0">
                <a:sym typeface="Symbol"/>
              </a:rPr>
              <a:t>: Let </a:t>
            </a:r>
            <a:r>
              <a:rPr lang="en-US" i="1" dirty="0" smtClean="0">
                <a:sym typeface="Symbol"/>
              </a:rPr>
              <a:t>p</a:t>
            </a:r>
            <a:r>
              <a:rPr lang="en-US" i="1" baseline="-25000" dirty="0" smtClean="0">
                <a:sym typeface="Symbol"/>
              </a:rPr>
              <a:t>l</a:t>
            </a:r>
            <a:r>
              <a:rPr lang="en-US" dirty="0" smtClean="0">
                <a:sym typeface="Symbol"/>
              </a:rPr>
              <a:t> be the newest item in </a:t>
            </a:r>
            <a:r>
              <a:rPr lang="en-US" i="1" dirty="0" smtClean="0">
                <a:sym typeface="Symbol"/>
              </a:rPr>
              <a:t>S</a:t>
            </a:r>
            <a:r>
              <a:rPr lang="en-US" i="1" baseline="-25000" dirty="0" smtClean="0">
                <a:sym typeface="Symbol"/>
              </a:rPr>
              <a:t>i-1.</a:t>
            </a:r>
            <a:r>
              <a:rPr lang="en-US" baseline="-25000" dirty="0" smtClean="0">
                <a:sym typeface="Symbol"/>
              </a:rPr>
              <a:t> </a:t>
            </a:r>
            <a:r>
              <a:rPr lang="en-US" dirty="0" smtClean="0">
                <a:sym typeface="Symbol"/>
              </a:rPr>
              <a:t>Then, </a:t>
            </a:r>
            <a:r>
              <a:rPr lang="en-US" dirty="0" smtClean="0">
                <a:latin typeface="Cambria Math"/>
                <a:ea typeface="Cambria Math"/>
                <a:sym typeface="Symbol"/>
              </a:rPr>
              <a:t>∄</a:t>
            </a:r>
            <a:r>
              <a:rPr lang="en-US" i="1" dirty="0" err="1" smtClean="0">
                <a:latin typeface="Cambria Math"/>
                <a:ea typeface="Cambria Math"/>
                <a:sym typeface="Symbol"/>
              </a:rPr>
              <a:t>p</a:t>
            </a:r>
            <a:r>
              <a:rPr lang="en-US" i="1" baseline="-25000" dirty="0" err="1" smtClean="0">
                <a:latin typeface="Cambria Math"/>
                <a:ea typeface="Cambria Math"/>
                <a:sym typeface="Symbol"/>
              </a:rPr>
              <a:t>j</a:t>
            </a:r>
            <a:r>
              <a:rPr lang="en-US" baseline="-25000" dirty="0" smtClean="0">
                <a:latin typeface="Cambria Math"/>
                <a:ea typeface="Cambria Math"/>
                <a:sym typeface="Symbol"/>
              </a:rPr>
              <a:t> </a:t>
            </a:r>
            <a:r>
              <a:rPr lang="en-US" dirty="0" smtClean="0">
                <a:latin typeface="Cambria Math"/>
                <a:ea typeface="Cambria Math"/>
                <a:sym typeface="Symbol"/>
              </a:rPr>
              <a:t></a:t>
            </a:r>
            <a:r>
              <a:rPr lang="en-US" i="1" dirty="0" smtClean="0">
                <a:sym typeface="Symbol"/>
              </a:rPr>
              <a:t>P</a:t>
            </a:r>
            <a:r>
              <a:rPr lang="en-US" i="1" baseline="-25000" dirty="0" smtClean="0">
                <a:sym typeface="Symbol"/>
              </a:rPr>
              <a:t>i</a:t>
            </a:r>
            <a:r>
              <a:rPr lang="en-US" dirty="0" smtClean="0">
                <a:sym typeface="Symbol"/>
              </a:rPr>
              <a:t>\</a:t>
            </a:r>
            <a:r>
              <a:rPr lang="en-US" i="1" dirty="0" smtClean="0">
                <a:sym typeface="Symbol"/>
              </a:rPr>
              <a:t>S</a:t>
            </a:r>
            <a:r>
              <a:rPr lang="en-US" i="1" baseline="-25000" dirty="0" smtClean="0">
                <a:sym typeface="Symbol"/>
              </a:rPr>
              <a:t>i-1</a:t>
            </a:r>
            <a:r>
              <a:rPr lang="en-US" dirty="0" smtClean="0">
                <a:sym typeface="Symbol"/>
              </a:rPr>
              <a:t> with </a:t>
            </a:r>
            <a:r>
              <a:rPr lang="en-US" i="1" dirty="0" smtClean="0">
                <a:sym typeface="Symbol"/>
              </a:rPr>
              <a:t>j</a:t>
            </a:r>
            <a:r>
              <a:rPr lang="en-US" dirty="0" smtClean="0">
                <a:sym typeface="Symbol"/>
              </a:rPr>
              <a:t> &lt; </a:t>
            </a:r>
            <a:r>
              <a:rPr lang="en-US" i="1" dirty="0" smtClean="0">
                <a:sym typeface="Symbol"/>
              </a:rPr>
              <a:t>l</a:t>
            </a:r>
            <a:r>
              <a:rPr lang="en-US" dirty="0" smtClean="0">
                <a:sym typeface="Symbol"/>
              </a:rPr>
              <a:t>, such that, </a:t>
            </a:r>
            <a:r>
              <a:rPr lang="en-US" i="1" dirty="0" err="1" smtClean="0">
                <a:sym typeface="Symbol"/>
              </a:rPr>
              <a:t>p</a:t>
            </a:r>
            <a:r>
              <a:rPr lang="en-US" i="1" baseline="-25000" dirty="0" err="1" smtClean="0">
                <a:sym typeface="Symbol"/>
              </a:rPr>
              <a:t>j</a:t>
            </a:r>
            <a:r>
              <a:rPr lang="en-US" dirty="0" smtClean="0">
                <a:sym typeface="Symbol"/>
              </a:rPr>
              <a:t> </a:t>
            </a:r>
            <a:r>
              <a:rPr lang="en-US" i="1" dirty="0" smtClean="0">
                <a:sym typeface="Symbol"/>
              </a:rPr>
              <a:t>S</a:t>
            </a:r>
            <a:r>
              <a:rPr lang="en-US" i="1" baseline="-25000" dirty="0" smtClean="0">
                <a:sym typeface="Symbol"/>
              </a:rPr>
              <a:t>i</a:t>
            </a:r>
          </a:p>
          <a:p>
            <a:pPr lvl="2"/>
            <a:r>
              <a:rPr lang="en-US" i="1" dirty="0" smtClean="0">
                <a:sym typeface="Symbol"/>
              </a:rPr>
              <a:t>Items are selected in the same order they are produced.</a:t>
            </a:r>
            <a:endParaRPr lang="en-US" i="1" dirty="0" smtClean="0">
              <a:sym typeface="Symbol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DMOD lab, University of Ioannina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64358-7A2C-40FB-9FD4-8AC65389C92F}" type="slidenum">
              <a:rPr lang="en-US" smtClean="0"/>
              <a:pPr/>
              <a:t>11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Widespread approaches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214422"/>
            <a:ext cx="8643998" cy="5357850"/>
          </a:xfrm>
        </p:spPr>
        <p:txBody>
          <a:bodyPr/>
          <a:lstStyle/>
          <a:p>
            <a:r>
              <a:rPr lang="en-US" dirty="0" smtClean="0"/>
              <a:t>The diversification problem is </a:t>
            </a:r>
            <a:r>
              <a:rPr lang="en-US" dirty="0" smtClean="0">
                <a:solidFill>
                  <a:srgbClr val="FF0000"/>
                </a:solidFill>
              </a:rPr>
              <a:t>NP-hard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Most current solutions to the (static) diversification problem are either: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Greedy Heuristics</a:t>
            </a:r>
            <a:endParaRPr lang="en-US" dirty="0" smtClean="0"/>
          </a:p>
          <a:p>
            <a:pPr lvl="2"/>
            <a:r>
              <a:rPr lang="en-US" dirty="0" smtClean="0"/>
              <a:t>Select one item at a time.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Interchange Heuristics</a:t>
            </a:r>
            <a:endParaRPr lang="en-US" dirty="0" smtClean="0"/>
          </a:p>
          <a:p>
            <a:pPr lvl="2"/>
            <a:r>
              <a:rPr lang="en-US" dirty="0" smtClean="0"/>
              <a:t>Start with a random solution and try to improve it.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Other approaches include the definition of </a:t>
            </a:r>
            <a:r>
              <a:rPr lang="en-US" i="1" dirty="0" smtClean="0"/>
              <a:t>optimization problems</a:t>
            </a:r>
            <a:r>
              <a:rPr lang="en-US" dirty="0" smtClean="0"/>
              <a:t>, </a:t>
            </a:r>
            <a:r>
              <a:rPr lang="en-US" i="1" dirty="0" smtClean="0"/>
              <a:t>probabilistic selection</a:t>
            </a:r>
            <a:r>
              <a:rPr lang="en-US" dirty="0" smtClean="0"/>
              <a:t> etc.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DMOD lab, University of Ioannina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64358-7A2C-40FB-9FD4-8AC65389C92F}" type="slidenum">
              <a:rPr lang="en-US" smtClean="0"/>
              <a:pPr/>
              <a:t>12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Greedy </a:t>
            </a:r>
            <a:r>
              <a:rPr lang="en-US" dirty="0" smtClean="0"/>
              <a:t>Heuristic</a:t>
            </a:r>
            <a:endParaRPr lang="en-US" i="1" dirty="0">
              <a:solidFill>
                <a:srgbClr val="92D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285860"/>
            <a:ext cx="8643998" cy="4500594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One of the most widely spread and best performing heuristics</a:t>
            </a:r>
            <a:r>
              <a:rPr lang="en-US" baseline="30000" dirty="0" smtClean="0"/>
              <a:t>1,2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Algorithm (applied after each window jump):</a:t>
            </a:r>
          </a:p>
          <a:p>
            <a:pPr lvl="1"/>
            <a:r>
              <a:rPr lang="en-US" dirty="0" smtClean="0"/>
              <a:t>Add first into </a:t>
            </a:r>
            <a:r>
              <a:rPr lang="en-US" i="1" dirty="0" smtClean="0"/>
              <a:t>S</a:t>
            </a:r>
            <a:r>
              <a:rPr lang="en-US" dirty="0" smtClean="0"/>
              <a:t> the two most dissimilar items of </a:t>
            </a:r>
            <a:r>
              <a:rPr lang="en-US" i="1" dirty="0" smtClean="0"/>
              <a:t>P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Continue by adding one item at a time, until </a:t>
            </a:r>
            <a:r>
              <a:rPr lang="en-US" i="1" dirty="0" smtClean="0"/>
              <a:t>k</a:t>
            </a:r>
            <a:r>
              <a:rPr lang="en-US" dirty="0" smtClean="0"/>
              <a:t> items are selected. Add the item </a:t>
            </a:r>
            <a:r>
              <a:rPr lang="en-US" i="1" dirty="0" smtClean="0"/>
              <a:t>p</a:t>
            </a:r>
            <a:r>
              <a:rPr lang="en-US" dirty="0" smtClean="0"/>
              <a:t> with the largest distance from </a:t>
            </a:r>
            <a:r>
              <a:rPr lang="en-US" i="1" dirty="0" smtClean="0"/>
              <a:t>S</a:t>
            </a:r>
            <a:r>
              <a:rPr lang="en-US" dirty="0" smtClean="0"/>
              <a:t>: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The greedy heuristic provides a </a:t>
            </a:r>
            <a:r>
              <a:rPr lang="en-US" dirty="0" smtClean="0">
                <a:solidFill>
                  <a:srgbClr val="FF0000"/>
                </a:solidFill>
              </a:rPr>
              <a:t>½-approximation</a:t>
            </a:r>
            <a:r>
              <a:rPr lang="en-US" dirty="0" smtClean="0"/>
              <a:t> of the optimal solution.</a:t>
            </a:r>
            <a:r>
              <a:rPr lang="el-GR" dirty="0" smtClean="0"/>
              <a:t> </a:t>
            </a:r>
            <a:endParaRPr lang="en-US" i="1" dirty="0" smtClean="0">
              <a:solidFill>
                <a:srgbClr val="92D05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DMOD lab, University of Ioannina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64358-7A2C-40FB-9FD4-8AC65389C92F}" type="slidenum">
              <a:rPr lang="en-US" smtClean="0"/>
              <a:pPr/>
              <a:t>13</a:t>
            </a:fld>
            <a:endParaRPr lang="en-US" dirty="0"/>
          </a:p>
        </p:txBody>
      </p:sp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3024188" y="3905258"/>
          <a:ext cx="2867025" cy="595312"/>
        </p:xfrm>
        <a:graphic>
          <a:graphicData uri="http://schemas.openxmlformats.org/presentationml/2006/ole">
            <p:oleObj spid="_x0000_s3074" name="Εξίσωση" r:id="rId4" imgW="1409400" imgH="291960" progId="Equation.3">
              <p:embed/>
            </p:oleObj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0" y="5639060"/>
            <a:ext cx="91440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lain"/>
            </a:pPr>
            <a:r>
              <a:rPr lang="en-US" sz="1600" dirty="0" smtClean="0"/>
              <a:t>M. Vieira, H. </a:t>
            </a:r>
            <a:r>
              <a:rPr lang="en-US" sz="1600" dirty="0" err="1" smtClean="0"/>
              <a:t>Razente</a:t>
            </a:r>
            <a:r>
              <a:rPr lang="en-US" sz="1600" dirty="0" smtClean="0"/>
              <a:t>, M. </a:t>
            </a:r>
            <a:r>
              <a:rPr lang="en-US" sz="1600" dirty="0" err="1" smtClean="0"/>
              <a:t>Barioni</a:t>
            </a:r>
            <a:r>
              <a:rPr lang="en-US" sz="1600" dirty="0" smtClean="0"/>
              <a:t>, M. </a:t>
            </a:r>
            <a:r>
              <a:rPr lang="en-US" sz="1600" dirty="0" err="1" smtClean="0"/>
              <a:t>Hadjieleftheriou</a:t>
            </a:r>
            <a:r>
              <a:rPr lang="en-US" sz="1600" dirty="0" smtClean="0"/>
              <a:t>, D. </a:t>
            </a:r>
            <a:r>
              <a:rPr lang="en-US" sz="1600" dirty="0" err="1" smtClean="0"/>
              <a:t>Srivastava</a:t>
            </a:r>
            <a:r>
              <a:rPr lang="en-US" sz="1600" dirty="0" smtClean="0"/>
              <a:t>, C. </a:t>
            </a:r>
            <a:r>
              <a:rPr lang="en-US" sz="1600" dirty="0" err="1" smtClean="0"/>
              <a:t>Traina</a:t>
            </a:r>
            <a:r>
              <a:rPr lang="en-US" sz="1600" dirty="0" smtClean="0"/>
              <a:t> Jr., V. </a:t>
            </a:r>
            <a:r>
              <a:rPr lang="en-US" sz="1600" dirty="0" err="1" smtClean="0"/>
              <a:t>Tsotras</a:t>
            </a:r>
            <a:r>
              <a:rPr lang="en-US" sz="1600" dirty="0" smtClean="0"/>
              <a:t>: </a:t>
            </a:r>
            <a:r>
              <a:rPr lang="en-US" sz="1600" i="1" dirty="0" smtClean="0"/>
              <a:t>On query result diversification</a:t>
            </a:r>
            <a:r>
              <a:rPr lang="en-US" sz="1600" dirty="0" smtClean="0"/>
              <a:t>. ICDE, 2011</a:t>
            </a:r>
          </a:p>
          <a:p>
            <a:pPr marL="342900" indent="-342900">
              <a:buAutoNum type="arabicPlain"/>
            </a:pPr>
            <a:r>
              <a:rPr lang="en-US" sz="1600" dirty="0" err="1" smtClean="0"/>
              <a:t>M.Drosou</a:t>
            </a:r>
            <a:r>
              <a:rPr lang="en-US" sz="1600" dirty="0" smtClean="0"/>
              <a:t>, </a:t>
            </a:r>
            <a:r>
              <a:rPr lang="en-US" sz="1600" dirty="0" err="1" smtClean="0"/>
              <a:t>E.Pitoura</a:t>
            </a:r>
            <a:r>
              <a:rPr lang="en-US" sz="1600" dirty="0" smtClean="0"/>
              <a:t>: </a:t>
            </a:r>
            <a:r>
              <a:rPr lang="en-US" sz="1600" i="1" dirty="0" smtClean="0"/>
              <a:t>Search result diversification</a:t>
            </a:r>
            <a:r>
              <a:rPr lang="en-US" sz="1600" dirty="0" smtClean="0"/>
              <a:t>. SIGMOD Record 39(1), 2010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Diversification Model</a:t>
            </a:r>
          </a:p>
          <a:p>
            <a:pPr lvl="1"/>
            <a:r>
              <a:rPr lang="en-US" sz="2400" dirty="0" smtClean="0">
                <a:solidFill>
                  <a:schemeClr val="bg1">
                    <a:lumMod val="85000"/>
                  </a:schemeClr>
                </a:solidFill>
              </a:rPr>
              <a:t>Diversification framework</a:t>
            </a:r>
          </a:p>
          <a:p>
            <a:pPr lvl="1"/>
            <a:r>
              <a:rPr lang="en-US" sz="2400" dirty="0" smtClean="0">
                <a:solidFill>
                  <a:schemeClr val="bg1">
                    <a:lumMod val="85000"/>
                  </a:schemeClr>
                </a:solidFill>
              </a:rPr>
              <a:t>Continuous </a:t>
            </a:r>
            <a:r>
              <a:rPr lang="en-US" sz="2400" i="1" dirty="0" smtClean="0">
                <a:solidFill>
                  <a:schemeClr val="bg1">
                    <a:lumMod val="85000"/>
                  </a:schemeClr>
                </a:solidFill>
              </a:rPr>
              <a:t>k</a:t>
            </a:r>
            <a:r>
              <a:rPr lang="en-US" sz="2400" dirty="0" smtClean="0">
                <a:solidFill>
                  <a:schemeClr val="bg1">
                    <a:lumMod val="85000"/>
                  </a:schemeClr>
                </a:solidFill>
              </a:rPr>
              <a:t>-diversity problem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Cover Tree</a:t>
            </a:r>
          </a:p>
          <a:p>
            <a:pPr lvl="1"/>
            <a:r>
              <a:rPr lang="en-US" sz="2400" dirty="0" smtClean="0"/>
              <a:t>Structure</a:t>
            </a:r>
          </a:p>
          <a:p>
            <a:pPr lvl="1"/>
            <a:r>
              <a:rPr lang="en-US" sz="2400" dirty="0" smtClean="0"/>
              <a:t>Algorithms</a:t>
            </a:r>
          </a:p>
          <a:p>
            <a:pPr lvl="1"/>
            <a:endParaRPr lang="en-US" dirty="0" smtClean="0"/>
          </a:p>
          <a:p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Evaluation</a:t>
            </a:r>
            <a:endParaRPr lang="en-US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DMOD lab, University of Ioannina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64358-7A2C-40FB-9FD4-8AC65389C92F}" type="slidenum">
              <a:rPr lang="en-US" smtClean="0"/>
              <a:pPr/>
              <a:t>14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Cover Tree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2357454"/>
          </a:xfrm>
        </p:spPr>
        <p:txBody>
          <a:bodyPr/>
          <a:lstStyle/>
          <a:p>
            <a:r>
              <a:rPr lang="en-US" dirty="0" smtClean="0"/>
              <a:t>A leveled tree where each </a:t>
            </a:r>
            <a:r>
              <a:rPr lang="en-US" dirty="0" smtClean="0"/>
              <a:t>level </a:t>
            </a:r>
            <a:r>
              <a:rPr lang="en-US" dirty="0" smtClean="0"/>
              <a:t>is a “</a:t>
            </a:r>
            <a:r>
              <a:rPr lang="en-US" dirty="0" smtClean="0">
                <a:solidFill>
                  <a:srgbClr val="FF0000"/>
                </a:solidFill>
              </a:rPr>
              <a:t>cover</a:t>
            </a:r>
            <a:r>
              <a:rPr lang="en-US" dirty="0" smtClean="0"/>
              <a:t>” for all levels beneath it.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Items at higher levels are farther apart from each other than items at lower levels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DMOD lab, University of Ioannina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64358-7A2C-40FB-9FD4-8AC65389C92F}" type="slidenum">
              <a:rPr lang="en-US" smtClean="0"/>
              <a:pPr/>
              <a:t>15</a:t>
            </a:fld>
            <a:endParaRPr lang="en-US" dirty="0"/>
          </a:p>
        </p:txBody>
      </p:sp>
      <p:grpSp>
        <p:nvGrpSpPr>
          <p:cNvPr id="44" name="Group 43"/>
          <p:cNvGrpSpPr/>
          <p:nvPr/>
        </p:nvGrpSpPr>
        <p:grpSpPr>
          <a:xfrm>
            <a:off x="1428728" y="3778550"/>
            <a:ext cx="6000793" cy="2579408"/>
            <a:chOff x="2000231" y="3778550"/>
            <a:chExt cx="6000793" cy="2579408"/>
          </a:xfrm>
        </p:grpSpPr>
        <p:sp>
          <p:nvSpPr>
            <p:cNvPr id="43" name="Oval 42"/>
            <p:cNvSpPr/>
            <p:nvPr/>
          </p:nvSpPr>
          <p:spPr>
            <a:xfrm>
              <a:off x="5929321" y="5072074"/>
              <a:ext cx="1428761" cy="642942"/>
            </a:xfrm>
            <a:prstGeom prst="ellipse">
              <a:avLst/>
            </a:prstGeom>
            <a:solidFill>
              <a:schemeClr val="bg1"/>
            </a:solidFill>
            <a:ln>
              <a:prstDash val="sysDot"/>
            </a:ln>
            <a:effectLst>
              <a:outerShdw blurRad="152400" dist="609600" dir="5400000" rotWithShape="0">
                <a:schemeClr val="tx1">
                  <a:alpha val="20000"/>
                </a:schemeClr>
              </a:outerShdw>
            </a:effectLst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Oval 41"/>
            <p:cNvSpPr/>
            <p:nvPr/>
          </p:nvSpPr>
          <p:spPr>
            <a:xfrm>
              <a:off x="4500562" y="5072074"/>
              <a:ext cx="1428761" cy="642942"/>
            </a:xfrm>
            <a:prstGeom prst="ellipse">
              <a:avLst/>
            </a:prstGeom>
            <a:solidFill>
              <a:schemeClr val="bg1"/>
            </a:solidFill>
            <a:ln>
              <a:prstDash val="sysDot"/>
            </a:ln>
            <a:effectLst>
              <a:outerShdw blurRad="152400" dist="609600" dir="5400000" rotWithShape="0">
                <a:schemeClr val="tx1">
                  <a:alpha val="20000"/>
                </a:schemeClr>
              </a:outerShdw>
            </a:effectLst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Oval 45"/>
            <p:cNvSpPr/>
            <p:nvPr/>
          </p:nvSpPr>
          <p:spPr>
            <a:xfrm>
              <a:off x="2285983" y="3778550"/>
              <a:ext cx="5715041" cy="642942"/>
            </a:xfrm>
            <a:prstGeom prst="ellipse">
              <a:avLst/>
            </a:prstGeom>
            <a:solidFill>
              <a:schemeClr val="bg1"/>
            </a:solidFill>
            <a:ln>
              <a:prstDash val="sysDot"/>
            </a:ln>
            <a:effectLst>
              <a:outerShdw blurRad="152400" dist="1917700" dir="5400000" rotWithShape="0">
                <a:srgbClr val="000000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Oval 47"/>
            <p:cNvSpPr/>
            <p:nvPr/>
          </p:nvSpPr>
          <p:spPr>
            <a:xfrm>
              <a:off x="2000231" y="5064434"/>
              <a:ext cx="1428761" cy="642942"/>
            </a:xfrm>
            <a:prstGeom prst="ellipse">
              <a:avLst/>
            </a:prstGeom>
            <a:solidFill>
              <a:schemeClr val="bg1"/>
            </a:solidFill>
            <a:ln>
              <a:prstDash val="sysDot"/>
            </a:ln>
            <a:effectLst>
              <a:outerShdw blurRad="152400" dist="609600" dir="5400000" rotWithShape="0">
                <a:schemeClr val="tx1">
                  <a:alpha val="20000"/>
                </a:schemeClr>
              </a:outerShdw>
            </a:effectLst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5" name="Straight Connector 74"/>
            <p:cNvCxnSpPr/>
            <p:nvPr/>
          </p:nvCxnSpPr>
          <p:spPr>
            <a:xfrm rot="5400000" flipH="1" flipV="1">
              <a:off x="4536281" y="4778682"/>
              <a:ext cx="1428760" cy="0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5400000" flipH="1" flipV="1">
              <a:off x="6282692" y="5675477"/>
              <a:ext cx="507706" cy="0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5400000" flipH="1" flipV="1">
              <a:off x="4893471" y="5778814"/>
              <a:ext cx="714380" cy="0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5400000" flipH="1" flipV="1">
              <a:off x="2321703" y="5707376"/>
              <a:ext cx="714380" cy="0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6" name="Oval 5"/>
            <p:cNvSpPr/>
            <p:nvPr/>
          </p:nvSpPr>
          <p:spPr>
            <a:xfrm>
              <a:off x="2250265" y="5850252"/>
              <a:ext cx="142876" cy="142876"/>
            </a:xfrm>
            <a:prstGeom prst="ellipse">
              <a:avLst/>
            </a:prstGeom>
            <a:scene3d>
              <a:camera prst="isometricOffAxis1Top"/>
              <a:lightRig rig="threePt" dir="t"/>
            </a:scene3d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2821769" y="6136004"/>
              <a:ext cx="142876" cy="142876"/>
            </a:xfrm>
            <a:prstGeom prst="ellipse">
              <a:avLst/>
            </a:prstGeom>
            <a:scene3d>
              <a:camera prst="isometricOffAxis1Top"/>
              <a:lightRig rig="threePt" dir="t"/>
            </a:scene3d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>
              <a:off x="2607455" y="5993128"/>
              <a:ext cx="142876" cy="142876"/>
            </a:xfrm>
            <a:prstGeom prst="ellipse">
              <a:avLst/>
            </a:prstGeom>
            <a:scene3d>
              <a:camera prst="isometricOffAxis1Top"/>
              <a:lightRig rig="threePt" dir="t"/>
            </a:scene3d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>
              <a:off x="2536017" y="5778814"/>
              <a:ext cx="142876" cy="142876"/>
            </a:xfrm>
            <a:prstGeom prst="ellipse">
              <a:avLst/>
            </a:prstGeom>
            <a:scene3d>
              <a:camera prst="isometricOffAxis1Top"/>
              <a:lightRig rig="threePt" dir="t"/>
            </a:scene3d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/>
            <p:cNvSpPr/>
            <p:nvPr/>
          </p:nvSpPr>
          <p:spPr>
            <a:xfrm>
              <a:off x="2393141" y="6136004"/>
              <a:ext cx="142876" cy="142876"/>
            </a:xfrm>
            <a:prstGeom prst="ellipse">
              <a:avLst/>
            </a:prstGeom>
            <a:scene3d>
              <a:camera prst="isometricOffAxis1Top"/>
              <a:lightRig rig="threePt" dir="t"/>
            </a:scene3d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/>
            <p:cNvSpPr/>
            <p:nvPr/>
          </p:nvSpPr>
          <p:spPr>
            <a:xfrm>
              <a:off x="4822033" y="5921690"/>
              <a:ext cx="142876" cy="142876"/>
            </a:xfrm>
            <a:prstGeom prst="ellipse">
              <a:avLst/>
            </a:prstGeom>
            <a:scene3d>
              <a:camera prst="isometricOffAxis1Top"/>
              <a:lightRig rig="threePt" dir="t"/>
            </a:scene3d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/>
            <p:cNvSpPr/>
            <p:nvPr/>
          </p:nvSpPr>
          <p:spPr>
            <a:xfrm>
              <a:off x="5036347" y="5707376"/>
              <a:ext cx="142876" cy="142876"/>
            </a:xfrm>
            <a:prstGeom prst="ellipse">
              <a:avLst/>
            </a:prstGeom>
            <a:scene3d>
              <a:camera prst="isometricOffAxis1Top"/>
              <a:lightRig rig="threePt" dir="t"/>
            </a:scene3d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Oval 17"/>
            <p:cNvSpPr/>
            <p:nvPr/>
          </p:nvSpPr>
          <p:spPr>
            <a:xfrm>
              <a:off x="5179223" y="6064566"/>
              <a:ext cx="142876" cy="142876"/>
            </a:xfrm>
            <a:prstGeom prst="ellipse">
              <a:avLst/>
            </a:prstGeom>
            <a:scene3d>
              <a:camera prst="isometricOffAxis1Top"/>
              <a:lightRig rig="threePt" dir="t"/>
            </a:scene3d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/>
            <p:cNvSpPr/>
            <p:nvPr/>
          </p:nvSpPr>
          <p:spPr>
            <a:xfrm>
              <a:off x="5393537" y="5850252"/>
              <a:ext cx="142876" cy="142876"/>
            </a:xfrm>
            <a:prstGeom prst="ellipse">
              <a:avLst/>
            </a:prstGeom>
            <a:scene3d>
              <a:camera prst="isometricOffAxis1Top"/>
              <a:lightRig rig="threePt" dir="t"/>
            </a:scene3d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/>
            <p:cNvSpPr/>
            <p:nvPr/>
          </p:nvSpPr>
          <p:spPr>
            <a:xfrm>
              <a:off x="4964909" y="6143644"/>
              <a:ext cx="142876" cy="142876"/>
            </a:xfrm>
            <a:prstGeom prst="ellipse">
              <a:avLst/>
            </a:prstGeom>
            <a:scene3d>
              <a:camera prst="isometricOffAxis1Top"/>
              <a:lightRig rig="threePt" dir="t"/>
            </a:scene3d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Oval 21"/>
            <p:cNvSpPr/>
            <p:nvPr/>
          </p:nvSpPr>
          <p:spPr>
            <a:xfrm>
              <a:off x="6341819" y="6074840"/>
              <a:ext cx="142876" cy="142876"/>
            </a:xfrm>
            <a:prstGeom prst="ellipse">
              <a:avLst/>
            </a:prstGeom>
            <a:scene3d>
              <a:camera prst="isometricOffAxis1Top"/>
              <a:lightRig rig="threePt" dir="t"/>
            </a:scene3d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Oval 22"/>
            <p:cNvSpPr/>
            <p:nvPr/>
          </p:nvSpPr>
          <p:spPr>
            <a:xfrm>
              <a:off x="6465107" y="5850252"/>
              <a:ext cx="142876" cy="142876"/>
            </a:xfrm>
            <a:prstGeom prst="ellipse">
              <a:avLst/>
            </a:prstGeom>
            <a:scene3d>
              <a:camera prst="isometricOffAxis1Top"/>
              <a:lightRig rig="threePt" dir="t"/>
            </a:scene3d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Oval 23"/>
            <p:cNvSpPr/>
            <p:nvPr/>
          </p:nvSpPr>
          <p:spPr>
            <a:xfrm>
              <a:off x="6750859" y="5921690"/>
              <a:ext cx="142876" cy="142876"/>
            </a:xfrm>
            <a:prstGeom prst="ellipse">
              <a:avLst/>
            </a:prstGeom>
            <a:scene3d>
              <a:camera prst="isometricOffAxis1Top"/>
              <a:lightRig rig="threePt" dir="t"/>
            </a:scene3d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Oval 24"/>
            <p:cNvSpPr/>
            <p:nvPr/>
          </p:nvSpPr>
          <p:spPr>
            <a:xfrm>
              <a:off x="6750859" y="6103532"/>
              <a:ext cx="142876" cy="142876"/>
            </a:xfrm>
            <a:prstGeom prst="ellipse">
              <a:avLst/>
            </a:prstGeom>
            <a:scene3d>
              <a:camera prst="isometricOffAxis1Top"/>
              <a:lightRig rig="threePt" dir="t"/>
            </a:scene3d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545937" y="6002652"/>
              <a:ext cx="142876" cy="142876"/>
            </a:xfrm>
            <a:prstGeom prst="ellipse">
              <a:avLst/>
            </a:prstGeom>
            <a:scene3d>
              <a:camera prst="isometricOffAxis1Top"/>
              <a:lightRig rig="threePt" dir="t"/>
            </a:scene3d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Oval 31"/>
            <p:cNvSpPr/>
            <p:nvPr/>
          </p:nvSpPr>
          <p:spPr>
            <a:xfrm>
              <a:off x="5322099" y="6215082"/>
              <a:ext cx="142876" cy="142876"/>
            </a:xfrm>
            <a:prstGeom prst="ellipse">
              <a:avLst/>
            </a:prstGeom>
            <a:scene3d>
              <a:camera prst="isometricOffAxis1Top"/>
              <a:lightRig rig="threePt" dir="t"/>
            </a:scene3d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6107917" y="5778814"/>
              <a:ext cx="142876" cy="142876"/>
            </a:xfrm>
            <a:prstGeom prst="ellipse">
              <a:avLst/>
            </a:prstGeom>
            <a:scene3d>
              <a:camera prst="isometricOffAxis1Top"/>
              <a:lightRig rig="threePt" dir="t"/>
            </a:scene3d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6650515" y="5786769"/>
              <a:ext cx="142876" cy="142876"/>
            </a:xfrm>
            <a:prstGeom prst="ellipse">
              <a:avLst/>
            </a:prstGeom>
            <a:scene3d>
              <a:camera prst="isometricOffAxis1Top"/>
              <a:lightRig rig="threePt" dir="t"/>
            </a:scene3d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Oval 37"/>
            <p:cNvSpPr/>
            <p:nvPr/>
          </p:nvSpPr>
          <p:spPr>
            <a:xfrm>
              <a:off x="2617355" y="5278748"/>
              <a:ext cx="142876" cy="142876"/>
            </a:xfrm>
            <a:prstGeom prst="ellipse">
              <a:avLst/>
            </a:prstGeom>
            <a:scene3d>
              <a:camera prst="isometricOffAxis1Top"/>
              <a:lightRig rig="threePt" dir="t"/>
            </a:scene3d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Oval 38"/>
            <p:cNvSpPr/>
            <p:nvPr/>
          </p:nvSpPr>
          <p:spPr>
            <a:xfrm>
              <a:off x="5189123" y="5350186"/>
              <a:ext cx="142876" cy="142876"/>
            </a:xfrm>
            <a:prstGeom prst="ellipse">
              <a:avLst/>
            </a:prstGeom>
            <a:scene3d>
              <a:camera prst="isometricOffAxis1Top"/>
              <a:lightRig rig="threePt" dir="t"/>
            </a:scene3d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Oval 39"/>
            <p:cNvSpPr/>
            <p:nvPr/>
          </p:nvSpPr>
          <p:spPr>
            <a:xfrm>
              <a:off x="6475007" y="5350186"/>
              <a:ext cx="142876" cy="142876"/>
            </a:xfrm>
            <a:prstGeom prst="ellipse">
              <a:avLst/>
            </a:prstGeom>
            <a:scene3d>
              <a:camera prst="isometricOffAxis1Top"/>
              <a:lightRig rig="threePt" dir="t"/>
            </a:scene3d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Oval 44"/>
            <p:cNvSpPr/>
            <p:nvPr/>
          </p:nvSpPr>
          <p:spPr>
            <a:xfrm>
              <a:off x="5179223" y="3992864"/>
              <a:ext cx="142876" cy="142876"/>
            </a:xfrm>
            <a:prstGeom prst="ellipse">
              <a:avLst/>
            </a:prstGeom>
            <a:scene3d>
              <a:camera prst="isometricOffAxis1Top"/>
              <a:lightRig rig="threePt" dir="t"/>
            </a:scene3d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9" name="TextBox 78"/>
          <p:cNvSpPr txBox="1"/>
          <p:nvPr/>
        </p:nvSpPr>
        <p:spPr>
          <a:xfrm>
            <a:off x="7643834" y="3857628"/>
            <a:ext cx="13572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2"/>
                </a:solidFill>
              </a:rPr>
              <a:t>level </a:t>
            </a:r>
            <a:r>
              <a:rPr lang="en-US" i="1" dirty="0" err="1" smtClean="0">
                <a:solidFill>
                  <a:schemeClr val="accent2"/>
                </a:solidFill>
              </a:rPr>
              <a:t>C</a:t>
            </a:r>
            <a:r>
              <a:rPr lang="en-US" i="1" baseline="-25000" dirty="0" err="1" smtClean="0">
                <a:solidFill>
                  <a:schemeClr val="accent2"/>
                </a:solidFill>
              </a:rPr>
              <a:t>l</a:t>
            </a:r>
            <a:endParaRPr lang="en-US" i="1" baseline="-25000" dirty="0">
              <a:solidFill>
                <a:schemeClr val="accent2"/>
              </a:solidFill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7643834" y="5202808"/>
            <a:ext cx="13572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2"/>
                </a:solidFill>
              </a:rPr>
              <a:t>level </a:t>
            </a:r>
            <a:r>
              <a:rPr lang="en-US" i="1" dirty="0" smtClean="0">
                <a:solidFill>
                  <a:schemeClr val="accent2"/>
                </a:solidFill>
              </a:rPr>
              <a:t>C</a:t>
            </a:r>
            <a:r>
              <a:rPr lang="en-US" i="1" baseline="-25000" dirty="0" smtClean="0">
                <a:solidFill>
                  <a:schemeClr val="accent2"/>
                </a:solidFill>
              </a:rPr>
              <a:t>l-1</a:t>
            </a:r>
            <a:endParaRPr lang="en-US" i="1" baseline="-25000" dirty="0">
              <a:solidFill>
                <a:schemeClr val="accent2"/>
              </a:solidFill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7643834" y="5845750"/>
            <a:ext cx="13572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2"/>
                </a:solidFill>
              </a:rPr>
              <a:t>level </a:t>
            </a:r>
            <a:r>
              <a:rPr lang="en-US" i="1" dirty="0" smtClean="0">
                <a:solidFill>
                  <a:schemeClr val="accent2"/>
                </a:solidFill>
              </a:rPr>
              <a:t>C</a:t>
            </a:r>
            <a:r>
              <a:rPr lang="en-US" i="1" baseline="-25000" dirty="0" smtClean="0">
                <a:solidFill>
                  <a:schemeClr val="accent2"/>
                </a:solidFill>
              </a:rPr>
              <a:t>l-2</a:t>
            </a:r>
            <a:endParaRPr lang="en-US" i="1" baseline="-25000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Cover Tree Invariants - Nesting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285860"/>
            <a:ext cx="8643998" cy="1500198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Nesting</a:t>
            </a:r>
            <a:r>
              <a:rPr lang="en-US" dirty="0" smtClean="0"/>
              <a:t>: </a:t>
            </a:r>
            <a:r>
              <a:rPr lang="en-US" i="1" dirty="0" err="1" smtClean="0"/>
              <a:t>C</a:t>
            </a:r>
            <a:r>
              <a:rPr lang="en-US" i="1" baseline="-25000" dirty="0" err="1" smtClean="0"/>
              <a:t>l</a:t>
            </a:r>
            <a:r>
              <a:rPr lang="en-US" dirty="0" smtClean="0"/>
              <a:t> </a:t>
            </a:r>
            <a:r>
              <a:rPr lang="en-US" dirty="0" smtClean="0">
                <a:sym typeface="Symbol"/>
              </a:rPr>
              <a:t> </a:t>
            </a:r>
            <a:r>
              <a:rPr lang="en-US" i="1" dirty="0" smtClean="0">
                <a:sym typeface="Symbol"/>
              </a:rPr>
              <a:t>C</a:t>
            </a:r>
            <a:r>
              <a:rPr lang="en-US" i="1" baseline="-25000" dirty="0" smtClean="0">
                <a:sym typeface="Symbol"/>
              </a:rPr>
              <a:t>l-</a:t>
            </a:r>
            <a:r>
              <a:rPr lang="en-US" baseline="-25000" dirty="0" smtClean="0">
                <a:sym typeface="Symbol"/>
              </a:rPr>
              <a:t>1</a:t>
            </a:r>
            <a:r>
              <a:rPr lang="en-US" dirty="0" smtClean="0">
                <a:sym typeface="Symbol"/>
              </a:rPr>
              <a:t>, i.e., once an </a:t>
            </a:r>
            <a:r>
              <a:rPr lang="en-US" dirty="0" smtClean="0">
                <a:sym typeface="Symbol"/>
              </a:rPr>
              <a:t>item </a:t>
            </a:r>
            <a:r>
              <a:rPr lang="en-US" i="1" dirty="0" smtClean="0">
                <a:sym typeface="Symbol"/>
              </a:rPr>
              <a:t>p</a:t>
            </a:r>
            <a:r>
              <a:rPr lang="en-US" dirty="0" smtClean="0">
                <a:sym typeface="Symbol"/>
              </a:rPr>
              <a:t> appears at some level, then every lower level has a node associated with </a:t>
            </a:r>
            <a:r>
              <a:rPr lang="en-US" i="1" dirty="0" smtClean="0">
                <a:sym typeface="Symbol"/>
              </a:rPr>
              <a:t>p</a:t>
            </a:r>
            <a:r>
              <a:rPr lang="en-US" dirty="0" smtClean="0">
                <a:sym typeface="Symbol"/>
              </a:rPr>
              <a:t>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DMOD lab, University of Ioannina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64358-7A2C-40FB-9FD4-8AC65389C92F}" type="slidenum">
              <a:rPr lang="en-US" smtClean="0"/>
              <a:pPr/>
              <a:t>16</a:t>
            </a:fld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1071538" y="2988230"/>
            <a:ext cx="6000793" cy="2579408"/>
            <a:chOff x="2000231" y="3778550"/>
            <a:chExt cx="6000793" cy="2579408"/>
          </a:xfrm>
        </p:grpSpPr>
        <p:sp>
          <p:nvSpPr>
            <p:cNvPr id="7" name="Oval 6"/>
            <p:cNvSpPr/>
            <p:nvPr/>
          </p:nvSpPr>
          <p:spPr>
            <a:xfrm>
              <a:off x="5929321" y="5072074"/>
              <a:ext cx="1428761" cy="642942"/>
            </a:xfrm>
            <a:prstGeom prst="ellipse">
              <a:avLst/>
            </a:prstGeom>
            <a:solidFill>
              <a:schemeClr val="bg1"/>
            </a:solidFill>
            <a:ln>
              <a:prstDash val="sysDot"/>
            </a:ln>
            <a:effectLst>
              <a:outerShdw blurRad="152400" dist="609600" dir="5400000" rotWithShape="0">
                <a:schemeClr val="tx1">
                  <a:alpha val="20000"/>
                </a:schemeClr>
              </a:outerShdw>
            </a:effectLst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>
              <a:off x="4500562" y="5072074"/>
              <a:ext cx="1428761" cy="642942"/>
            </a:xfrm>
            <a:prstGeom prst="ellipse">
              <a:avLst/>
            </a:prstGeom>
            <a:solidFill>
              <a:schemeClr val="bg1"/>
            </a:solidFill>
            <a:ln>
              <a:prstDash val="sysDot"/>
            </a:ln>
            <a:effectLst>
              <a:outerShdw blurRad="152400" dist="609600" dir="5400000" rotWithShape="0">
                <a:schemeClr val="tx1">
                  <a:alpha val="20000"/>
                </a:schemeClr>
              </a:outerShdw>
            </a:effectLst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>
              <a:off x="2285983" y="3778550"/>
              <a:ext cx="5715041" cy="642942"/>
            </a:xfrm>
            <a:prstGeom prst="ellipse">
              <a:avLst/>
            </a:prstGeom>
            <a:solidFill>
              <a:schemeClr val="bg1"/>
            </a:solidFill>
            <a:ln>
              <a:prstDash val="sysDot"/>
            </a:ln>
            <a:effectLst>
              <a:outerShdw blurRad="152400" dist="1917700" dir="5400000" rotWithShape="0">
                <a:srgbClr val="000000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/>
            <p:cNvSpPr/>
            <p:nvPr/>
          </p:nvSpPr>
          <p:spPr>
            <a:xfrm>
              <a:off x="2000231" y="5064434"/>
              <a:ext cx="1428761" cy="642942"/>
            </a:xfrm>
            <a:prstGeom prst="ellipse">
              <a:avLst/>
            </a:prstGeom>
            <a:solidFill>
              <a:schemeClr val="bg1"/>
            </a:solidFill>
            <a:ln>
              <a:prstDash val="sysDot"/>
            </a:ln>
            <a:effectLst>
              <a:outerShdw blurRad="152400" dist="609600" dir="5400000" rotWithShape="0">
                <a:schemeClr val="tx1">
                  <a:alpha val="20000"/>
                </a:schemeClr>
              </a:outerShdw>
            </a:effectLst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1" name="Straight Connector 10"/>
            <p:cNvCxnSpPr/>
            <p:nvPr/>
          </p:nvCxnSpPr>
          <p:spPr>
            <a:xfrm rot="5400000" flipH="1" flipV="1">
              <a:off x="4536281" y="4778682"/>
              <a:ext cx="1428760" cy="0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5400000" flipH="1" flipV="1">
              <a:off x="6282692" y="5675477"/>
              <a:ext cx="507706" cy="0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 flipV="1">
              <a:off x="4893471" y="5778814"/>
              <a:ext cx="714380" cy="0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5400000" flipH="1" flipV="1">
              <a:off x="2321703" y="5707376"/>
              <a:ext cx="714380" cy="0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15" name="Oval 14"/>
            <p:cNvSpPr/>
            <p:nvPr/>
          </p:nvSpPr>
          <p:spPr>
            <a:xfrm>
              <a:off x="2250265" y="5850252"/>
              <a:ext cx="142876" cy="142876"/>
            </a:xfrm>
            <a:prstGeom prst="ellipse">
              <a:avLst/>
            </a:prstGeom>
            <a:scene3d>
              <a:camera prst="isometricOffAxis1Top"/>
              <a:lightRig rig="threePt" dir="t"/>
            </a:scene3d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/>
            <p:cNvSpPr/>
            <p:nvPr/>
          </p:nvSpPr>
          <p:spPr>
            <a:xfrm>
              <a:off x="2821769" y="6136004"/>
              <a:ext cx="142876" cy="142876"/>
            </a:xfrm>
            <a:prstGeom prst="ellipse">
              <a:avLst/>
            </a:prstGeom>
            <a:scene3d>
              <a:camera prst="isometricOffAxis1Top"/>
              <a:lightRig rig="threePt" dir="t"/>
            </a:scene3d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/>
            <p:cNvSpPr/>
            <p:nvPr/>
          </p:nvSpPr>
          <p:spPr>
            <a:xfrm>
              <a:off x="2607455" y="5993128"/>
              <a:ext cx="142876" cy="142876"/>
            </a:xfrm>
            <a:prstGeom prst="ellipse">
              <a:avLst/>
            </a:prstGeom>
            <a:scene3d>
              <a:camera prst="isometricOffAxis1Top"/>
              <a:lightRig rig="threePt" dir="t"/>
            </a:scene3d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Oval 17"/>
            <p:cNvSpPr/>
            <p:nvPr/>
          </p:nvSpPr>
          <p:spPr>
            <a:xfrm>
              <a:off x="2536017" y="5778814"/>
              <a:ext cx="142876" cy="142876"/>
            </a:xfrm>
            <a:prstGeom prst="ellipse">
              <a:avLst/>
            </a:prstGeom>
            <a:scene3d>
              <a:camera prst="isometricOffAxis1Top"/>
              <a:lightRig rig="threePt" dir="t"/>
            </a:scene3d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/>
            <p:cNvSpPr/>
            <p:nvPr/>
          </p:nvSpPr>
          <p:spPr>
            <a:xfrm>
              <a:off x="2393141" y="6136004"/>
              <a:ext cx="142876" cy="142876"/>
            </a:xfrm>
            <a:prstGeom prst="ellipse">
              <a:avLst/>
            </a:prstGeom>
            <a:scene3d>
              <a:camera prst="isometricOffAxis1Top"/>
              <a:lightRig rig="threePt" dir="t"/>
            </a:scene3d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/>
            <p:cNvSpPr/>
            <p:nvPr/>
          </p:nvSpPr>
          <p:spPr>
            <a:xfrm>
              <a:off x="4822033" y="5921690"/>
              <a:ext cx="142876" cy="142876"/>
            </a:xfrm>
            <a:prstGeom prst="ellipse">
              <a:avLst/>
            </a:prstGeom>
            <a:scene3d>
              <a:camera prst="isometricOffAxis1Top"/>
              <a:lightRig rig="threePt" dir="t"/>
            </a:scene3d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/>
            <p:cNvSpPr/>
            <p:nvPr/>
          </p:nvSpPr>
          <p:spPr>
            <a:xfrm>
              <a:off x="5036347" y="5707376"/>
              <a:ext cx="142876" cy="142876"/>
            </a:xfrm>
            <a:prstGeom prst="ellipse">
              <a:avLst/>
            </a:prstGeom>
            <a:scene3d>
              <a:camera prst="isometricOffAxis1Top"/>
              <a:lightRig rig="threePt" dir="t"/>
            </a:scene3d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Oval 21"/>
            <p:cNvSpPr/>
            <p:nvPr/>
          </p:nvSpPr>
          <p:spPr>
            <a:xfrm>
              <a:off x="5179223" y="6064566"/>
              <a:ext cx="142876" cy="142876"/>
            </a:xfrm>
            <a:prstGeom prst="ellipse">
              <a:avLst/>
            </a:prstGeom>
            <a:scene3d>
              <a:camera prst="isometricOffAxis1Top"/>
              <a:lightRig rig="threePt" dir="t"/>
            </a:scene3d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Oval 22"/>
            <p:cNvSpPr/>
            <p:nvPr/>
          </p:nvSpPr>
          <p:spPr>
            <a:xfrm>
              <a:off x="5393537" y="5850252"/>
              <a:ext cx="142876" cy="142876"/>
            </a:xfrm>
            <a:prstGeom prst="ellipse">
              <a:avLst/>
            </a:prstGeom>
            <a:scene3d>
              <a:camera prst="isometricOffAxis1Top"/>
              <a:lightRig rig="threePt" dir="t"/>
            </a:scene3d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Oval 23"/>
            <p:cNvSpPr/>
            <p:nvPr/>
          </p:nvSpPr>
          <p:spPr>
            <a:xfrm>
              <a:off x="4964909" y="6143644"/>
              <a:ext cx="142876" cy="142876"/>
            </a:xfrm>
            <a:prstGeom prst="ellipse">
              <a:avLst/>
            </a:prstGeom>
            <a:scene3d>
              <a:camera prst="isometricOffAxis1Top"/>
              <a:lightRig rig="threePt" dir="t"/>
            </a:scene3d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Oval 24"/>
            <p:cNvSpPr/>
            <p:nvPr/>
          </p:nvSpPr>
          <p:spPr>
            <a:xfrm>
              <a:off x="6341819" y="6074840"/>
              <a:ext cx="142876" cy="142876"/>
            </a:xfrm>
            <a:prstGeom prst="ellipse">
              <a:avLst/>
            </a:prstGeom>
            <a:scene3d>
              <a:camera prst="isometricOffAxis1Top"/>
              <a:lightRig rig="threePt" dir="t"/>
            </a:scene3d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Oval 25"/>
            <p:cNvSpPr/>
            <p:nvPr/>
          </p:nvSpPr>
          <p:spPr>
            <a:xfrm>
              <a:off x="6465107" y="5850252"/>
              <a:ext cx="142876" cy="142876"/>
            </a:xfrm>
            <a:prstGeom prst="ellipse">
              <a:avLst/>
            </a:prstGeom>
            <a:scene3d>
              <a:camera prst="isometricOffAxis1Top"/>
              <a:lightRig rig="threePt" dir="t"/>
            </a:scene3d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/>
            <p:cNvSpPr/>
            <p:nvPr/>
          </p:nvSpPr>
          <p:spPr>
            <a:xfrm>
              <a:off x="6750859" y="5921690"/>
              <a:ext cx="142876" cy="142876"/>
            </a:xfrm>
            <a:prstGeom prst="ellipse">
              <a:avLst/>
            </a:prstGeom>
            <a:scene3d>
              <a:camera prst="isometricOffAxis1Top"/>
              <a:lightRig rig="threePt" dir="t"/>
            </a:scene3d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6750859" y="6103532"/>
              <a:ext cx="142876" cy="142876"/>
            </a:xfrm>
            <a:prstGeom prst="ellipse">
              <a:avLst/>
            </a:prstGeom>
            <a:scene3d>
              <a:camera prst="isometricOffAxis1Top"/>
              <a:lightRig rig="threePt" dir="t"/>
            </a:scene3d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545937" y="6002652"/>
              <a:ext cx="142876" cy="142876"/>
            </a:xfrm>
            <a:prstGeom prst="ellipse">
              <a:avLst/>
            </a:prstGeom>
            <a:scene3d>
              <a:camera prst="isometricOffAxis1Top"/>
              <a:lightRig rig="threePt" dir="t"/>
            </a:scene3d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5322099" y="6215082"/>
              <a:ext cx="142876" cy="142876"/>
            </a:xfrm>
            <a:prstGeom prst="ellipse">
              <a:avLst/>
            </a:prstGeom>
            <a:scene3d>
              <a:camera prst="isometricOffAxis1Top"/>
              <a:lightRig rig="threePt" dir="t"/>
            </a:scene3d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6107917" y="5778814"/>
              <a:ext cx="142876" cy="142876"/>
            </a:xfrm>
            <a:prstGeom prst="ellipse">
              <a:avLst/>
            </a:prstGeom>
            <a:scene3d>
              <a:camera prst="isometricOffAxis1Top"/>
              <a:lightRig rig="threePt" dir="t"/>
            </a:scene3d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Oval 31"/>
            <p:cNvSpPr/>
            <p:nvPr/>
          </p:nvSpPr>
          <p:spPr>
            <a:xfrm>
              <a:off x="6650515" y="5786769"/>
              <a:ext cx="142876" cy="142876"/>
            </a:xfrm>
            <a:prstGeom prst="ellipse">
              <a:avLst/>
            </a:prstGeom>
            <a:scene3d>
              <a:camera prst="isometricOffAxis1Top"/>
              <a:lightRig rig="threePt" dir="t"/>
            </a:scene3d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2617355" y="5278748"/>
              <a:ext cx="142876" cy="142876"/>
            </a:xfrm>
            <a:prstGeom prst="ellipse">
              <a:avLst/>
            </a:prstGeom>
            <a:scene3d>
              <a:camera prst="isometricOffAxis1Top"/>
              <a:lightRig rig="threePt" dir="t"/>
            </a:scene3d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189123" y="5350186"/>
              <a:ext cx="142876" cy="142876"/>
            </a:xfrm>
            <a:prstGeom prst="ellipse">
              <a:avLst/>
            </a:prstGeom>
            <a:scene3d>
              <a:camera prst="isometricOffAxis1Top"/>
              <a:lightRig rig="threePt" dir="t"/>
            </a:scene3d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475007" y="5350186"/>
              <a:ext cx="142876" cy="142876"/>
            </a:xfrm>
            <a:prstGeom prst="ellipse">
              <a:avLst/>
            </a:prstGeom>
            <a:scene3d>
              <a:camera prst="isometricOffAxis1Top"/>
              <a:lightRig rig="threePt" dir="t"/>
            </a:scene3d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Oval 35"/>
            <p:cNvSpPr/>
            <p:nvPr/>
          </p:nvSpPr>
          <p:spPr>
            <a:xfrm>
              <a:off x="5179223" y="3992864"/>
              <a:ext cx="142876" cy="142876"/>
            </a:xfrm>
            <a:prstGeom prst="ellipse">
              <a:avLst/>
            </a:prstGeom>
            <a:scene3d>
              <a:camera prst="isometricOffAxis1Top"/>
              <a:lightRig rig="threePt" dir="t"/>
            </a:scene3d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7" name="TextBox 36"/>
          <p:cNvSpPr txBox="1"/>
          <p:nvPr/>
        </p:nvSpPr>
        <p:spPr>
          <a:xfrm>
            <a:off x="7143800" y="3131106"/>
            <a:ext cx="13572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2"/>
                </a:solidFill>
              </a:rPr>
              <a:t>level </a:t>
            </a:r>
            <a:r>
              <a:rPr lang="en-US" i="1" dirty="0" err="1" smtClean="0">
                <a:solidFill>
                  <a:schemeClr val="accent2"/>
                </a:solidFill>
              </a:rPr>
              <a:t>C</a:t>
            </a:r>
            <a:r>
              <a:rPr lang="en-US" i="1" baseline="-25000" dirty="0" err="1" smtClean="0">
                <a:solidFill>
                  <a:schemeClr val="accent2"/>
                </a:solidFill>
              </a:rPr>
              <a:t>l</a:t>
            </a:r>
            <a:endParaRPr lang="en-US" i="1" baseline="-25000" dirty="0">
              <a:solidFill>
                <a:schemeClr val="accent2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7143800" y="4476286"/>
            <a:ext cx="13572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2"/>
                </a:solidFill>
              </a:rPr>
              <a:t>level </a:t>
            </a:r>
            <a:r>
              <a:rPr lang="en-US" i="1" dirty="0" smtClean="0">
                <a:solidFill>
                  <a:schemeClr val="accent2"/>
                </a:solidFill>
              </a:rPr>
              <a:t>C</a:t>
            </a:r>
            <a:r>
              <a:rPr lang="en-US" i="1" baseline="-25000" dirty="0" smtClean="0">
                <a:solidFill>
                  <a:schemeClr val="accent2"/>
                </a:solidFill>
              </a:rPr>
              <a:t>l-1</a:t>
            </a:r>
            <a:endParaRPr lang="en-US" i="1" baseline="-25000" dirty="0">
              <a:solidFill>
                <a:schemeClr val="accent2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7143800" y="5119228"/>
            <a:ext cx="13572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2"/>
                </a:solidFill>
              </a:rPr>
              <a:t>level </a:t>
            </a:r>
            <a:r>
              <a:rPr lang="en-US" i="1" dirty="0" smtClean="0">
                <a:solidFill>
                  <a:schemeClr val="accent2"/>
                </a:solidFill>
              </a:rPr>
              <a:t>C</a:t>
            </a:r>
            <a:r>
              <a:rPr lang="en-US" i="1" baseline="-25000" dirty="0" smtClean="0">
                <a:solidFill>
                  <a:schemeClr val="accent2"/>
                </a:solidFill>
              </a:rPr>
              <a:t>l-2</a:t>
            </a:r>
            <a:endParaRPr lang="en-US" i="1" baseline="-25000" dirty="0">
              <a:solidFill>
                <a:schemeClr val="accent2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1786878" y="4916576"/>
            <a:ext cx="4286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 smtClean="0"/>
              <a:t>p</a:t>
            </a:r>
            <a:r>
              <a:rPr lang="en-US" sz="1600" i="1" baseline="-25000" dirty="0" smtClean="0"/>
              <a:t>1</a:t>
            </a:r>
            <a:endParaRPr lang="en-US" sz="1600" i="1" baseline="-25000" dirty="0"/>
          </a:p>
        </p:txBody>
      </p:sp>
      <p:sp>
        <p:nvSpPr>
          <p:cNvPr id="41" name="TextBox 40"/>
          <p:cNvSpPr txBox="1"/>
          <p:nvPr/>
        </p:nvSpPr>
        <p:spPr>
          <a:xfrm>
            <a:off x="1857356" y="4345552"/>
            <a:ext cx="4286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 smtClean="0"/>
              <a:t>p</a:t>
            </a:r>
            <a:r>
              <a:rPr lang="en-US" sz="1600" i="1" baseline="-25000" dirty="0" smtClean="0"/>
              <a:t>1</a:t>
            </a:r>
            <a:endParaRPr lang="en-US" sz="1600" i="1" baseline="-25000" dirty="0"/>
          </a:p>
        </p:txBody>
      </p:sp>
      <p:sp>
        <p:nvSpPr>
          <p:cNvPr id="42" name="TextBox 41"/>
          <p:cNvSpPr txBox="1"/>
          <p:nvPr/>
        </p:nvSpPr>
        <p:spPr>
          <a:xfrm>
            <a:off x="4357686" y="4988494"/>
            <a:ext cx="4286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 smtClean="0"/>
              <a:t>p</a:t>
            </a:r>
            <a:r>
              <a:rPr lang="en-US" sz="1600" i="1" baseline="-25000" dirty="0" smtClean="0"/>
              <a:t>2</a:t>
            </a:r>
            <a:endParaRPr lang="en-US" sz="1600" i="1" baseline="-25000" dirty="0"/>
          </a:p>
        </p:txBody>
      </p:sp>
      <p:sp>
        <p:nvSpPr>
          <p:cNvPr id="43" name="TextBox 42"/>
          <p:cNvSpPr txBox="1"/>
          <p:nvPr/>
        </p:nvSpPr>
        <p:spPr>
          <a:xfrm>
            <a:off x="4357686" y="4416990"/>
            <a:ext cx="4286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 smtClean="0"/>
              <a:t>p</a:t>
            </a:r>
            <a:r>
              <a:rPr lang="en-US" sz="1600" i="1" baseline="-25000" dirty="0" smtClean="0"/>
              <a:t>2</a:t>
            </a:r>
            <a:endParaRPr lang="en-US" sz="1600" i="1" baseline="-25000" dirty="0"/>
          </a:p>
        </p:txBody>
      </p:sp>
      <p:sp>
        <p:nvSpPr>
          <p:cNvPr id="44" name="TextBox 43"/>
          <p:cNvSpPr txBox="1"/>
          <p:nvPr/>
        </p:nvSpPr>
        <p:spPr>
          <a:xfrm>
            <a:off x="4357686" y="3131106"/>
            <a:ext cx="4286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 smtClean="0"/>
              <a:t>p</a:t>
            </a:r>
            <a:r>
              <a:rPr lang="en-US" sz="1600" i="1" baseline="-25000" dirty="0" smtClean="0"/>
              <a:t>2</a:t>
            </a:r>
            <a:endParaRPr lang="en-US" sz="1600" i="1" baseline="-25000" dirty="0"/>
          </a:p>
        </p:txBody>
      </p:sp>
      <p:sp>
        <p:nvSpPr>
          <p:cNvPr id="45" name="TextBox 44"/>
          <p:cNvSpPr txBox="1"/>
          <p:nvPr/>
        </p:nvSpPr>
        <p:spPr>
          <a:xfrm>
            <a:off x="5572132" y="4774180"/>
            <a:ext cx="4286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 smtClean="0"/>
              <a:t>p</a:t>
            </a:r>
            <a:r>
              <a:rPr lang="en-US" sz="1600" i="1" baseline="-25000" dirty="0" smtClean="0"/>
              <a:t>3</a:t>
            </a:r>
            <a:endParaRPr lang="en-US" sz="1600" i="1" baseline="-25000" dirty="0"/>
          </a:p>
        </p:txBody>
      </p:sp>
      <p:sp>
        <p:nvSpPr>
          <p:cNvPr id="46" name="TextBox 45"/>
          <p:cNvSpPr txBox="1"/>
          <p:nvPr/>
        </p:nvSpPr>
        <p:spPr>
          <a:xfrm>
            <a:off x="5643570" y="4416990"/>
            <a:ext cx="4286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 smtClean="0"/>
              <a:t>p</a:t>
            </a:r>
            <a:r>
              <a:rPr lang="en-US" sz="1600" i="1" baseline="-25000" dirty="0" smtClean="0"/>
              <a:t>3</a:t>
            </a:r>
            <a:endParaRPr lang="en-US" sz="1600" i="1" baseline="-25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Cover Tree Invariants - Covering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285860"/>
            <a:ext cx="8643998" cy="1500198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  <a:sym typeface="Symbol"/>
              </a:rPr>
              <a:t>Covering</a:t>
            </a:r>
            <a:r>
              <a:rPr lang="en-US" dirty="0" smtClean="0">
                <a:sym typeface="Symbol"/>
              </a:rPr>
              <a:t>: For every </a:t>
            </a:r>
            <a:r>
              <a:rPr lang="en-US" i="1" dirty="0" smtClean="0">
                <a:sym typeface="Symbol"/>
              </a:rPr>
              <a:t>p</a:t>
            </a:r>
            <a:r>
              <a:rPr lang="en-US" i="1" baseline="-25000" dirty="0" smtClean="0">
                <a:sym typeface="Symbol"/>
              </a:rPr>
              <a:t>i</a:t>
            </a:r>
            <a:r>
              <a:rPr lang="en-US" dirty="0" smtClean="0">
                <a:sym typeface="Symbol"/>
              </a:rPr>
              <a:t>  </a:t>
            </a:r>
            <a:r>
              <a:rPr lang="en-US" i="1" dirty="0" smtClean="0">
                <a:sym typeface="Symbol"/>
              </a:rPr>
              <a:t>C</a:t>
            </a:r>
            <a:r>
              <a:rPr lang="en-US" i="1" baseline="-25000" dirty="0" smtClean="0">
                <a:sym typeface="Symbol"/>
              </a:rPr>
              <a:t>l-1</a:t>
            </a:r>
            <a:r>
              <a:rPr lang="en-US" dirty="0" smtClean="0">
                <a:sym typeface="Symbol"/>
              </a:rPr>
              <a:t>, there exists a </a:t>
            </a:r>
            <a:r>
              <a:rPr lang="en-US" i="1" dirty="0" err="1" smtClean="0">
                <a:sym typeface="Symbol"/>
              </a:rPr>
              <a:t>p</a:t>
            </a:r>
            <a:r>
              <a:rPr lang="en-US" i="1" baseline="-25000" dirty="0" err="1" smtClean="0">
                <a:sym typeface="Symbol"/>
              </a:rPr>
              <a:t>j</a:t>
            </a:r>
            <a:r>
              <a:rPr lang="en-US" dirty="0" smtClean="0">
                <a:sym typeface="Symbol"/>
              </a:rPr>
              <a:t>  </a:t>
            </a:r>
            <a:r>
              <a:rPr lang="en-US" i="1" dirty="0" err="1" smtClean="0">
                <a:sym typeface="Symbol"/>
              </a:rPr>
              <a:t>C</a:t>
            </a:r>
            <a:r>
              <a:rPr lang="en-US" i="1" baseline="-25000" dirty="0" err="1" smtClean="0">
                <a:sym typeface="Symbol"/>
              </a:rPr>
              <a:t>l</a:t>
            </a:r>
            <a:r>
              <a:rPr lang="en-US" dirty="0" smtClean="0">
                <a:sym typeface="Symbol"/>
              </a:rPr>
              <a:t>, such that </a:t>
            </a:r>
            <a:r>
              <a:rPr lang="en-US" i="1" dirty="0" smtClean="0">
                <a:solidFill>
                  <a:srgbClr val="FF0000"/>
                </a:solidFill>
                <a:sym typeface="Symbol"/>
              </a:rPr>
              <a:t>d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(</a:t>
            </a:r>
            <a:r>
              <a:rPr lang="en-US" i="1" dirty="0" err="1" smtClean="0">
                <a:solidFill>
                  <a:srgbClr val="FF0000"/>
                </a:solidFill>
                <a:sym typeface="Symbol"/>
              </a:rPr>
              <a:t>p</a:t>
            </a:r>
            <a:r>
              <a:rPr lang="en-US" baseline="-25000" dirty="0" err="1" smtClean="0">
                <a:solidFill>
                  <a:srgbClr val="FF0000"/>
                </a:solidFill>
                <a:sym typeface="Symbol"/>
              </a:rPr>
              <a:t>i</a:t>
            </a:r>
            <a:r>
              <a:rPr lang="en-US" dirty="0" err="1" smtClean="0">
                <a:solidFill>
                  <a:srgbClr val="FF0000"/>
                </a:solidFill>
                <a:sym typeface="Symbol"/>
              </a:rPr>
              <a:t>,</a:t>
            </a:r>
            <a:r>
              <a:rPr lang="en-US" i="1" dirty="0" err="1" smtClean="0">
                <a:solidFill>
                  <a:srgbClr val="FF0000"/>
                </a:solidFill>
                <a:sym typeface="Symbol"/>
              </a:rPr>
              <a:t>p</a:t>
            </a:r>
            <a:r>
              <a:rPr lang="en-US" i="1" baseline="-25000" dirty="0" err="1" smtClean="0">
                <a:solidFill>
                  <a:srgbClr val="FF0000"/>
                </a:solidFill>
                <a:sym typeface="Symbol"/>
              </a:rPr>
              <a:t>j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) ≤ </a:t>
            </a:r>
            <a:r>
              <a:rPr lang="en-US" i="1" dirty="0" err="1" smtClean="0">
                <a:solidFill>
                  <a:srgbClr val="FF0000"/>
                </a:solidFill>
                <a:sym typeface="Symbol"/>
              </a:rPr>
              <a:t>b</a:t>
            </a:r>
            <a:r>
              <a:rPr lang="en-US" i="1" baseline="30000" dirty="0" err="1" smtClean="0">
                <a:solidFill>
                  <a:srgbClr val="FF0000"/>
                </a:solidFill>
                <a:sym typeface="Symbol"/>
              </a:rPr>
              <a:t>l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 </a:t>
            </a:r>
            <a:r>
              <a:rPr lang="en-US" dirty="0" smtClean="0">
                <a:sym typeface="Symbol"/>
              </a:rPr>
              <a:t>and the node associated with </a:t>
            </a:r>
            <a:r>
              <a:rPr lang="en-US" i="1" dirty="0" err="1" smtClean="0">
                <a:sym typeface="Symbol"/>
              </a:rPr>
              <a:t>p</a:t>
            </a:r>
            <a:r>
              <a:rPr lang="en-US" i="1" baseline="-25000" dirty="0" err="1" smtClean="0">
                <a:sym typeface="Symbol"/>
              </a:rPr>
              <a:t>j</a:t>
            </a:r>
            <a:r>
              <a:rPr lang="en-US" dirty="0" smtClean="0">
                <a:sym typeface="Symbol"/>
              </a:rPr>
              <a:t> is the parent of the node associated with </a:t>
            </a:r>
            <a:r>
              <a:rPr lang="en-US" i="1" dirty="0" smtClean="0">
                <a:sym typeface="Symbol"/>
              </a:rPr>
              <a:t>p</a:t>
            </a:r>
            <a:r>
              <a:rPr lang="en-US" i="1" baseline="-25000" dirty="0" smtClean="0">
                <a:sym typeface="Symbol"/>
              </a:rPr>
              <a:t>i</a:t>
            </a:r>
            <a:r>
              <a:rPr lang="en-US" dirty="0" smtClean="0">
                <a:sym typeface="Symbol"/>
              </a:rPr>
              <a:t>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DMOD lab, University of Ioannina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64358-7A2C-40FB-9FD4-8AC65389C92F}" type="slidenum">
              <a:rPr lang="en-US" smtClean="0"/>
              <a:pPr/>
              <a:t>17</a:t>
            </a:fld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1071538" y="2988230"/>
            <a:ext cx="6000793" cy="2579408"/>
            <a:chOff x="2000231" y="3778550"/>
            <a:chExt cx="6000793" cy="2579408"/>
          </a:xfrm>
        </p:grpSpPr>
        <p:sp>
          <p:nvSpPr>
            <p:cNvPr id="7" name="Oval 6"/>
            <p:cNvSpPr/>
            <p:nvPr/>
          </p:nvSpPr>
          <p:spPr>
            <a:xfrm>
              <a:off x="5929321" y="5072074"/>
              <a:ext cx="1428761" cy="642942"/>
            </a:xfrm>
            <a:prstGeom prst="ellipse">
              <a:avLst/>
            </a:prstGeom>
            <a:solidFill>
              <a:schemeClr val="bg1"/>
            </a:solidFill>
            <a:ln>
              <a:prstDash val="sysDot"/>
            </a:ln>
            <a:effectLst>
              <a:outerShdw blurRad="152400" dist="609600" dir="5400000" rotWithShape="0">
                <a:schemeClr val="tx1">
                  <a:alpha val="20000"/>
                </a:schemeClr>
              </a:outerShdw>
            </a:effectLst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>
              <a:off x="4500562" y="5072074"/>
              <a:ext cx="1428761" cy="642942"/>
            </a:xfrm>
            <a:prstGeom prst="ellipse">
              <a:avLst/>
            </a:prstGeom>
            <a:solidFill>
              <a:schemeClr val="bg1"/>
            </a:solidFill>
            <a:ln>
              <a:prstDash val="sysDot"/>
            </a:ln>
            <a:effectLst>
              <a:outerShdw blurRad="152400" dist="609600" dir="5400000" rotWithShape="0">
                <a:schemeClr val="tx1">
                  <a:alpha val="20000"/>
                </a:schemeClr>
              </a:outerShdw>
            </a:effectLst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>
              <a:off x="2285983" y="3778550"/>
              <a:ext cx="5715041" cy="642942"/>
            </a:xfrm>
            <a:prstGeom prst="ellipse">
              <a:avLst/>
            </a:prstGeom>
            <a:solidFill>
              <a:schemeClr val="bg1"/>
            </a:solidFill>
            <a:ln>
              <a:prstDash val="sysDot"/>
            </a:ln>
            <a:effectLst>
              <a:outerShdw blurRad="152400" dist="1917700" dir="5400000" rotWithShape="0">
                <a:srgbClr val="000000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/>
            <p:cNvSpPr/>
            <p:nvPr/>
          </p:nvSpPr>
          <p:spPr>
            <a:xfrm>
              <a:off x="2000231" y="5064434"/>
              <a:ext cx="1428761" cy="642942"/>
            </a:xfrm>
            <a:prstGeom prst="ellipse">
              <a:avLst/>
            </a:prstGeom>
            <a:solidFill>
              <a:schemeClr val="bg1"/>
            </a:solidFill>
            <a:ln>
              <a:prstDash val="sysDot"/>
            </a:ln>
            <a:effectLst>
              <a:outerShdw blurRad="152400" dist="609600" dir="5400000" rotWithShape="0">
                <a:schemeClr val="tx1">
                  <a:alpha val="20000"/>
                </a:schemeClr>
              </a:outerShdw>
            </a:effectLst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1" name="Straight Connector 10"/>
            <p:cNvCxnSpPr/>
            <p:nvPr/>
          </p:nvCxnSpPr>
          <p:spPr>
            <a:xfrm rot="5400000" flipH="1" flipV="1">
              <a:off x="4536281" y="4778682"/>
              <a:ext cx="1428760" cy="0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5400000" flipH="1" flipV="1">
              <a:off x="6282692" y="5675477"/>
              <a:ext cx="507706" cy="0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 flipV="1">
              <a:off x="4893471" y="5778814"/>
              <a:ext cx="714380" cy="0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5400000" flipH="1" flipV="1">
              <a:off x="2321703" y="5707376"/>
              <a:ext cx="714380" cy="0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15" name="Oval 14"/>
            <p:cNvSpPr/>
            <p:nvPr/>
          </p:nvSpPr>
          <p:spPr>
            <a:xfrm>
              <a:off x="2250265" y="5850252"/>
              <a:ext cx="142876" cy="142876"/>
            </a:xfrm>
            <a:prstGeom prst="ellipse">
              <a:avLst/>
            </a:prstGeom>
            <a:scene3d>
              <a:camera prst="isometricOffAxis1Top"/>
              <a:lightRig rig="threePt" dir="t"/>
            </a:scene3d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/>
            <p:cNvSpPr/>
            <p:nvPr/>
          </p:nvSpPr>
          <p:spPr>
            <a:xfrm>
              <a:off x="2821769" y="6136004"/>
              <a:ext cx="142876" cy="142876"/>
            </a:xfrm>
            <a:prstGeom prst="ellipse">
              <a:avLst/>
            </a:prstGeom>
            <a:scene3d>
              <a:camera prst="isometricOffAxis1Top"/>
              <a:lightRig rig="threePt" dir="t"/>
            </a:scene3d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/>
            <p:cNvSpPr/>
            <p:nvPr/>
          </p:nvSpPr>
          <p:spPr>
            <a:xfrm>
              <a:off x="2607455" y="5993128"/>
              <a:ext cx="142876" cy="142876"/>
            </a:xfrm>
            <a:prstGeom prst="ellipse">
              <a:avLst/>
            </a:prstGeom>
            <a:scene3d>
              <a:camera prst="isometricOffAxis1Top"/>
              <a:lightRig rig="threePt" dir="t"/>
            </a:scene3d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Oval 17"/>
            <p:cNvSpPr/>
            <p:nvPr/>
          </p:nvSpPr>
          <p:spPr>
            <a:xfrm>
              <a:off x="2536017" y="5778814"/>
              <a:ext cx="142876" cy="142876"/>
            </a:xfrm>
            <a:prstGeom prst="ellipse">
              <a:avLst/>
            </a:prstGeom>
            <a:scene3d>
              <a:camera prst="isometricOffAxis1Top"/>
              <a:lightRig rig="threePt" dir="t"/>
            </a:scene3d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/>
            <p:cNvSpPr/>
            <p:nvPr/>
          </p:nvSpPr>
          <p:spPr>
            <a:xfrm>
              <a:off x="2393141" y="6136004"/>
              <a:ext cx="142876" cy="142876"/>
            </a:xfrm>
            <a:prstGeom prst="ellipse">
              <a:avLst/>
            </a:prstGeom>
            <a:scene3d>
              <a:camera prst="isometricOffAxis1Top"/>
              <a:lightRig rig="threePt" dir="t"/>
            </a:scene3d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/>
            <p:cNvSpPr/>
            <p:nvPr/>
          </p:nvSpPr>
          <p:spPr>
            <a:xfrm>
              <a:off x="4822033" y="5921690"/>
              <a:ext cx="142876" cy="142876"/>
            </a:xfrm>
            <a:prstGeom prst="ellipse">
              <a:avLst/>
            </a:prstGeom>
            <a:scene3d>
              <a:camera prst="isometricOffAxis1Top"/>
              <a:lightRig rig="threePt" dir="t"/>
            </a:scene3d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/>
            <p:cNvSpPr/>
            <p:nvPr/>
          </p:nvSpPr>
          <p:spPr>
            <a:xfrm>
              <a:off x="5036347" y="5707376"/>
              <a:ext cx="142876" cy="142876"/>
            </a:xfrm>
            <a:prstGeom prst="ellipse">
              <a:avLst/>
            </a:prstGeom>
            <a:scene3d>
              <a:camera prst="isometricOffAxis1Top"/>
              <a:lightRig rig="threePt" dir="t"/>
            </a:scene3d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Oval 21"/>
            <p:cNvSpPr/>
            <p:nvPr/>
          </p:nvSpPr>
          <p:spPr>
            <a:xfrm>
              <a:off x="5179223" y="6064566"/>
              <a:ext cx="142876" cy="142876"/>
            </a:xfrm>
            <a:prstGeom prst="ellipse">
              <a:avLst/>
            </a:prstGeom>
            <a:scene3d>
              <a:camera prst="isometricOffAxis1Top"/>
              <a:lightRig rig="threePt" dir="t"/>
            </a:scene3d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Oval 22"/>
            <p:cNvSpPr/>
            <p:nvPr/>
          </p:nvSpPr>
          <p:spPr>
            <a:xfrm>
              <a:off x="5393537" y="5850252"/>
              <a:ext cx="142876" cy="142876"/>
            </a:xfrm>
            <a:prstGeom prst="ellipse">
              <a:avLst/>
            </a:prstGeom>
            <a:scene3d>
              <a:camera prst="isometricOffAxis1Top"/>
              <a:lightRig rig="threePt" dir="t"/>
            </a:scene3d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Oval 23"/>
            <p:cNvSpPr/>
            <p:nvPr/>
          </p:nvSpPr>
          <p:spPr>
            <a:xfrm>
              <a:off x="4964909" y="6143644"/>
              <a:ext cx="142876" cy="142876"/>
            </a:xfrm>
            <a:prstGeom prst="ellipse">
              <a:avLst/>
            </a:prstGeom>
            <a:scene3d>
              <a:camera prst="isometricOffAxis1Top"/>
              <a:lightRig rig="threePt" dir="t"/>
            </a:scene3d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Oval 24"/>
            <p:cNvSpPr/>
            <p:nvPr/>
          </p:nvSpPr>
          <p:spPr>
            <a:xfrm>
              <a:off x="6341819" y="6074840"/>
              <a:ext cx="142876" cy="142876"/>
            </a:xfrm>
            <a:prstGeom prst="ellipse">
              <a:avLst/>
            </a:prstGeom>
            <a:scene3d>
              <a:camera prst="isometricOffAxis1Top"/>
              <a:lightRig rig="threePt" dir="t"/>
            </a:scene3d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Oval 25"/>
            <p:cNvSpPr/>
            <p:nvPr/>
          </p:nvSpPr>
          <p:spPr>
            <a:xfrm>
              <a:off x="6465107" y="5850252"/>
              <a:ext cx="142876" cy="142876"/>
            </a:xfrm>
            <a:prstGeom prst="ellipse">
              <a:avLst/>
            </a:prstGeom>
            <a:scene3d>
              <a:camera prst="isometricOffAxis1Top"/>
              <a:lightRig rig="threePt" dir="t"/>
            </a:scene3d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/>
            <p:cNvSpPr/>
            <p:nvPr/>
          </p:nvSpPr>
          <p:spPr>
            <a:xfrm>
              <a:off x="6750859" y="5921690"/>
              <a:ext cx="142876" cy="142876"/>
            </a:xfrm>
            <a:prstGeom prst="ellipse">
              <a:avLst/>
            </a:prstGeom>
            <a:scene3d>
              <a:camera prst="isometricOffAxis1Top"/>
              <a:lightRig rig="threePt" dir="t"/>
            </a:scene3d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6750859" y="6103532"/>
              <a:ext cx="142876" cy="142876"/>
            </a:xfrm>
            <a:prstGeom prst="ellipse">
              <a:avLst/>
            </a:prstGeom>
            <a:scene3d>
              <a:camera prst="isometricOffAxis1Top"/>
              <a:lightRig rig="threePt" dir="t"/>
            </a:scene3d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545937" y="6002652"/>
              <a:ext cx="142876" cy="142876"/>
            </a:xfrm>
            <a:prstGeom prst="ellipse">
              <a:avLst/>
            </a:prstGeom>
            <a:scene3d>
              <a:camera prst="isometricOffAxis1Top"/>
              <a:lightRig rig="threePt" dir="t"/>
            </a:scene3d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5322099" y="6215082"/>
              <a:ext cx="142876" cy="142876"/>
            </a:xfrm>
            <a:prstGeom prst="ellipse">
              <a:avLst/>
            </a:prstGeom>
            <a:scene3d>
              <a:camera prst="isometricOffAxis1Top"/>
              <a:lightRig rig="threePt" dir="t"/>
            </a:scene3d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6107917" y="5778814"/>
              <a:ext cx="142876" cy="142876"/>
            </a:xfrm>
            <a:prstGeom prst="ellipse">
              <a:avLst/>
            </a:prstGeom>
            <a:scene3d>
              <a:camera prst="isometricOffAxis1Top"/>
              <a:lightRig rig="threePt" dir="t"/>
            </a:scene3d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Oval 31"/>
            <p:cNvSpPr/>
            <p:nvPr/>
          </p:nvSpPr>
          <p:spPr>
            <a:xfrm>
              <a:off x="6650515" y="5786769"/>
              <a:ext cx="142876" cy="142876"/>
            </a:xfrm>
            <a:prstGeom prst="ellipse">
              <a:avLst/>
            </a:prstGeom>
            <a:scene3d>
              <a:camera prst="isometricOffAxis1Top"/>
              <a:lightRig rig="threePt" dir="t"/>
            </a:scene3d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2617355" y="5278748"/>
              <a:ext cx="142876" cy="142876"/>
            </a:xfrm>
            <a:prstGeom prst="ellipse">
              <a:avLst/>
            </a:prstGeom>
            <a:scene3d>
              <a:camera prst="isometricOffAxis1Top"/>
              <a:lightRig rig="threePt" dir="t"/>
            </a:scene3d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189123" y="5350186"/>
              <a:ext cx="142876" cy="142876"/>
            </a:xfrm>
            <a:prstGeom prst="ellipse">
              <a:avLst/>
            </a:prstGeom>
            <a:scene3d>
              <a:camera prst="isometricOffAxis1Top"/>
              <a:lightRig rig="threePt" dir="t"/>
            </a:scene3d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475007" y="5350186"/>
              <a:ext cx="142876" cy="142876"/>
            </a:xfrm>
            <a:prstGeom prst="ellipse">
              <a:avLst/>
            </a:prstGeom>
            <a:scene3d>
              <a:camera prst="isometricOffAxis1Top"/>
              <a:lightRig rig="threePt" dir="t"/>
            </a:scene3d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Oval 35"/>
            <p:cNvSpPr/>
            <p:nvPr/>
          </p:nvSpPr>
          <p:spPr>
            <a:xfrm>
              <a:off x="5179223" y="3992864"/>
              <a:ext cx="142876" cy="142876"/>
            </a:xfrm>
            <a:prstGeom prst="ellipse">
              <a:avLst/>
            </a:prstGeom>
            <a:scene3d>
              <a:camera prst="isometricOffAxis1Top"/>
              <a:lightRig rig="threePt" dir="t"/>
            </a:scene3d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7" name="TextBox 36"/>
          <p:cNvSpPr txBox="1"/>
          <p:nvPr/>
        </p:nvSpPr>
        <p:spPr>
          <a:xfrm>
            <a:off x="7143800" y="3131106"/>
            <a:ext cx="13572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2"/>
                </a:solidFill>
              </a:rPr>
              <a:t>level </a:t>
            </a:r>
            <a:r>
              <a:rPr lang="en-US" i="1" dirty="0" err="1" smtClean="0">
                <a:solidFill>
                  <a:schemeClr val="accent2"/>
                </a:solidFill>
              </a:rPr>
              <a:t>C</a:t>
            </a:r>
            <a:r>
              <a:rPr lang="en-US" i="1" baseline="-25000" dirty="0" err="1" smtClean="0">
                <a:solidFill>
                  <a:schemeClr val="accent2"/>
                </a:solidFill>
              </a:rPr>
              <a:t>l</a:t>
            </a:r>
            <a:endParaRPr lang="en-US" i="1" baseline="-25000" dirty="0">
              <a:solidFill>
                <a:schemeClr val="accent2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7143800" y="4476286"/>
            <a:ext cx="13572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2"/>
                </a:solidFill>
              </a:rPr>
              <a:t>level </a:t>
            </a:r>
            <a:r>
              <a:rPr lang="en-US" i="1" dirty="0" smtClean="0">
                <a:solidFill>
                  <a:schemeClr val="accent2"/>
                </a:solidFill>
              </a:rPr>
              <a:t>C</a:t>
            </a:r>
            <a:r>
              <a:rPr lang="en-US" i="1" baseline="-25000" dirty="0" smtClean="0">
                <a:solidFill>
                  <a:schemeClr val="accent2"/>
                </a:solidFill>
              </a:rPr>
              <a:t>l-1</a:t>
            </a:r>
            <a:endParaRPr lang="en-US" i="1" baseline="-25000" dirty="0">
              <a:solidFill>
                <a:schemeClr val="accent2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7143800" y="5119228"/>
            <a:ext cx="13572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2"/>
                </a:solidFill>
              </a:rPr>
              <a:t>level </a:t>
            </a:r>
            <a:r>
              <a:rPr lang="en-US" i="1" dirty="0" smtClean="0">
                <a:solidFill>
                  <a:schemeClr val="accent2"/>
                </a:solidFill>
              </a:rPr>
              <a:t>C</a:t>
            </a:r>
            <a:r>
              <a:rPr lang="en-US" i="1" baseline="-25000" dirty="0" smtClean="0">
                <a:solidFill>
                  <a:schemeClr val="accent2"/>
                </a:solidFill>
              </a:rPr>
              <a:t>l-2</a:t>
            </a:r>
            <a:endParaRPr lang="en-US" i="1" baseline="-25000" dirty="0">
              <a:solidFill>
                <a:schemeClr val="accent2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1786878" y="4916576"/>
            <a:ext cx="4286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 smtClean="0"/>
              <a:t>p</a:t>
            </a:r>
            <a:r>
              <a:rPr lang="en-US" sz="1600" i="1" baseline="-25000" dirty="0" smtClean="0"/>
              <a:t>1</a:t>
            </a:r>
            <a:endParaRPr lang="en-US" sz="1600" i="1" baseline="-25000" dirty="0"/>
          </a:p>
        </p:txBody>
      </p:sp>
      <p:sp>
        <p:nvSpPr>
          <p:cNvPr id="41" name="TextBox 40"/>
          <p:cNvSpPr txBox="1"/>
          <p:nvPr/>
        </p:nvSpPr>
        <p:spPr>
          <a:xfrm>
            <a:off x="1857356" y="4345552"/>
            <a:ext cx="4286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 smtClean="0"/>
              <a:t>p</a:t>
            </a:r>
            <a:r>
              <a:rPr lang="en-US" sz="1600" i="1" baseline="-25000" dirty="0" smtClean="0"/>
              <a:t>1</a:t>
            </a:r>
            <a:endParaRPr lang="en-US" sz="1600" i="1" baseline="-25000" dirty="0"/>
          </a:p>
        </p:txBody>
      </p:sp>
      <p:sp>
        <p:nvSpPr>
          <p:cNvPr id="42" name="TextBox 41"/>
          <p:cNvSpPr txBox="1"/>
          <p:nvPr/>
        </p:nvSpPr>
        <p:spPr>
          <a:xfrm>
            <a:off x="4357686" y="4988494"/>
            <a:ext cx="4286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 smtClean="0"/>
              <a:t>p</a:t>
            </a:r>
            <a:r>
              <a:rPr lang="en-US" sz="1600" i="1" baseline="-25000" dirty="0" smtClean="0"/>
              <a:t>2</a:t>
            </a:r>
            <a:endParaRPr lang="en-US" sz="1600" i="1" baseline="-25000" dirty="0"/>
          </a:p>
        </p:txBody>
      </p:sp>
      <p:sp>
        <p:nvSpPr>
          <p:cNvPr id="43" name="TextBox 42"/>
          <p:cNvSpPr txBox="1"/>
          <p:nvPr/>
        </p:nvSpPr>
        <p:spPr>
          <a:xfrm>
            <a:off x="4357686" y="4416990"/>
            <a:ext cx="4286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 smtClean="0"/>
              <a:t>p</a:t>
            </a:r>
            <a:r>
              <a:rPr lang="en-US" sz="1600" i="1" baseline="-25000" dirty="0" smtClean="0"/>
              <a:t>2</a:t>
            </a:r>
            <a:endParaRPr lang="en-US" sz="1600" i="1" baseline="-25000" dirty="0"/>
          </a:p>
        </p:txBody>
      </p:sp>
      <p:sp>
        <p:nvSpPr>
          <p:cNvPr id="44" name="TextBox 43"/>
          <p:cNvSpPr txBox="1"/>
          <p:nvPr/>
        </p:nvSpPr>
        <p:spPr>
          <a:xfrm>
            <a:off x="4357686" y="3131106"/>
            <a:ext cx="4286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 smtClean="0"/>
              <a:t>p</a:t>
            </a:r>
            <a:r>
              <a:rPr lang="en-US" sz="1600" i="1" baseline="-25000" dirty="0" smtClean="0"/>
              <a:t>2</a:t>
            </a:r>
            <a:endParaRPr lang="en-US" sz="1600" i="1" baseline="-25000" dirty="0"/>
          </a:p>
        </p:txBody>
      </p:sp>
      <p:sp>
        <p:nvSpPr>
          <p:cNvPr id="45" name="TextBox 44"/>
          <p:cNvSpPr txBox="1"/>
          <p:nvPr/>
        </p:nvSpPr>
        <p:spPr>
          <a:xfrm>
            <a:off x="5572132" y="4774180"/>
            <a:ext cx="4286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 smtClean="0"/>
              <a:t>p</a:t>
            </a:r>
            <a:r>
              <a:rPr lang="en-US" sz="1600" i="1" baseline="-25000" dirty="0" smtClean="0"/>
              <a:t>3</a:t>
            </a:r>
            <a:endParaRPr lang="en-US" sz="1600" i="1" baseline="-25000" dirty="0"/>
          </a:p>
        </p:txBody>
      </p:sp>
      <p:sp>
        <p:nvSpPr>
          <p:cNvPr id="46" name="TextBox 45"/>
          <p:cNvSpPr txBox="1"/>
          <p:nvPr/>
        </p:nvSpPr>
        <p:spPr>
          <a:xfrm>
            <a:off x="5643570" y="4416990"/>
            <a:ext cx="4286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 smtClean="0"/>
              <a:t>p</a:t>
            </a:r>
            <a:r>
              <a:rPr lang="en-US" sz="1600" i="1" baseline="-25000" dirty="0" smtClean="0"/>
              <a:t>3</a:t>
            </a:r>
            <a:endParaRPr lang="en-US" sz="1600" i="1" baseline="-25000" dirty="0"/>
          </a:p>
        </p:txBody>
      </p:sp>
      <p:sp>
        <p:nvSpPr>
          <p:cNvPr id="49" name="Left Brace 48"/>
          <p:cNvSpPr/>
          <p:nvPr/>
        </p:nvSpPr>
        <p:spPr>
          <a:xfrm rot="1648160">
            <a:off x="1263637" y="4324736"/>
            <a:ext cx="285752" cy="636969"/>
          </a:xfrm>
          <a:prstGeom prst="leftBrace">
            <a:avLst>
              <a:gd name="adj1" fmla="val 33501"/>
              <a:gd name="adj2" fmla="val 50000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0" name="TextBox 49"/>
          <p:cNvSpPr txBox="1"/>
          <p:nvPr/>
        </p:nvSpPr>
        <p:spPr>
          <a:xfrm>
            <a:off x="888046" y="4294662"/>
            <a:ext cx="9286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ym typeface="Symbol"/>
              </a:rPr>
              <a:t> </a:t>
            </a:r>
            <a:r>
              <a:rPr lang="en-US" dirty="0" smtClean="0"/>
              <a:t>b</a:t>
            </a:r>
            <a:r>
              <a:rPr lang="en-US" baseline="30000" dirty="0" smtClean="0"/>
              <a:t>l-1</a:t>
            </a:r>
            <a:endParaRPr lang="en-US" baseline="30000" dirty="0"/>
          </a:p>
        </p:txBody>
      </p:sp>
      <p:sp>
        <p:nvSpPr>
          <p:cNvPr id="51" name="Rectangle 50"/>
          <p:cNvSpPr/>
          <p:nvPr/>
        </p:nvSpPr>
        <p:spPr>
          <a:xfrm>
            <a:off x="2035951" y="5929330"/>
            <a:ext cx="5072098" cy="42862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i="1" dirty="0" smtClean="0"/>
              <a:t>b</a:t>
            </a:r>
            <a:r>
              <a:rPr lang="en-US" dirty="0" smtClean="0"/>
              <a:t>: the “base” of the tree	</a:t>
            </a:r>
            <a:r>
              <a:rPr lang="en-US" i="1" dirty="0" smtClean="0"/>
              <a:t>l</a:t>
            </a:r>
            <a:r>
              <a:rPr lang="en-US" dirty="0" smtClean="0"/>
              <a:t>: the level  of </a:t>
            </a:r>
            <a:r>
              <a:rPr lang="en-US" i="1" dirty="0" smtClean="0"/>
              <a:t>p</a:t>
            </a:r>
            <a:r>
              <a:rPr lang="en-US" i="1" baseline="-25000" dirty="0" smtClean="0"/>
              <a:t>i</a:t>
            </a:r>
            <a:endParaRPr lang="en-US" i="1" baseline="-25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Cover Tree Invariants - Separation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285860"/>
            <a:ext cx="8643998" cy="1500198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  <a:sym typeface="Symbol"/>
              </a:rPr>
              <a:t>Separation</a:t>
            </a:r>
            <a:r>
              <a:rPr lang="en-US" dirty="0" smtClean="0">
                <a:sym typeface="Symbol"/>
              </a:rPr>
              <a:t>: For all distinct </a:t>
            </a:r>
            <a:r>
              <a:rPr lang="en-US" i="1" dirty="0" smtClean="0">
                <a:sym typeface="Symbol"/>
              </a:rPr>
              <a:t>p</a:t>
            </a:r>
            <a:r>
              <a:rPr lang="en-US" i="1" baseline="-25000" dirty="0" smtClean="0">
                <a:sym typeface="Symbol"/>
              </a:rPr>
              <a:t>i</a:t>
            </a:r>
            <a:r>
              <a:rPr lang="en-US" dirty="0" smtClean="0">
                <a:sym typeface="Symbol"/>
              </a:rPr>
              <a:t>, </a:t>
            </a:r>
            <a:r>
              <a:rPr lang="en-US" i="1" dirty="0" err="1" smtClean="0">
                <a:sym typeface="Symbol"/>
              </a:rPr>
              <a:t>p</a:t>
            </a:r>
            <a:r>
              <a:rPr lang="en-US" i="1" baseline="-25000" dirty="0" err="1" smtClean="0">
                <a:sym typeface="Symbol"/>
              </a:rPr>
              <a:t>j</a:t>
            </a:r>
            <a:r>
              <a:rPr lang="en-US" dirty="0" smtClean="0">
                <a:sym typeface="Symbol"/>
              </a:rPr>
              <a:t> </a:t>
            </a:r>
            <a:r>
              <a:rPr lang="en-US" i="1" dirty="0" smtClean="0">
                <a:sym typeface="Symbol"/>
              </a:rPr>
              <a:t> </a:t>
            </a:r>
            <a:r>
              <a:rPr lang="en-US" i="1" dirty="0" err="1" smtClean="0">
                <a:sym typeface="Symbol"/>
              </a:rPr>
              <a:t>C</a:t>
            </a:r>
            <a:r>
              <a:rPr lang="en-US" i="1" baseline="-25000" dirty="0" err="1" smtClean="0">
                <a:sym typeface="Symbol"/>
              </a:rPr>
              <a:t>l</a:t>
            </a:r>
            <a:r>
              <a:rPr lang="en-US" dirty="0" smtClean="0">
                <a:sym typeface="Symbol"/>
              </a:rPr>
              <a:t>, it holds that </a:t>
            </a:r>
            <a:r>
              <a:rPr lang="en-US" i="1" dirty="0" smtClean="0">
                <a:solidFill>
                  <a:srgbClr val="FF0000"/>
                </a:solidFill>
                <a:sym typeface="Symbol"/>
              </a:rPr>
              <a:t>d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(</a:t>
            </a:r>
            <a:r>
              <a:rPr lang="en-US" i="1" dirty="0" smtClean="0">
                <a:solidFill>
                  <a:srgbClr val="FF0000"/>
                </a:solidFill>
                <a:sym typeface="Symbol"/>
              </a:rPr>
              <a:t>p</a:t>
            </a:r>
            <a:r>
              <a:rPr lang="en-US" i="1" baseline="-25000" dirty="0" smtClean="0">
                <a:solidFill>
                  <a:srgbClr val="FF0000"/>
                </a:solidFill>
                <a:sym typeface="Symbol"/>
              </a:rPr>
              <a:t>i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, </a:t>
            </a:r>
            <a:r>
              <a:rPr lang="en-US" i="1" dirty="0" err="1" smtClean="0">
                <a:solidFill>
                  <a:srgbClr val="FF0000"/>
                </a:solidFill>
                <a:sym typeface="Symbol"/>
              </a:rPr>
              <a:t>p</a:t>
            </a:r>
            <a:r>
              <a:rPr lang="en-US" i="1" baseline="-25000" dirty="0" err="1" smtClean="0">
                <a:solidFill>
                  <a:srgbClr val="FF0000"/>
                </a:solidFill>
                <a:sym typeface="Symbol"/>
              </a:rPr>
              <a:t>j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) &gt; </a:t>
            </a:r>
            <a:r>
              <a:rPr lang="en-US" i="1" dirty="0" smtClean="0">
                <a:solidFill>
                  <a:srgbClr val="FF0000"/>
                </a:solidFill>
                <a:sym typeface="Symbol"/>
              </a:rPr>
              <a:t>b</a:t>
            </a:r>
            <a:r>
              <a:rPr lang="en-US" i="1" baseline="30000" dirty="0" smtClean="0">
                <a:solidFill>
                  <a:srgbClr val="FF0000"/>
                </a:solidFill>
                <a:sym typeface="Symbol"/>
              </a:rPr>
              <a:t>l</a:t>
            </a:r>
            <a:r>
              <a:rPr lang="en-US" dirty="0" smtClean="0">
                <a:sym typeface="Symbol"/>
              </a:rPr>
              <a:t>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DMOD lab, University of Ioannina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64358-7A2C-40FB-9FD4-8AC65389C92F}" type="slidenum">
              <a:rPr lang="en-US" smtClean="0"/>
              <a:pPr/>
              <a:t>18</a:t>
            </a:fld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1071538" y="2988230"/>
            <a:ext cx="6000793" cy="2579408"/>
            <a:chOff x="2000231" y="3778550"/>
            <a:chExt cx="6000793" cy="2579408"/>
          </a:xfrm>
        </p:grpSpPr>
        <p:sp>
          <p:nvSpPr>
            <p:cNvPr id="7" name="Oval 6"/>
            <p:cNvSpPr/>
            <p:nvPr/>
          </p:nvSpPr>
          <p:spPr>
            <a:xfrm>
              <a:off x="5929321" y="5072074"/>
              <a:ext cx="1428761" cy="642942"/>
            </a:xfrm>
            <a:prstGeom prst="ellipse">
              <a:avLst/>
            </a:prstGeom>
            <a:solidFill>
              <a:schemeClr val="bg1"/>
            </a:solidFill>
            <a:ln>
              <a:prstDash val="sysDot"/>
            </a:ln>
            <a:effectLst>
              <a:outerShdw blurRad="152400" dist="609600" dir="5400000" rotWithShape="0">
                <a:schemeClr val="tx1">
                  <a:alpha val="20000"/>
                </a:schemeClr>
              </a:outerShdw>
            </a:effectLst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>
              <a:off x="4500562" y="5072074"/>
              <a:ext cx="1428761" cy="642942"/>
            </a:xfrm>
            <a:prstGeom prst="ellipse">
              <a:avLst/>
            </a:prstGeom>
            <a:solidFill>
              <a:schemeClr val="bg1"/>
            </a:solidFill>
            <a:ln>
              <a:prstDash val="sysDot"/>
            </a:ln>
            <a:effectLst>
              <a:outerShdw blurRad="152400" dist="609600" dir="5400000" rotWithShape="0">
                <a:schemeClr val="tx1">
                  <a:alpha val="20000"/>
                </a:schemeClr>
              </a:outerShdw>
            </a:effectLst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>
              <a:off x="2285983" y="3778550"/>
              <a:ext cx="5715041" cy="642942"/>
            </a:xfrm>
            <a:prstGeom prst="ellipse">
              <a:avLst/>
            </a:prstGeom>
            <a:solidFill>
              <a:schemeClr val="bg1"/>
            </a:solidFill>
            <a:ln>
              <a:prstDash val="sysDot"/>
            </a:ln>
            <a:effectLst>
              <a:outerShdw blurRad="152400" dist="1917700" dir="5400000" rotWithShape="0">
                <a:srgbClr val="000000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/>
            <p:cNvSpPr/>
            <p:nvPr/>
          </p:nvSpPr>
          <p:spPr>
            <a:xfrm>
              <a:off x="2000231" y="5064434"/>
              <a:ext cx="1428761" cy="642942"/>
            </a:xfrm>
            <a:prstGeom prst="ellipse">
              <a:avLst/>
            </a:prstGeom>
            <a:solidFill>
              <a:schemeClr val="bg1"/>
            </a:solidFill>
            <a:ln>
              <a:prstDash val="sysDot"/>
            </a:ln>
            <a:effectLst>
              <a:outerShdw blurRad="152400" dist="609600" dir="5400000" rotWithShape="0">
                <a:schemeClr val="tx1">
                  <a:alpha val="20000"/>
                </a:schemeClr>
              </a:outerShdw>
            </a:effectLst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1" name="Straight Connector 10"/>
            <p:cNvCxnSpPr/>
            <p:nvPr/>
          </p:nvCxnSpPr>
          <p:spPr>
            <a:xfrm rot="5400000" flipH="1" flipV="1">
              <a:off x="4536281" y="4778682"/>
              <a:ext cx="1428760" cy="0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5400000" flipH="1" flipV="1">
              <a:off x="6282692" y="5675477"/>
              <a:ext cx="507706" cy="0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 flipV="1">
              <a:off x="4893471" y="5778814"/>
              <a:ext cx="714380" cy="0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5400000" flipH="1" flipV="1">
              <a:off x="2321703" y="5707376"/>
              <a:ext cx="714380" cy="0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15" name="Oval 14"/>
            <p:cNvSpPr/>
            <p:nvPr/>
          </p:nvSpPr>
          <p:spPr>
            <a:xfrm>
              <a:off x="2250265" y="5850252"/>
              <a:ext cx="142876" cy="142876"/>
            </a:xfrm>
            <a:prstGeom prst="ellipse">
              <a:avLst/>
            </a:prstGeom>
            <a:scene3d>
              <a:camera prst="isometricOffAxis1Top"/>
              <a:lightRig rig="threePt" dir="t"/>
            </a:scene3d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/>
            <p:cNvSpPr/>
            <p:nvPr/>
          </p:nvSpPr>
          <p:spPr>
            <a:xfrm>
              <a:off x="2821769" y="6136004"/>
              <a:ext cx="142876" cy="142876"/>
            </a:xfrm>
            <a:prstGeom prst="ellipse">
              <a:avLst/>
            </a:prstGeom>
            <a:scene3d>
              <a:camera prst="isometricOffAxis1Top"/>
              <a:lightRig rig="threePt" dir="t"/>
            </a:scene3d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/>
            <p:cNvSpPr/>
            <p:nvPr/>
          </p:nvSpPr>
          <p:spPr>
            <a:xfrm>
              <a:off x="2607455" y="5993128"/>
              <a:ext cx="142876" cy="142876"/>
            </a:xfrm>
            <a:prstGeom prst="ellipse">
              <a:avLst/>
            </a:prstGeom>
            <a:scene3d>
              <a:camera prst="isometricOffAxis1Top"/>
              <a:lightRig rig="threePt" dir="t"/>
            </a:scene3d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Oval 17"/>
            <p:cNvSpPr/>
            <p:nvPr/>
          </p:nvSpPr>
          <p:spPr>
            <a:xfrm>
              <a:off x="2536017" y="5778814"/>
              <a:ext cx="142876" cy="142876"/>
            </a:xfrm>
            <a:prstGeom prst="ellipse">
              <a:avLst/>
            </a:prstGeom>
            <a:scene3d>
              <a:camera prst="isometricOffAxis1Top"/>
              <a:lightRig rig="threePt" dir="t"/>
            </a:scene3d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/>
            <p:cNvSpPr/>
            <p:nvPr/>
          </p:nvSpPr>
          <p:spPr>
            <a:xfrm>
              <a:off x="2393141" y="6136004"/>
              <a:ext cx="142876" cy="142876"/>
            </a:xfrm>
            <a:prstGeom prst="ellipse">
              <a:avLst/>
            </a:prstGeom>
            <a:scene3d>
              <a:camera prst="isometricOffAxis1Top"/>
              <a:lightRig rig="threePt" dir="t"/>
            </a:scene3d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/>
            <p:cNvSpPr/>
            <p:nvPr/>
          </p:nvSpPr>
          <p:spPr>
            <a:xfrm>
              <a:off x="4822033" y="5921690"/>
              <a:ext cx="142876" cy="142876"/>
            </a:xfrm>
            <a:prstGeom prst="ellipse">
              <a:avLst/>
            </a:prstGeom>
            <a:scene3d>
              <a:camera prst="isometricOffAxis1Top"/>
              <a:lightRig rig="threePt" dir="t"/>
            </a:scene3d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/>
            <p:cNvSpPr/>
            <p:nvPr/>
          </p:nvSpPr>
          <p:spPr>
            <a:xfrm>
              <a:off x="5036347" y="5707376"/>
              <a:ext cx="142876" cy="142876"/>
            </a:xfrm>
            <a:prstGeom prst="ellipse">
              <a:avLst/>
            </a:prstGeom>
            <a:scene3d>
              <a:camera prst="isometricOffAxis1Top"/>
              <a:lightRig rig="threePt" dir="t"/>
            </a:scene3d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Oval 21"/>
            <p:cNvSpPr/>
            <p:nvPr/>
          </p:nvSpPr>
          <p:spPr>
            <a:xfrm>
              <a:off x="5179223" y="6064566"/>
              <a:ext cx="142876" cy="142876"/>
            </a:xfrm>
            <a:prstGeom prst="ellipse">
              <a:avLst/>
            </a:prstGeom>
            <a:scene3d>
              <a:camera prst="isometricOffAxis1Top"/>
              <a:lightRig rig="threePt" dir="t"/>
            </a:scene3d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Oval 22"/>
            <p:cNvSpPr/>
            <p:nvPr/>
          </p:nvSpPr>
          <p:spPr>
            <a:xfrm>
              <a:off x="5393537" y="5850252"/>
              <a:ext cx="142876" cy="142876"/>
            </a:xfrm>
            <a:prstGeom prst="ellipse">
              <a:avLst/>
            </a:prstGeom>
            <a:scene3d>
              <a:camera prst="isometricOffAxis1Top"/>
              <a:lightRig rig="threePt" dir="t"/>
            </a:scene3d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Oval 23"/>
            <p:cNvSpPr/>
            <p:nvPr/>
          </p:nvSpPr>
          <p:spPr>
            <a:xfrm>
              <a:off x="4964909" y="6143644"/>
              <a:ext cx="142876" cy="142876"/>
            </a:xfrm>
            <a:prstGeom prst="ellipse">
              <a:avLst/>
            </a:prstGeom>
            <a:scene3d>
              <a:camera prst="isometricOffAxis1Top"/>
              <a:lightRig rig="threePt" dir="t"/>
            </a:scene3d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Oval 24"/>
            <p:cNvSpPr/>
            <p:nvPr/>
          </p:nvSpPr>
          <p:spPr>
            <a:xfrm>
              <a:off x="6341819" y="6074840"/>
              <a:ext cx="142876" cy="142876"/>
            </a:xfrm>
            <a:prstGeom prst="ellipse">
              <a:avLst/>
            </a:prstGeom>
            <a:scene3d>
              <a:camera prst="isometricOffAxis1Top"/>
              <a:lightRig rig="threePt" dir="t"/>
            </a:scene3d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Oval 25"/>
            <p:cNvSpPr/>
            <p:nvPr/>
          </p:nvSpPr>
          <p:spPr>
            <a:xfrm>
              <a:off x="6465107" y="5850252"/>
              <a:ext cx="142876" cy="142876"/>
            </a:xfrm>
            <a:prstGeom prst="ellipse">
              <a:avLst/>
            </a:prstGeom>
            <a:scene3d>
              <a:camera prst="isometricOffAxis1Top"/>
              <a:lightRig rig="threePt" dir="t"/>
            </a:scene3d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/>
            <p:cNvSpPr/>
            <p:nvPr/>
          </p:nvSpPr>
          <p:spPr>
            <a:xfrm>
              <a:off x="6750859" y="5921690"/>
              <a:ext cx="142876" cy="142876"/>
            </a:xfrm>
            <a:prstGeom prst="ellipse">
              <a:avLst/>
            </a:prstGeom>
            <a:scene3d>
              <a:camera prst="isometricOffAxis1Top"/>
              <a:lightRig rig="threePt" dir="t"/>
            </a:scene3d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6750859" y="6103532"/>
              <a:ext cx="142876" cy="142876"/>
            </a:xfrm>
            <a:prstGeom prst="ellipse">
              <a:avLst/>
            </a:prstGeom>
            <a:scene3d>
              <a:camera prst="isometricOffAxis1Top"/>
              <a:lightRig rig="threePt" dir="t"/>
            </a:scene3d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545937" y="6002652"/>
              <a:ext cx="142876" cy="142876"/>
            </a:xfrm>
            <a:prstGeom prst="ellipse">
              <a:avLst/>
            </a:prstGeom>
            <a:scene3d>
              <a:camera prst="isometricOffAxis1Top"/>
              <a:lightRig rig="threePt" dir="t"/>
            </a:scene3d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5322099" y="6215082"/>
              <a:ext cx="142876" cy="142876"/>
            </a:xfrm>
            <a:prstGeom prst="ellipse">
              <a:avLst/>
            </a:prstGeom>
            <a:scene3d>
              <a:camera prst="isometricOffAxis1Top"/>
              <a:lightRig rig="threePt" dir="t"/>
            </a:scene3d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6107917" y="5778814"/>
              <a:ext cx="142876" cy="142876"/>
            </a:xfrm>
            <a:prstGeom prst="ellipse">
              <a:avLst/>
            </a:prstGeom>
            <a:scene3d>
              <a:camera prst="isometricOffAxis1Top"/>
              <a:lightRig rig="threePt" dir="t"/>
            </a:scene3d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Oval 31"/>
            <p:cNvSpPr/>
            <p:nvPr/>
          </p:nvSpPr>
          <p:spPr>
            <a:xfrm>
              <a:off x="6650515" y="5786769"/>
              <a:ext cx="142876" cy="142876"/>
            </a:xfrm>
            <a:prstGeom prst="ellipse">
              <a:avLst/>
            </a:prstGeom>
            <a:scene3d>
              <a:camera prst="isometricOffAxis1Top"/>
              <a:lightRig rig="threePt" dir="t"/>
            </a:scene3d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2617355" y="5278748"/>
              <a:ext cx="142876" cy="142876"/>
            </a:xfrm>
            <a:prstGeom prst="ellipse">
              <a:avLst/>
            </a:prstGeom>
            <a:scene3d>
              <a:camera prst="isometricOffAxis1Top"/>
              <a:lightRig rig="threePt" dir="t"/>
            </a:scene3d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189123" y="5350186"/>
              <a:ext cx="142876" cy="142876"/>
            </a:xfrm>
            <a:prstGeom prst="ellipse">
              <a:avLst/>
            </a:prstGeom>
            <a:scene3d>
              <a:camera prst="isometricOffAxis1Top"/>
              <a:lightRig rig="threePt" dir="t"/>
            </a:scene3d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475007" y="5350186"/>
              <a:ext cx="142876" cy="142876"/>
            </a:xfrm>
            <a:prstGeom prst="ellipse">
              <a:avLst/>
            </a:prstGeom>
            <a:scene3d>
              <a:camera prst="isometricOffAxis1Top"/>
              <a:lightRig rig="threePt" dir="t"/>
            </a:scene3d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Oval 35"/>
            <p:cNvSpPr/>
            <p:nvPr/>
          </p:nvSpPr>
          <p:spPr>
            <a:xfrm>
              <a:off x="5179223" y="3992864"/>
              <a:ext cx="142876" cy="142876"/>
            </a:xfrm>
            <a:prstGeom prst="ellipse">
              <a:avLst/>
            </a:prstGeom>
            <a:scene3d>
              <a:camera prst="isometricOffAxis1Top"/>
              <a:lightRig rig="threePt" dir="t"/>
            </a:scene3d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7" name="TextBox 36"/>
          <p:cNvSpPr txBox="1"/>
          <p:nvPr/>
        </p:nvSpPr>
        <p:spPr>
          <a:xfrm>
            <a:off x="7143800" y="3131106"/>
            <a:ext cx="13572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2"/>
                </a:solidFill>
              </a:rPr>
              <a:t>level </a:t>
            </a:r>
            <a:r>
              <a:rPr lang="en-US" i="1" dirty="0" err="1" smtClean="0">
                <a:solidFill>
                  <a:schemeClr val="accent2"/>
                </a:solidFill>
              </a:rPr>
              <a:t>C</a:t>
            </a:r>
            <a:r>
              <a:rPr lang="en-US" i="1" baseline="-25000" dirty="0" err="1" smtClean="0">
                <a:solidFill>
                  <a:schemeClr val="accent2"/>
                </a:solidFill>
              </a:rPr>
              <a:t>l</a:t>
            </a:r>
            <a:endParaRPr lang="en-US" i="1" baseline="-25000" dirty="0">
              <a:solidFill>
                <a:schemeClr val="accent2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7143800" y="4476286"/>
            <a:ext cx="13572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2"/>
                </a:solidFill>
              </a:rPr>
              <a:t>level </a:t>
            </a:r>
            <a:r>
              <a:rPr lang="en-US" i="1" dirty="0" smtClean="0">
                <a:solidFill>
                  <a:schemeClr val="accent2"/>
                </a:solidFill>
              </a:rPr>
              <a:t>C</a:t>
            </a:r>
            <a:r>
              <a:rPr lang="en-US" i="1" baseline="-25000" dirty="0" smtClean="0">
                <a:solidFill>
                  <a:schemeClr val="accent2"/>
                </a:solidFill>
              </a:rPr>
              <a:t>l-1</a:t>
            </a:r>
            <a:endParaRPr lang="en-US" i="1" baseline="-25000" dirty="0">
              <a:solidFill>
                <a:schemeClr val="accent2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7143800" y="5119228"/>
            <a:ext cx="13572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2"/>
                </a:solidFill>
              </a:rPr>
              <a:t>level </a:t>
            </a:r>
            <a:r>
              <a:rPr lang="en-US" i="1" dirty="0" smtClean="0">
                <a:solidFill>
                  <a:schemeClr val="accent2"/>
                </a:solidFill>
              </a:rPr>
              <a:t>C</a:t>
            </a:r>
            <a:r>
              <a:rPr lang="en-US" i="1" baseline="-25000" dirty="0" smtClean="0">
                <a:solidFill>
                  <a:schemeClr val="accent2"/>
                </a:solidFill>
              </a:rPr>
              <a:t>l-2</a:t>
            </a:r>
            <a:endParaRPr lang="en-US" i="1" baseline="-25000" dirty="0">
              <a:solidFill>
                <a:schemeClr val="accent2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1786878" y="4916576"/>
            <a:ext cx="4286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 smtClean="0"/>
              <a:t>p</a:t>
            </a:r>
            <a:r>
              <a:rPr lang="en-US" sz="1600" i="1" baseline="-25000" dirty="0" smtClean="0"/>
              <a:t>1</a:t>
            </a:r>
            <a:endParaRPr lang="en-US" sz="1600" i="1" baseline="-25000" dirty="0"/>
          </a:p>
        </p:txBody>
      </p:sp>
      <p:sp>
        <p:nvSpPr>
          <p:cNvPr id="41" name="TextBox 40"/>
          <p:cNvSpPr txBox="1"/>
          <p:nvPr/>
        </p:nvSpPr>
        <p:spPr>
          <a:xfrm>
            <a:off x="1857356" y="4345552"/>
            <a:ext cx="4286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 smtClean="0"/>
              <a:t>p</a:t>
            </a:r>
            <a:r>
              <a:rPr lang="en-US" sz="1600" i="1" baseline="-25000" dirty="0" smtClean="0"/>
              <a:t>1</a:t>
            </a:r>
            <a:endParaRPr lang="en-US" sz="1600" i="1" baseline="-25000" dirty="0"/>
          </a:p>
        </p:txBody>
      </p:sp>
      <p:sp>
        <p:nvSpPr>
          <p:cNvPr id="42" name="TextBox 41"/>
          <p:cNvSpPr txBox="1"/>
          <p:nvPr/>
        </p:nvSpPr>
        <p:spPr>
          <a:xfrm>
            <a:off x="4357686" y="4988494"/>
            <a:ext cx="4286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 smtClean="0"/>
              <a:t>p</a:t>
            </a:r>
            <a:r>
              <a:rPr lang="en-US" sz="1600" i="1" baseline="-25000" dirty="0" smtClean="0"/>
              <a:t>2</a:t>
            </a:r>
            <a:endParaRPr lang="en-US" sz="1600" i="1" baseline="-25000" dirty="0"/>
          </a:p>
        </p:txBody>
      </p:sp>
      <p:sp>
        <p:nvSpPr>
          <p:cNvPr id="43" name="TextBox 42"/>
          <p:cNvSpPr txBox="1"/>
          <p:nvPr/>
        </p:nvSpPr>
        <p:spPr>
          <a:xfrm>
            <a:off x="4357686" y="4416990"/>
            <a:ext cx="4286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 smtClean="0"/>
              <a:t>p</a:t>
            </a:r>
            <a:r>
              <a:rPr lang="en-US" sz="1600" i="1" baseline="-25000" dirty="0" smtClean="0"/>
              <a:t>2</a:t>
            </a:r>
            <a:endParaRPr lang="en-US" sz="1600" i="1" baseline="-25000" dirty="0"/>
          </a:p>
        </p:txBody>
      </p:sp>
      <p:sp>
        <p:nvSpPr>
          <p:cNvPr id="44" name="TextBox 43"/>
          <p:cNvSpPr txBox="1"/>
          <p:nvPr/>
        </p:nvSpPr>
        <p:spPr>
          <a:xfrm>
            <a:off x="4357686" y="3131106"/>
            <a:ext cx="4286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 smtClean="0"/>
              <a:t>p</a:t>
            </a:r>
            <a:r>
              <a:rPr lang="en-US" sz="1600" i="1" baseline="-25000" dirty="0" smtClean="0"/>
              <a:t>2</a:t>
            </a:r>
            <a:endParaRPr lang="en-US" sz="1600" i="1" baseline="-25000" dirty="0"/>
          </a:p>
        </p:txBody>
      </p:sp>
      <p:sp>
        <p:nvSpPr>
          <p:cNvPr id="45" name="TextBox 44"/>
          <p:cNvSpPr txBox="1"/>
          <p:nvPr/>
        </p:nvSpPr>
        <p:spPr>
          <a:xfrm>
            <a:off x="5572132" y="4774180"/>
            <a:ext cx="4286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 smtClean="0"/>
              <a:t>p</a:t>
            </a:r>
            <a:r>
              <a:rPr lang="en-US" sz="1600" i="1" baseline="-25000" dirty="0" smtClean="0"/>
              <a:t>3</a:t>
            </a:r>
            <a:endParaRPr lang="en-US" sz="1600" i="1" baseline="-25000" dirty="0"/>
          </a:p>
        </p:txBody>
      </p:sp>
      <p:sp>
        <p:nvSpPr>
          <p:cNvPr id="46" name="TextBox 45"/>
          <p:cNvSpPr txBox="1"/>
          <p:nvPr/>
        </p:nvSpPr>
        <p:spPr>
          <a:xfrm>
            <a:off x="5643570" y="4416990"/>
            <a:ext cx="4286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 smtClean="0"/>
              <a:t>p</a:t>
            </a:r>
            <a:r>
              <a:rPr lang="en-US" sz="1600" i="1" baseline="-25000" dirty="0" smtClean="0"/>
              <a:t>3</a:t>
            </a:r>
            <a:endParaRPr lang="en-US" sz="1600" i="1" baseline="-25000" dirty="0"/>
          </a:p>
        </p:txBody>
      </p:sp>
      <p:sp>
        <p:nvSpPr>
          <p:cNvPr id="47" name="Left Brace 46"/>
          <p:cNvSpPr/>
          <p:nvPr/>
        </p:nvSpPr>
        <p:spPr>
          <a:xfrm rot="16200000">
            <a:off x="1607323" y="5309965"/>
            <a:ext cx="285752" cy="500066"/>
          </a:xfrm>
          <a:prstGeom prst="leftBrace">
            <a:avLst>
              <a:gd name="adj1" fmla="val 33501"/>
              <a:gd name="adj2" fmla="val 50000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8" name="TextBox 47"/>
          <p:cNvSpPr txBox="1"/>
          <p:nvPr/>
        </p:nvSpPr>
        <p:spPr>
          <a:xfrm>
            <a:off x="1500166" y="5702874"/>
            <a:ext cx="9286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&gt; b</a:t>
            </a:r>
            <a:r>
              <a:rPr lang="en-US" baseline="30000" dirty="0" smtClean="0"/>
              <a:t>l-2</a:t>
            </a:r>
            <a:endParaRPr lang="en-US" baseline="30000" dirty="0"/>
          </a:p>
        </p:txBody>
      </p:sp>
      <p:sp>
        <p:nvSpPr>
          <p:cNvPr id="49" name="Left Brace 48"/>
          <p:cNvSpPr/>
          <p:nvPr/>
        </p:nvSpPr>
        <p:spPr>
          <a:xfrm rot="1648160">
            <a:off x="1263637" y="4324736"/>
            <a:ext cx="285752" cy="636969"/>
          </a:xfrm>
          <a:prstGeom prst="leftBrace">
            <a:avLst>
              <a:gd name="adj1" fmla="val 33501"/>
              <a:gd name="adj2" fmla="val 50000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0" name="TextBox 49"/>
          <p:cNvSpPr txBox="1"/>
          <p:nvPr/>
        </p:nvSpPr>
        <p:spPr>
          <a:xfrm>
            <a:off x="888046" y="4294662"/>
            <a:ext cx="9286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ym typeface="Symbol"/>
              </a:rPr>
              <a:t> </a:t>
            </a:r>
            <a:r>
              <a:rPr lang="en-US" dirty="0" smtClean="0"/>
              <a:t>b</a:t>
            </a:r>
            <a:r>
              <a:rPr lang="en-US" baseline="30000" dirty="0" smtClean="0"/>
              <a:t>l-1</a:t>
            </a:r>
            <a:endParaRPr lang="en-US" baseline="30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Cover Tree Representations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85860"/>
            <a:ext cx="8686800" cy="1071570"/>
          </a:xfrm>
        </p:spPr>
        <p:txBody>
          <a:bodyPr/>
          <a:lstStyle/>
          <a:p>
            <a:pPr>
              <a:buFont typeface="Georgia" pitchFamily="18" charset="0"/>
              <a:buChar char=" "/>
            </a:pPr>
            <a:r>
              <a:rPr lang="en-US" dirty="0" smtClean="0"/>
              <a:t>After an item </a:t>
            </a:r>
            <a:r>
              <a:rPr lang="en-US" i="1" dirty="0" smtClean="0"/>
              <a:t>p</a:t>
            </a:r>
            <a:r>
              <a:rPr lang="en-US" dirty="0" smtClean="0"/>
              <a:t> appears in some level </a:t>
            </a:r>
            <a:r>
              <a:rPr lang="en-US" i="1" dirty="0" smtClean="0"/>
              <a:t>l</a:t>
            </a:r>
            <a:r>
              <a:rPr lang="en-US" dirty="0" smtClean="0"/>
              <a:t> of the tree, then </a:t>
            </a:r>
            <a:r>
              <a:rPr lang="en-US" i="1" dirty="0" smtClean="0"/>
              <a:t>p</a:t>
            </a:r>
            <a:r>
              <a:rPr lang="en-US" dirty="0" smtClean="0"/>
              <a:t> is a child of itself at all levels below </a:t>
            </a:r>
            <a:r>
              <a:rPr lang="en-US" i="1" dirty="0" smtClean="0"/>
              <a:t>l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DMOD lab, University of Ioannina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64358-7A2C-40FB-9FD4-8AC65389C92F}" type="slidenum">
              <a:rPr lang="en-US" smtClean="0"/>
              <a:pPr/>
              <a:t>19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13666" y="2671700"/>
            <a:ext cx="30003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Implicit Representation</a:t>
            </a:r>
            <a:endParaRPr lang="en-US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5210244" y="2671700"/>
            <a:ext cx="30003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Explicit Representation</a:t>
            </a:r>
            <a:endParaRPr lang="en-US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5924624" y="5429264"/>
            <a:ext cx="15716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 smtClean="0"/>
              <a:t>O</a:t>
            </a:r>
            <a:r>
              <a:rPr lang="en-US" sz="2000" dirty="0" smtClean="0"/>
              <a:t>(</a:t>
            </a:r>
            <a:r>
              <a:rPr lang="en-US" sz="2000" i="1" dirty="0" smtClean="0"/>
              <a:t>n</a:t>
            </a:r>
            <a:r>
              <a:rPr lang="en-US" sz="2000" dirty="0" smtClean="0"/>
              <a:t>) space</a:t>
            </a:r>
            <a:endParaRPr lang="en-US" sz="2000" dirty="0"/>
          </a:p>
        </p:txBody>
      </p:sp>
      <p:sp>
        <p:nvSpPr>
          <p:cNvPr id="98" name="TextBox 97"/>
          <p:cNvSpPr txBox="1"/>
          <p:nvPr/>
        </p:nvSpPr>
        <p:spPr>
          <a:xfrm>
            <a:off x="750048" y="5357826"/>
            <a:ext cx="27438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space depending on </a:t>
            </a:r>
            <a:r>
              <a:rPr lang="en-US" sz="2000" i="1" dirty="0" smtClean="0"/>
              <a:t>P</a:t>
            </a:r>
            <a:endParaRPr lang="en-US" sz="2000" i="1" dirty="0"/>
          </a:p>
        </p:txBody>
      </p:sp>
      <p:grpSp>
        <p:nvGrpSpPr>
          <p:cNvPr id="136" name="Group 135"/>
          <p:cNvGrpSpPr/>
          <p:nvPr/>
        </p:nvGrpSpPr>
        <p:grpSpPr>
          <a:xfrm>
            <a:off x="0" y="3357562"/>
            <a:ext cx="4357686" cy="1643074"/>
            <a:chOff x="0" y="3357562"/>
            <a:chExt cx="4357686" cy="1643074"/>
          </a:xfrm>
        </p:grpSpPr>
        <p:grpSp>
          <p:nvGrpSpPr>
            <p:cNvPr id="87" name="Group 86"/>
            <p:cNvGrpSpPr/>
            <p:nvPr/>
          </p:nvGrpSpPr>
          <p:grpSpPr>
            <a:xfrm>
              <a:off x="0" y="3357562"/>
              <a:ext cx="4357686" cy="1643074"/>
              <a:chOff x="2000231" y="3778550"/>
              <a:chExt cx="6000793" cy="2579408"/>
            </a:xfrm>
          </p:grpSpPr>
          <p:sp>
            <p:nvSpPr>
              <p:cNvPr id="95" name="Oval 94"/>
              <p:cNvSpPr/>
              <p:nvPr/>
            </p:nvSpPr>
            <p:spPr>
              <a:xfrm>
                <a:off x="5929321" y="5072074"/>
                <a:ext cx="1428761" cy="642942"/>
              </a:xfrm>
              <a:prstGeom prst="ellipse">
                <a:avLst/>
              </a:prstGeom>
              <a:solidFill>
                <a:schemeClr val="bg1"/>
              </a:solidFill>
              <a:ln>
                <a:prstDash val="sysDot"/>
              </a:ln>
              <a:effectLst>
                <a:outerShdw blurRad="152400" dist="444500" dir="5400000" rotWithShape="0">
                  <a:schemeClr val="tx1">
                    <a:alpha val="20000"/>
                  </a:schemeClr>
                </a:outerShdw>
              </a:effectLst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9" name="Oval 98"/>
              <p:cNvSpPr/>
              <p:nvPr/>
            </p:nvSpPr>
            <p:spPr>
              <a:xfrm>
                <a:off x="4500562" y="5072074"/>
                <a:ext cx="1428761" cy="642942"/>
              </a:xfrm>
              <a:prstGeom prst="ellipse">
                <a:avLst/>
              </a:prstGeom>
              <a:solidFill>
                <a:schemeClr val="bg1"/>
              </a:solidFill>
              <a:ln>
                <a:prstDash val="sysDot"/>
              </a:ln>
              <a:effectLst>
                <a:outerShdw blurRad="152400" dist="444500" dir="5400000" rotWithShape="0">
                  <a:schemeClr val="tx1">
                    <a:alpha val="20000"/>
                  </a:schemeClr>
                </a:outerShdw>
              </a:effectLst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0" name="Oval 99"/>
              <p:cNvSpPr/>
              <p:nvPr/>
            </p:nvSpPr>
            <p:spPr>
              <a:xfrm>
                <a:off x="2285983" y="3778550"/>
                <a:ext cx="5715041" cy="642942"/>
              </a:xfrm>
              <a:prstGeom prst="ellipse">
                <a:avLst/>
              </a:prstGeom>
              <a:solidFill>
                <a:schemeClr val="bg1"/>
              </a:solidFill>
              <a:ln>
                <a:prstDash val="sysDot"/>
              </a:ln>
              <a:effectLst>
                <a:outerShdw blurRad="152400" dist="1270000" dir="5400000" rotWithShape="0">
                  <a:srgbClr val="000000">
                    <a:alpha val="20000"/>
                  </a:srgbClr>
                </a:outerShdw>
              </a:effectLst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1" name="Oval 100"/>
              <p:cNvSpPr/>
              <p:nvPr/>
            </p:nvSpPr>
            <p:spPr>
              <a:xfrm>
                <a:off x="2000231" y="5064434"/>
                <a:ext cx="1428761" cy="642942"/>
              </a:xfrm>
              <a:prstGeom prst="ellipse">
                <a:avLst/>
              </a:prstGeom>
              <a:solidFill>
                <a:schemeClr val="bg1"/>
              </a:solidFill>
              <a:ln>
                <a:prstDash val="sysDot"/>
              </a:ln>
              <a:effectLst>
                <a:outerShdw blurRad="152400" dist="444500" dir="5400000" rotWithShape="0">
                  <a:schemeClr val="tx1">
                    <a:alpha val="20000"/>
                  </a:schemeClr>
                </a:outerShdw>
              </a:effectLst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02" name="Straight Connector 101"/>
              <p:cNvCxnSpPr/>
              <p:nvPr/>
            </p:nvCxnSpPr>
            <p:spPr>
              <a:xfrm rot="5400000" flipH="1" flipV="1">
                <a:off x="4536281" y="4778682"/>
                <a:ext cx="1428760" cy="0"/>
              </a:xfrm>
              <a:prstGeom prst="line">
                <a:avLst/>
              </a:prstGeom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103" name="Straight Connector 102"/>
              <p:cNvCxnSpPr/>
              <p:nvPr/>
            </p:nvCxnSpPr>
            <p:spPr>
              <a:xfrm rot="5400000" flipH="1" flipV="1">
                <a:off x="6282692" y="5675477"/>
                <a:ext cx="507706" cy="0"/>
              </a:xfrm>
              <a:prstGeom prst="line">
                <a:avLst/>
              </a:prstGeom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104" name="Straight Connector 103"/>
              <p:cNvCxnSpPr/>
              <p:nvPr/>
            </p:nvCxnSpPr>
            <p:spPr>
              <a:xfrm rot="5400000" flipH="1" flipV="1">
                <a:off x="4893471" y="5778814"/>
                <a:ext cx="714380" cy="0"/>
              </a:xfrm>
              <a:prstGeom prst="line">
                <a:avLst/>
              </a:prstGeom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105" name="Straight Connector 104"/>
              <p:cNvCxnSpPr/>
              <p:nvPr/>
            </p:nvCxnSpPr>
            <p:spPr>
              <a:xfrm rot="5400000" flipH="1" flipV="1">
                <a:off x="2321703" y="5707376"/>
                <a:ext cx="714380" cy="0"/>
              </a:xfrm>
              <a:prstGeom prst="line">
                <a:avLst/>
              </a:prstGeom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sp>
            <p:nvSpPr>
              <p:cNvPr id="106" name="Oval 105"/>
              <p:cNvSpPr/>
              <p:nvPr/>
            </p:nvSpPr>
            <p:spPr>
              <a:xfrm>
                <a:off x="2250265" y="5850252"/>
                <a:ext cx="142876" cy="142876"/>
              </a:xfrm>
              <a:prstGeom prst="ellipse">
                <a:avLst/>
              </a:prstGeom>
              <a:scene3d>
                <a:camera prst="isometricOffAxis1Top"/>
                <a:lightRig rig="threePt" dir="t"/>
              </a:scene3d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7" name="Oval 106"/>
              <p:cNvSpPr/>
              <p:nvPr/>
            </p:nvSpPr>
            <p:spPr>
              <a:xfrm>
                <a:off x="2821769" y="6136004"/>
                <a:ext cx="142876" cy="142876"/>
              </a:xfrm>
              <a:prstGeom prst="ellipse">
                <a:avLst/>
              </a:prstGeom>
              <a:scene3d>
                <a:camera prst="isometricOffAxis1Top"/>
                <a:lightRig rig="threePt" dir="t"/>
              </a:scene3d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8" name="Oval 107"/>
              <p:cNvSpPr/>
              <p:nvPr/>
            </p:nvSpPr>
            <p:spPr>
              <a:xfrm>
                <a:off x="2607455" y="5993128"/>
                <a:ext cx="142876" cy="142876"/>
              </a:xfrm>
              <a:prstGeom prst="ellipse">
                <a:avLst/>
              </a:prstGeom>
              <a:scene3d>
                <a:camera prst="isometricOffAxis1Top"/>
                <a:lightRig rig="threePt" dir="t"/>
              </a:scene3d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9" name="Oval 108"/>
              <p:cNvSpPr/>
              <p:nvPr/>
            </p:nvSpPr>
            <p:spPr>
              <a:xfrm>
                <a:off x="2536017" y="5778814"/>
                <a:ext cx="142876" cy="142876"/>
              </a:xfrm>
              <a:prstGeom prst="ellipse">
                <a:avLst/>
              </a:prstGeom>
              <a:scene3d>
                <a:camera prst="isometricOffAxis1Top"/>
                <a:lightRig rig="threePt" dir="t"/>
              </a:scene3d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0" name="Oval 109"/>
              <p:cNvSpPr/>
              <p:nvPr/>
            </p:nvSpPr>
            <p:spPr>
              <a:xfrm>
                <a:off x="2393141" y="6136004"/>
                <a:ext cx="142876" cy="142876"/>
              </a:xfrm>
              <a:prstGeom prst="ellipse">
                <a:avLst/>
              </a:prstGeom>
              <a:scene3d>
                <a:camera prst="isometricOffAxis1Top"/>
                <a:lightRig rig="threePt" dir="t"/>
              </a:scene3d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1" name="Oval 110"/>
              <p:cNvSpPr/>
              <p:nvPr/>
            </p:nvSpPr>
            <p:spPr>
              <a:xfrm>
                <a:off x="4822033" y="5921690"/>
                <a:ext cx="142876" cy="142876"/>
              </a:xfrm>
              <a:prstGeom prst="ellipse">
                <a:avLst/>
              </a:prstGeom>
              <a:scene3d>
                <a:camera prst="isometricOffAxis1Top"/>
                <a:lightRig rig="threePt" dir="t"/>
              </a:scene3d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2" name="Oval 111"/>
              <p:cNvSpPr/>
              <p:nvPr/>
            </p:nvSpPr>
            <p:spPr>
              <a:xfrm>
                <a:off x="5036347" y="5707376"/>
                <a:ext cx="142876" cy="142876"/>
              </a:xfrm>
              <a:prstGeom prst="ellipse">
                <a:avLst/>
              </a:prstGeom>
              <a:scene3d>
                <a:camera prst="isometricOffAxis1Top"/>
                <a:lightRig rig="threePt" dir="t"/>
              </a:scene3d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3" name="Oval 112"/>
              <p:cNvSpPr/>
              <p:nvPr/>
            </p:nvSpPr>
            <p:spPr>
              <a:xfrm>
                <a:off x="5179223" y="6064566"/>
                <a:ext cx="142876" cy="142876"/>
              </a:xfrm>
              <a:prstGeom prst="ellipse">
                <a:avLst/>
              </a:prstGeom>
              <a:scene3d>
                <a:camera prst="isometricOffAxis1Top"/>
                <a:lightRig rig="threePt" dir="t"/>
              </a:scene3d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4" name="Oval 113"/>
              <p:cNvSpPr/>
              <p:nvPr/>
            </p:nvSpPr>
            <p:spPr>
              <a:xfrm>
                <a:off x="5393537" y="5850252"/>
                <a:ext cx="142876" cy="142876"/>
              </a:xfrm>
              <a:prstGeom prst="ellipse">
                <a:avLst/>
              </a:prstGeom>
              <a:scene3d>
                <a:camera prst="isometricOffAxis1Top"/>
                <a:lightRig rig="threePt" dir="t"/>
              </a:scene3d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5" name="Oval 114"/>
              <p:cNvSpPr/>
              <p:nvPr/>
            </p:nvSpPr>
            <p:spPr>
              <a:xfrm>
                <a:off x="4964909" y="6143644"/>
                <a:ext cx="142876" cy="142876"/>
              </a:xfrm>
              <a:prstGeom prst="ellipse">
                <a:avLst/>
              </a:prstGeom>
              <a:scene3d>
                <a:camera prst="isometricOffAxis1Top"/>
                <a:lightRig rig="threePt" dir="t"/>
              </a:scene3d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6" name="Oval 115"/>
              <p:cNvSpPr/>
              <p:nvPr/>
            </p:nvSpPr>
            <p:spPr>
              <a:xfrm>
                <a:off x="5857883" y="5929330"/>
                <a:ext cx="142876" cy="142876"/>
              </a:xfrm>
              <a:prstGeom prst="ellipse">
                <a:avLst/>
              </a:prstGeom>
              <a:scene3d>
                <a:camera prst="isometricOffAxis1Top"/>
                <a:lightRig rig="threePt" dir="t"/>
              </a:scene3d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7" name="Oval 116"/>
              <p:cNvSpPr/>
              <p:nvPr/>
            </p:nvSpPr>
            <p:spPr>
              <a:xfrm>
                <a:off x="6341819" y="6074840"/>
                <a:ext cx="142876" cy="142876"/>
              </a:xfrm>
              <a:prstGeom prst="ellipse">
                <a:avLst/>
              </a:prstGeom>
              <a:scene3d>
                <a:camera prst="isometricOffAxis1Top"/>
                <a:lightRig rig="threePt" dir="t"/>
              </a:scene3d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8" name="Oval 117"/>
              <p:cNvSpPr/>
              <p:nvPr/>
            </p:nvSpPr>
            <p:spPr>
              <a:xfrm>
                <a:off x="6465107" y="5850252"/>
                <a:ext cx="142876" cy="142876"/>
              </a:xfrm>
              <a:prstGeom prst="ellipse">
                <a:avLst/>
              </a:prstGeom>
              <a:scene3d>
                <a:camera prst="isometricOffAxis1Top"/>
                <a:lightRig rig="threePt" dir="t"/>
              </a:scene3d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9" name="Oval 118"/>
              <p:cNvSpPr/>
              <p:nvPr/>
            </p:nvSpPr>
            <p:spPr>
              <a:xfrm>
                <a:off x="6750859" y="5921690"/>
                <a:ext cx="142876" cy="142876"/>
              </a:xfrm>
              <a:prstGeom prst="ellipse">
                <a:avLst/>
              </a:prstGeom>
              <a:scene3d>
                <a:camera prst="isometricOffAxis1Top"/>
                <a:lightRig rig="threePt" dir="t"/>
              </a:scene3d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0" name="Oval 119"/>
              <p:cNvSpPr/>
              <p:nvPr/>
            </p:nvSpPr>
            <p:spPr>
              <a:xfrm>
                <a:off x="6750859" y="6103532"/>
                <a:ext cx="142876" cy="142876"/>
              </a:xfrm>
              <a:prstGeom prst="ellipse">
                <a:avLst/>
              </a:prstGeom>
              <a:scene3d>
                <a:camera prst="isometricOffAxis1Top"/>
                <a:lightRig rig="threePt" dir="t"/>
              </a:scene3d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1" name="Oval 120"/>
              <p:cNvSpPr/>
              <p:nvPr/>
            </p:nvSpPr>
            <p:spPr>
              <a:xfrm>
                <a:off x="5545937" y="6002652"/>
                <a:ext cx="142876" cy="142876"/>
              </a:xfrm>
              <a:prstGeom prst="ellipse">
                <a:avLst/>
              </a:prstGeom>
              <a:scene3d>
                <a:camera prst="isometricOffAxis1Top"/>
                <a:lightRig rig="threePt" dir="t"/>
              </a:scene3d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2" name="Oval 121"/>
              <p:cNvSpPr/>
              <p:nvPr/>
            </p:nvSpPr>
            <p:spPr>
              <a:xfrm>
                <a:off x="5322099" y="6215082"/>
                <a:ext cx="142876" cy="142876"/>
              </a:xfrm>
              <a:prstGeom prst="ellipse">
                <a:avLst/>
              </a:prstGeom>
              <a:scene3d>
                <a:camera prst="isometricOffAxis1Top"/>
                <a:lightRig rig="threePt" dir="t"/>
              </a:scene3d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3" name="Oval 122"/>
              <p:cNvSpPr/>
              <p:nvPr/>
            </p:nvSpPr>
            <p:spPr>
              <a:xfrm>
                <a:off x="6107917" y="5778814"/>
                <a:ext cx="142876" cy="142876"/>
              </a:xfrm>
              <a:prstGeom prst="ellipse">
                <a:avLst/>
              </a:prstGeom>
              <a:scene3d>
                <a:camera prst="isometricOffAxis1Top"/>
                <a:lightRig rig="threePt" dir="t"/>
              </a:scene3d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4" name="Oval 123"/>
              <p:cNvSpPr/>
              <p:nvPr/>
            </p:nvSpPr>
            <p:spPr>
              <a:xfrm>
                <a:off x="6650515" y="5786769"/>
                <a:ext cx="142876" cy="142876"/>
              </a:xfrm>
              <a:prstGeom prst="ellipse">
                <a:avLst/>
              </a:prstGeom>
              <a:scene3d>
                <a:camera prst="isometricOffAxis1Top"/>
                <a:lightRig rig="threePt" dir="t"/>
              </a:scene3d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5" name="Oval 124"/>
              <p:cNvSpPr/>
              <p:nvPr/>
            </p:nvSpPr>
            <p:spPr>
              <a:xfrm>
                <a:off x="2617355" y="5278748"/>
                <a:ext cx="142876" cy="142876"/>
              </a:xfrm>
              <a:prstGeom prst="ellipse">
                <a:avLst/>
              </a:prstGeom>
              <a:scene3d>
                <a:camera prst="isometricOffAxis1Top"/>
                <a:lightRig rig="threePt" dir="t"/>
              </a:scene3d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6" name="Oval 125"/>
              <p:cNvSpPr/>
              <p:nvPr/>
            </p:nvSpPr>
            <p:spPr>
              <a:xfrm>
                <a:off x="5189123" y="5350186"/>
                <a:ext cx="142876" cy="142876"/>
              </a:xfrm>
              <a:prstGeom prst="ellipse">
                <a:avLst/>
              </a:prstGeom>
              <a:scene3d>
                <a:camera prst="isometricOffAxis1Top"/>
                <a:lightRig rig="threePt" dir="t"/>
              </a:scene3d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7" name="Oval 126"/>
              <p:cNvSpPr/>
              <p:nvPr/>
            </p:nvSpPr>
            <p:spPr>
              <a:xfrm>
                <a:off x="6475007" y="5350186"/>
                <a:ext cx="142876" cy="142876"/>
              </a:xfrm>
              <a:prstGeom prst="ellipse">
                <a:avLst/>
              </a:prstGeom>
              <a:scene3d>
                <a:camera prst="isometricOffAxis1Top"/>
                <a:lightRig rig="threePt" dir="t"/>
              </a:scene3d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8" name="Oval 127"/>
              <p:cNvSpPr/>
              <p:nvPr/>
            </p:nvSpPr>
            <p:spPr>
              <a:xfrm>
                <a:off x="5179223" y="3992864"/>
                <a:ext cx="142876" cy="142876"/>
              </a:xfrm>
              <a:prstGeom prst="ellipse">
                <a:avLst/>
              </a:prstGeom>
              <a:scene3d>
                <a:camera prst="isometricOffAxis1Top"/>
                <a:lightRig rig="threePt" dir="t"/>
              </a:scene3d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29" name="TextBox 128"/>
            <p:cNvSpPr txBox="1"/>
            <p:nvPr/>
          </p:nvSpPr>
          <p:spPr>
            <a:xfrm>
              <a:off x="500034" y="4143380"/>
              <a:ext cx="46363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i="1" dirty="0" smtClean="0"/>
                <a:t>p</a:t>
              </a:r>
              <a:r>
                <a:rPr lang="en-US" sz="1600" i="1" baseline="-25000" dirty="0" smtClean="0"/>
                <a:t>1</a:t>
              </a:r>
              <a:endParaRPr lang="en-US" sz="1600" i="1" baseline="-25000" dirty="0"/>
            </a:p>
          </p:txBody>
        </p:sp>
        <p:sp>
          <p:nvSpPr>
            <p:cNvPr id="130" name="TextBox 129"/>
            <p:cNvSpPr txBox="1"/>
            <p:nvPr/>
          </p:nvSpPr>
          <p:spPr>
            <a:xfrm>
              <a:off x="500034" y="4590644"/>
              <a:ext cx="46363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i="1" dirty="0" smtClean="0"/>
                <a:t>p</a:t>
              </a:r>
              <a:r>
                <a:rPr lang="en-US" sz="1600" i="1" baseline="-25000" dirty="0" smtClean="0"/>
                <a:t>1</a:t>
              </a:r>
              <a:endParaRPr lang="en-US" sz="1600" i="1" baseline="-25000" dirty="0"/>
            </a:p>
          </p:txBody>
        </p:sp>
        <p:sp>
          <p:nvSpPr>
            <p:cNvPr id="131" name="TextBox 130"/>
            <p:cNvSpPr txBox="1"/>
            <p:nvPr/>
          </p:nvSpPr>
          <p:spPr>
            <a:xfrm>
              <a:off x="2341287" y="3429000"/>
              <a:ext cx="51620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i="1" dirty="0" smtClean="0"/>
                <a:t>p</a:t>
              </a:r>
              <a:r>
                <a:rPr lang="en-US" sz="1600" i="1" baseline="-25000" dirty="0" smtClean="0"/>
                <a:t>2</a:t>
              </a:r>
              <a:endParaRPr lang="en-US" sz="1600" i="1" baseline="-25000" dirty="0"/>
            </a:p>
          </p:txBody>
        </p:sp>
        <p:sp>
          <p:nvSpPr>
            <p:cNvPr id="132" name="TextBox 131"/>
            <p:cNvSpPr txBox="1"/>
            <p:nvPr/>
          </p:nvSpPr>
          <p:spPr>
            <a:xfrm>
              <a:off x="2357422" y="4286256"/>
              <a:ext cx="51620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i="1" dirty="0" smtClean="0"/>
                <a:t>p</a:t>
              </a:r>
              <a:r>
                <a:rPr lang="en-US" sz="1600" i="1" baseline="-25000" dirty="0" smtClean="0"/>
                <a:t>2</a:t>
              </a:r>
              <a:endParaRPr lang="en-US" sz="1600" i="1" baseline="-25000" dirty="0"/>
            </a:p>
          </p:txBody>
        </p:sp>
        <p:sp>
          <p:nvSpPr>
            <p:cNvPr id="133" name="TextBox 132"/>
            <p:cNvSpPr txBox="1"/>
            <p:nvPr/>
          </p:nvSpPr>
          <p:spPr>
            <a:xfrm>
              <a:off x="2357422" y="4662082"/>
              <a:ext cx="51620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i="1" dirty="0" smtClean="0"/>
                <a:t>p</a:t>
              </a:r>
              <a:r>
                <a:rPr lang="en-US" sz="1600" i="1" baseline="-25000" dirty="0" smtClean="0"/>
                <a:t>2</a:t>
              </a:r>
              <a:endParaRPr lang="en-US" sz="1600" i="1" baseline="-25000" dirty="0"/>
            </a:p>
          </p:txBody>
        </p:sp>
        <p:sp>
          <p:nvSpPr>
            <p:cNvPr id="134" name="TextBox 133"/>
            <p:cNvSpPr txBox="1"/>
            <p:nvPr/>
          </p:nvSpPr>
          <p:spPr>
            <a:xfrm>
              <a:off x="3286116" y="4286256"/>
              <a:ext cx="44730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i="1" dirty="0" smtClean="0"/>
                <a:t>p</a:t>
              </a:r>
              <a:r>
                <a:rPr lang="en-US" sz="1600" i="1" baseline="-25000" dirty="0" smtClean="0"/>
                <a:t>3</a:t>
              </a:r>
              <a:endParaRPr lang="en-US" sz="1600" i="1" baseline="-25000" dirty="0"/>
            </a:p>
          </p:txBody>
        </p:sp>
        <p:sp>
          <p:nvSpPr>
            <p:cNvPr id="135" name="TextBox 134"/>
            <p:cNvSpPr txBox="1"/>
            <p:nvPr/>
          </p:nvSpPr>
          <p:spPr>
            <a:xfrm>
              <a:off x="3286116" y="4572008"/>
              <a:ext cx="44730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i="1" dirty="0" smtClean="0"/>
                <a:t>p</a:t>
              </a:r>
              <a:r>
                <a:rPr lang="en-US" sz="1600" i="1" baseline="-25000" dirty="0" smtClean="0"/>
                <a:t>3</a:t>
              </a:r>
              <a:endParaRPr lang="en-US" sz="1600" i="1" baseline="-25000" dirty="0"/>
            </a:p>
          </p:txBody>
        </p:sp>
      </p:grpSp>
      <p:grpSp>
        <p:nvGrpSpPr>
          <p:cNvPr id="137" name="Group 136"/>
          <p:cNvGrpSpPr/>
          <p:nvPr/>
        </p:nvGrpSpPr>
        <p:grpSpPr>
          <a:xfrm>
            <a:off x="4500561" y="3357567"/>
            <a:ext cx="4357688" cy="1643076"/>
            <a:chOff x="-1" y="3357567"/>
            <a:chExt cx="4357688" cy="1643076"/>
          </a:xfrm>
        </p:grpSpPr>
        <p:grpSp>
          <p:nvGrpSpPr>
            <p:cNvPr id="138" name="Group 86"/>
            <p:cNvGrpSpPr/>
            <p:nvPr/>
          </p:nvGrpSpPr>
          <p:grpSpPr>
            <a:xfrm>
              <a:off x="-1" y="3357567"/>
              <a:ext cx="4357688" cy="1643076"/>
              <a:chOff x="2000231" y="3778550"/>
              <a:chExt cx="6000793" cy="2579408"/>
            </a:xfrm>
          </p:grpSpPr>
          <p:sp>
            <p:nvSpPr>
              <p:cNvPr id="148" name="Oval 147"/>
              <p:cNvSpPr/>
              <p:nvPr/>
            </p:nvSpPr>
            <p:spPr>
              <a:xfrm>
                <a:off x="2285983" y="3778550"/>
                <a:ext cx="5715041" cy="642942"/>
              </a:xfrm>
              <a:prstGeom prst="ellipse">
                <a:avLst/>
              </a:prstGeom>
              <a:solidFill>
                <a:schemeClr val="bg1"/>
              </a:solidFill>
              <a:ln>
                <a:prstDash val="sysDot"/>
              </a:ln>
              <a:effectLst>
                <a:outerShdw blurRad="152400" dist="1270000" dir="5400000" rotWithShape="0">
                  <a:srgbClr val="000000">
                    <a:alpha val="20000"/>
                  </a:srgbClr>
                </a:outerShdw>
              </a:effectLst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6" name="Oval 145"/>
              <p:cNvSpPr/>
              <p:nvPr/>
            </p:nvSpPr>
            <p:spPr>
              <a:xfrm>
                <a:off x="5929321" y="5072074"/>
                <a:ext cx="1428761" cy="642942"/>
              </a:xfrm>
              <a:prstGeom prst="ellipse">
                <a:avLst/>
              </a:prstGeom>
              <a:solidFill>
                <a:schemeClr val="bg1"/>
              </a:solidFill>
              <a:ln>
                <a:prstDash val="sysDot"/>
              </a:ln>
              <a:effectLst>
                <a:outerShdw blurRad="152400" dist="444500" dir="5400000" rotWithShape="0">
                  <a:schemeClr val="tx1">
                    <a:alpha val="20000"/>
                  </a:schemeClr>
                </a:outerShdw>
              </a:effectLst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51" name="Straight Connector 150"/>
              <p:cNvCxnSpPr/>
              <p:nvPr/>
            </p:nvCxnSpPr>
            <p:spPr>
              <a:xfrm rot="5400000" flipH="1" flipV="1">
                <a:off x="6282692" y="5675477"/>
                <a:ext cx="507706" cy="0"/>
              </a:xfrm>
              <a:prstGeom prst="line">
                <a:avLst/>
              </a:prstGeom>
              <a:ln>
                <a:prstDash val="lgDash"/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sp>
            <p:nvSpPr>
              <p:cNvPr id="147" name="Oval 146"/>
              <p:cNvSpPr/>
              <p:nvPr/>
            </p:nvSpPr>
            <p:spPr>
              <a:xfrm>
                <a:off x="4500562" y="5072074"/>
                <a:ext cx="1428761" cy="642942"/>
              </a:xfrm>
              <a:prstGeom prst="ellipse">
                <a:avLst/>
              </a:prstGeom>
              <a:solidFill>
                <a:schemeClr val="bg1"/>
              </a:solidFill>
              <a:ln>
                <a:prstDash val="sysDot"/>
              </a:ln>
              <a:effectLst>
                <a:outerShdw blurRad="152400" dist="444500" dir="5400000" rotWithShape="0">
                  <a:schemeClr val="tx1">
                    <a:alpha val="20000"/>
                  </a:schemeClr>
                </a:outerShdw>
              </a:effectLst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52" name="Straight Connector 151"/>
              <p:cNvCxnSpPr/>
              <p:nvPr/>
            </p:nvCxnSpPr>
            <p:spPr>
              <a:xfrm rot="5400000" flipH="1" flipV="1">
                <a:off x="4893471" y="5778814"/>
                <a:ext cx="714380" cy="0"/>
              </a:xfrm>
              <a:prstGeom prst="line">
                <a:avLst/>
              </a:prstGeom>
              <a:ln>
                <a:prstDash val="lgDash"/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150" name="Straight Connector 149"/>
              <p:cNvCxnSpPr/>
              <p:nvPr/>
            </p:nvCxnSpPr>
            <p:spPr>
              <a:xfrm rot="5400000" flipH="1" flipV="1">
                <a:off x="4536281" y="4778682"/>
                <a:ext cx="1428760" cy="0"/>
              </a:xfrm>
              <a:prstGeom prst="line">
                <a:avLst/>
              </a:prstGeom>
              <a:ln>
                <a:solidFill>
                  <a:schemeClr val="accent2"/>
                </a:solidFill>
                <a:prstDash val="lgDash"/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sp>
            <p:nvSpPr>
              <p:cNvPr id="149" name="Oval 148"/>
              <p:cNvSpPr/>
              <p:nvPr/>
            </p:nvSpPr>
            <p:spPr>
              <a:xfrm>
                <a:off x="2000231" y="5064434"/>
                <a:ext cx="1428761" cy="642942"/>
              </a:xfrm>
              <a:prstGeom prst="ellipse">
                <a:avLst/>
              </a:prstGeom>
              <a:solidFill>
                <a:schemeClr val="bg1"/>
              </a:solidFill>
              <a:ln>
                <a:prstDash val="sysDot"/>
              </a:ln>
              <a:effectLst>
                <a:outerShdw blurRad="152400" dist="444500" dir="5400000" rotWithShape="0">
                  <a:schemeClr val="tx1">
                    <a:alpha val="20000"/>
                  </a:schemeClr>
                </a:outerShdw>
              </a:effectLst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53" name="Straight Connector 152"/>
              <p:cNvCxnSpPr/>
              <p:nvPr/>
            </p:nvCxnSpPr>
            <p:spPr>
              <a:xfrm rot="5400000" flipH="1" flipV="1">
                <a:off x="2321703" y="5707376"/>
                <a:ext cx="714380" cy="0"/>
              </a:xfrm>
              <a:prstGeom prst="line">
                <a:avLst/>
              </a:prstGeom>
              <a:ln>
                <a:prstDash val="lgDash"/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sp>
            <p:nvSpPr>
              <p:cNvPr id="154" name="Oval 153"/>
              <p:cNvSpPr/>
              <p:nvPr/>
            </p:nvSpPr>
            <p:spPr>
              <a:xfrm>
                <a:off x="2250265" y="5850252"/>
                <a:ext cx="142876" cy="142876"/>
              </a:xfrm>
              <a:prstGeom prst="ellipse">
                <a:avLst/>
              </a:prstGeom>
              <a:scene3d>
                <a:camera prst="isometricOffAxis1Top"/>
                <a:lightRig rig="threePt" dir="t"/>
              </a:scene3d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5" name="Oval 154"/>
              <p:cNvSpPr/>
              <p:nvPr/>
            </p:nvSpPr>
            <p:spPr>
              <a:xfrm>
                <a:off x="2821769" y="6136004"/>
                <a:ext cx="142876" cy="142876"/>
              </a:xfrm>
              <a:prstGeom prst="ellipse">
                <a:avLst/>
              </a:prstGeom>
              <a:scene3d>
                <a:camera prst="isometricOffAxis1Top"/>
                <a:lightRig rig="threePt" dir="t"/>
              </a:scene3d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7" name="Oval 156"/>
              <p:cNvSpPr/>
              <p:nvPr/>
            </p:nvSpPr>
            <p:spPr>
              <a:xfrm>
                <a:off x="2536017" y="5778814"/>
                <a:ext cx="142876" cy="142876"/>
              </a:xfrm>
              <a:prstGeom prst="ellipse">
                <a:avLst/>
              </a:prstGeom>
              <a:scene3d>
                <a:camera prst="isometricOffAxis1Top"/>
                <a:lightRig rig="threePt" dir="t"/>
              </a:scene3d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8" name="Oval 157"/>
              <p:cNvSpPr/>
              <p:nvPr/>
            </p:nvSpPr>
            <p:spPr>
              <a:xfrm>
                <a:off x="2393141" y="6136004"/>
                <a:ext cx="142876" cy="142876"/>
              </a:xfrm>
              <a:prstGeom prst="ellipse">
                <a:avLst/>
              </a:prstGeom>
              <a:scene3d>
                <a:camera prst="isometricOffAxis1Top"/>
                <a:lightRig rig="threePt" dir="t"/>
              </a:scene3d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9" name="Oval 158"/>
              <p:cNvSpPr/>
              <p:nvPr/>
            </p:nvSpPr>
            <p:spPr>
              <a:xfrm>
                <a:off x="4822033" y="5921690"/>
                <a:ext cx="142876" cy="142876"/>
              </a:xfrm>
              <a:prstGeom prst="ellipse">
                <a:avLst/>
              </a:prstGeom>
              <a:scene3d>
                <a:camera prst="isometricOffAxis1Top"/>
                <a:lightRig rig="threePt" dir="t"/>
              </a:scene3d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0" name="Oval 159"/>
              <p:cNvSpPr/>
              <p:nvPr/>
            </p:nvSpPr>
            <p:spPr>
              <a:xfrm>
                <a:off x="5036347" y="5707376"/>
                <a:ext cx="142876" cy="142876"/>
              </a:xfrm>
              <a:prstGeom prst="ellipse">
                <a:avLst/>
              </a:prstGeom>
              <a:scene3d>
                <a:camera prst="isometricOffAxis1Top"/>
                <a:lightRig rig="threePt" dir="t"/>
              </a:scene3d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2" name="Oval 161"/>
              <p:cNvSpPr/>
              <p:nvPr/>
            </p:nvSpPr>
            <p:spPr>
              <a:xfrm>
                <a:off x="5393537" y="5850252"/>
                <a:ext cx="142876" cy="142876"/>
              </a:xfrm>
              <a:prstGeom prst="ellipse">
                <a:avLst/>
              </a:prstGeom>
              <a:scene3d>
                <a:camera prst="isometricOffAxis1Top"/>
                <a:lightRig rig="threePt" dir="t"/>
              </a:scene3d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3" name="Oval 162"/>
              <p:cNvSpPr/>
              <p:nvPr/>
            </p:nvSpPr>
            <p:spPr>
              <a:xfrm>
                <a:off x="4964909" y="6143644"/>
                <a:ext cx="142876" cy="142876"/>
              </a:xfrm>
              <a:prstGeom prst="ellipse">
                <a:avLst/>
              </a:prstGeom>
              <a:scene3d>
                <a:camera prst="isometricOffAxis1Top"/>
                <a:lightRig rig="threePt" dir="t"/>
              </a:scene3d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4" name="Oval 163"/>
              <p:cNvSpPr/>
              <p:nvPr/>
            </p:nvSpPr>
            <p:spPr>
              <a:xfrm>
                <a:off x="5857883" y="5929330"/>
                <a:ext cx="142876" cy="142876"/>
              </a:xfrm>
              <a:prstGeom prst="ellipse">
                <a:avLst/>
              </a:prstGeom>
              <a:scene3d>
                <a:camera prst="isometricOffAxis1Top"/>
                <a:lightRig rig="threePt" dir="t"/>
              </a:scene3d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5" name="Oval 164"/>
              <p:cNvSpPr/>
              <p:nvPr/>
            </p:nvSpPr>
            <p:spPr>
              <a:xfrm>
                <a:off x="6341819" y="6074840"/>
                <a:ext cx="142876" cy="142876"/>
              </a:xfrm>
              <a:prstGeom prst="ellipse">
                <a:avLst/>
              </a:prstGeom>
              <a:scene3d>
                <a:camera prst="isometricOffAxis1Top"/>
                <a:lightRig rig="threePt" dir="t"/>
              </a:scene3d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7" name="Oval 166"/>
              <p:cNvSpPr/>
              <p:nvPr/>
            </p:nvSpPr>
            <p:spPr>
              <a:xfrm>
                <a:off x="6750859" y="5921690"/>
                <a:ext cx="142876" cy="142876"/>
              </a:xfrm>
              <a:prstGeom prst="ellipse">
                <a:avLst/>
              </a:prstGeom>
              <a:scene3d>
                <a:camera prst="isometricOffAxis1Top"/>
                <a:lightRig rig="threePt" dir="t"/>
              </a:scene3d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8" name="Oval 167"/>
              <p:cNvSpPr/>
              <p:nvPr/>
            </p:nvSpPr>
            <p:spPr>
              <a:xfrm>
                <a:off x="6750859" y="6103532"/>
                <a:ext cx="142876" cy="142876"/>
              </a:xfrm>
              <a:prstGeom prst="ellipse">
                <a:avLst/>
              </a:prstGeom>
              <a:scene3d>
                <a:camera prst="isometricOffAxis1Top"/>
                <a:lightRig rig="threePt" dir="t"/>
              </a:scene3d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9" name="Oval 168"/>
              <p:cNvSpPr/>
              <p:nvPr/>
            </p:nvSpPr>
            <p:spPr>
              <a:xfrm>
                <a:off x="5545937" y="6002652"/>
                <a:ext cx="142876" cy="142876"/>
              </a:xfrm>
              <a:prstGeom prst="ellipse">
                <a:avLst/>
              </a:prstGeom>
              <a:scene3d>
                <a:camera prst="isometricOffAxis1Top"/>
                <a:lightRig rig="threePt" dir="t"/>
              </a:scene3d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0" name="Oval 169"/>
              <p:cNvSpPr/>
              <p:nvPr/>
            </p:nvSpPr>
            <p:spPr>
              <a:xfrm>
                <a:off x="5322099" y="6215082"/>
                <a:ext cx="142876" cy="142876"/>
              </a:xfrm>
              <a:prstGeom prst="ellipse">
                <a:avLst/>
              </a:prstGeom>
              <a:scene3d>
                <a:camera prst="isometricOffAxis1Top"/>
                <a:lightRig rig="threePt" dir="t"/>
              </a:scene3d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1" name="Oval 170"/>
              <p:cNvSpPr/>
              <p:nvPr/>
            </p:nvSpPr>
            <p:spPr>
              <a:xfrm>
                <a:off x="6107917" y="5778814"/>
                <a:ext cx="142876" cy="142876"/>
              </a:xfrm>
              <a:prstGeom prst="ellipse">
                <a:avLst/>
              </a:prstGeom>
              <a:scene3d>
                <a:camera prst="isometricOffAxis1Top"/>
                <a:lightRig rig="threePt" dir="t"/>
              </a:scene3d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2" name="Oval 171"/>
              <p:cNvSpPr/>
              <p:nvPr/>
            </p:nvSpPr>
            <p:spPr>
              <a:xfrm>
                <a:off x="6650515" y="5786769"/>
                <a:ext cx="142876" cy="142876"/>
              </a:xfrm>
              <a:prstGeom prst="ellipse">
                <a:avLst/>
              </a:prstGeom>
              <a:scene3d>
                <a:camera prst="isometricOffAxis1Top"/>
                <a:lightRig rig="threePt" dir="t"/>
              </a:scene3d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3" name="Oval 172"/>
              <p:cNvSpPr/>
              <p:nvPr/>
            </p:nvSpPr>
            <p:spPr>
              <a:xfrm>
                <a:off x="2617355" y="5278748"/>
                <a:ext cx="142876" cy="142876"/>
              </a:xfrm>
              <a:prstGeom prst="ellipse">
                <a:avLst/>
              </a:prstGeom>
              <a:scene3d>
                <a:camera prst="isometricOffAxis1Top"/>
                <a:lightRig rig="threePt" dir="t"/>
              </a:scene3d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5" name="Oval 174"/>
              <p:cNvSpPr/>
              <p:nvPr/>
            </p:nvSpPr>
            <p:spPr>
              <a:xfrm>
                <a:off x="6475007" y="5350186"/>
                <a:ext cx="142876" cy="142876"/>
              </a:xfrm>
              <a:prstGeom prst="ellipse">
                <a:avLst/>
              </a:prstGeom>
              <a:scene3d>
                <a:camera prst="isometricOffAxis1Top"/>
                <a:lightRig rig="threePt" dir="t"/>
              </a:scene3d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6" name="Oval 175"/>
              <p:cNvSpPr/>
              <p:nvPr/>
            </p:nvSpPr>
            <p:spPr>
              <a:xfrm>
                <a:off x="5179223" y="3992864"/>
                <a:ext cx="142876" cy="142876"/>
              </a:xfrm>
              <a:prstGeom prst="ellipse">
                <a:avLst/>
              </a:prstGeom>
              <a:scene3d>
                <a:camera prst="isometricOffAxis1Top"/>
                <a:lightRig rig="threePt" dir="t"/>
              </a:scene3d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39" name="TextBox 138"/>
            <p:cNvSpPr txBox="1"/>
            <p:nvPr/>
          </p:nvSpPr>
          <p:spPr>
            <a:xfrm>
              <a:off x="500034" y="4143380"/>
              <a:ext cx="46363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i="1" dirty="0" smtClean="0"/>
                <a:t>p</a:t>
              </a:r>
              <a:r>
                <a:rPr lang="en-US" sz="1600" i="1" baseline="-25000" dirty="0" smtClean="0"/>
                <a:t>1</a:t>
              </a:r>
              <a:endParaRPr lang="en-US" sz="1600" i="1" baseline="-25000" dirty="0"/>
            </a:p>
          </p:txBody>
        </p:sp>
        <p:sp>
          <p:nvSpPr>
            <p:cNvPr id="141" name="TextBox 140"/>
            <p:cNvSpPr txBox="1"/>
            <p:nvPr/>
          </p:nvSpPr>
          <p:spPr>
            <a:xfrm>
              <a:off x="2341287" y="3429000"/>
              <a:ext cx="51620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i="1" dirty="0" smtClean="0"/>
                <a:t>p</a:t>
              </a:r>
              <a:r>
                <a:rPr lang="en-US" sz="1600" i="1" baseline="-25000" dirty="0" smtClean="0"/>
                <a:t>2</a:t>
              </a:r>
              <a:endParaRPr lang="en-US" sz="1600" i="1" baseline="-25000" dirty="0"/>
            </a:p>
          </p:txBody>
        </p:sp>
        <p:sp>
          <p:nvSpPr>
            <p:cNvPr id="144" name="TextBox 143"/>
            <p:cNvSpPr txBox="1"/>
            <p:nvPr/>
          </p:nvSpPr>
          <p:spPr>
            <a:xfrm>
              <a:off x="3286116" y="4286256"/>
              <a:ext cx="44730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i="1" dirty="0" smtClean="0"/>
                <a:t>p</a:t>
              </a:r>
              <a:r>
                <a:rPr lang="en-US" sz="1600" i="1" baseline="-25000" dirty="0" smtClean="0"/>
                <a:t>3</a:t>
              </a:r>
              <a:endParaRPr lang="en-US" sz="1600" i="1" baseline="-250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85926"/>
            <a:ext cx="8401080" cy="4286280"/>
          </a:xfrm>
        </p:spPr>
        <p:txBody>
          <a:bodyPr>
            <a:normAutofit/>
          </a:bodyPr>
          <a:lstStyle/>
          <a:p>
            <a:r>
              <a:rPr lang="en-US" dirty="0" smtClean="0"/>
              <a:t>The abundance of available information online creates the need for </a:t>
            </a:r>
            <a:r>
              <a:rPr lang="en-US" dirty="0" smtClean="0">
                <a:solidFill>
                  <a:srgbClr val="FF0000"/>
                </a:solidFill>
              </a:rPr>
              <a:t>selecting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FF0000"/>
                </a:solidFill>
              </a:rPr>
              <a:t>presenting</a:t>
            </a:r>
            <a:r>
              <a:rPr lang="en-US" dirty="0" smtClean="0"/>
              <a:t> to users representative results.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Result diversification </a:t>
            </a:r>
            <a:r>
              <a:rPr lang="en-US" dirty="0" smtClean="0"/>
              <a:t>can be applied in multiple domains:</a:t>
            </a:r>
          </a:p>
          <a:p>
            <a:pPr lvl="1"/>
            <a:r>
              <a:rPr lang="en-US" i="1" dirty="0" smtClean="0"/>
              <a:t>Exploratory or ambiguous queries</a:t>
            </a:r>
          </a:p>
          <a:p>
            <a:pPr lvl="1"/>
            <a:r>
              <a:rPr lang="en-US" i="1" dirty="0" smtClean="0"/>
              <a:t>Recommenders</a:t>
            </a:r>
            <a:endParaRPr lang="en-US" i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64358-7A2C-40FB-9FD4-8AC65389C92F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DMOD lab, University of Ioannina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Computing Diverse Subsets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214686"/>
            <a:ext cx="4257676" cy="3357586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i="1" dirty="0" smtClean="0"/>
              <a:t>l</a:t>
            </a:r>
            <a:r>
              <a:rPr lang="en-US" dirty="0" smtClean="0"/>
              <a:t> </a:t>
            </a:r>
            <a:r>
              <a:rPr lang="en-US" dirty="0" smtClean="0">
                <a:sym typeface="Symbol"/>
              </a:rPr>
              <a:t> +</a:t>
            </a:r>
          </a:p>
          <a:p>
            <a:pPr>
              <a:buNone/>
            </a:pPr>
            <a:r>
              <a:rPr lang="en-US" b="1" dirty="0" smtClean="0">
                <a:sym typeface="Symbol"/>
              </a:rPr>
              <a:t>while</a:t>
            </a:r>
            <a:r>
              <a:rPr lang="en-US" dirty="0" smtClean="0">
                <a:sym typeface="Symbol"/>
              </a:rPr>
              <a:t> |</a:t>
            </a:r>
            <a:r>
              <a:rPr lang="en-US" i="1" dirty="0" smtClean="0">
                <a:sym typeface="Symbol"/>
              </a:rPr>
              <a:t>T.C</a:t>
            </a:r>
            <a:r>
              <a:rPr lang="en-US" i="1" baseline="-25000" dirty="0" smtClean="0">
                <a:sym typeface="Symbol"/>
              </a:rPr>
              <a:t>l-1</a:t>
            </a:r>
            <a:r>
              <a:rPr lang="en-US" dirty="0" smtClean="0">
                <a:sym typeface="Symbol"/>
              </a:rPr>
              <a:t>| ≤ </a:t>
            </a:r>
            <a:r>
              <a:rPr lang="en-US" i="1" dirty="0" smtClean="0">
                <a:sym typeface="Symbol"/>
              </a:rPr>
              <a:t>k</a:t>
            </a:r>
            <a:r>
              <a:rPr lang="en-US" dirty="0" smtClean="0">
                <a:sym typeface="Symbol"/>
              </a:rPr>
              <a:t> </a:t>
            </a:r>
            <a:r>
              <a:rPr lang="en-US" b="1" dirty="0" smtClean="0">
                <a:sym typeface="Symbol"/>
              </a:rPr>
              <a:t>do</a:t>
            </a:r>
          </a:p>
          <a:p>
            <a:pPr>
              <a:buNone/>
            </a:pPr>
            <a:r>
              <a:rPr lang="en-US" dirty="0" smtClean="0">
                <a:sym typeface="Symbol"/>
              </a:rPr>
              <a:t>		</a:t>
            </a:r>
            <a:r>
              <a:rPr lang="en-US" i="1" dirty="0" smtClean="0">
                <a:sym typeface="Symbol"/>
              </a:rPr>
              <a:t>l</a:t>
            </a:r>
            <a:r>
              <a:rPr lang="en-US" dirty="0" smtClean="0">
                <a:sym typeface="Symbol"/>
              </a:rPr>
              <a:t>  </a:t>
            </a:r>
            <a:r>
              <a:rPr lang="en-US" i="1" dirty="0" smtClean="0">
                <a:sym typeface="Symbol"/>
              </a:rPr>
              <a:t>l-1</a:t>
            </a:r>
          </a:p>
          <a:p>
            <a:pPr>
              <a:buNone/>
            </a:pPr>
            <a:r>
              <a:rPr lang="en-US" b="1" dirty="0" smtClean="0">
                <a:sym typeface="Symbol"/>
              </a:rPr>
              <a:t>end while</a:t>
            </a:r>
          </a:p>
          <a:p>
            <a:pPr>
              <a:buNone/>
            </a:pPr>
            <a:r>
              <a:rPr lang="en-US" i="1" dirty="0" smtClean="0">
                <a:sym typeface="Symbol"/>
              </a:rPr>
              <a:t>S</a:t>
            </a:r>
            <a:r>
              <a:rPr lang="en-US" dirty="0" smtClean="0">
                <a:sym typeface="Symbol"/>
              </a:rPr>
              <a:t>  </a:t>
            </a:r>
            <a:r>
              <a:rPr lang="en-US" i="1" dirty="0" err="1" smtClean="0">
                <a:sym typeface="Symbol"/>
              </a:rPr>
              <a:t>T.C</a:t>
            </a:r>
            <a:r>
              <a:rPr lang="en-US" i="1" baseline="-25000" dirty="0" err="1" smtClean="0">
                <a:sym typeface="Symbol"/>
              </a:rPr>
              <a:t>l</a:t>
            </a:r>
            <a:endParaRPr lang="en-US" i="1" baseline="-25000" dirty="0" smtClean="0">
              <a:sym typeface="Symbol"/>
            </a:endParaRPr>
          </a:p>
          <a:p>
            <a:pPr>
              <a:buNone/>
            </a:pPr>
            <a:r>
              <a:rPr lang="en-US" dirty="0" smtClean="0">
                <a:sym typeface="Symbol"/>
              </a:rPr>
              <a:t>candidates  </a:t>
            </a:r>
            <a:r>
              <a:rPr lang="en-US" i="1" dirty="0" smtClean="0">
                <a:sym typeface="Symbol"/>
              </a:rPr>
              <a:t>T.C</a:t>
            </a:r>
            <a:r>
              <a:rPr lang="en-US" i="1" baseline="-25000" dirty="0" smtClean="0">
                <a:sym typeface="Symbol"/>
              </a:rPr>
              <a:t>l-1</a:t>
            </a:r>
          </a:p>
          <a:p>
            <a:pPr>
              <a:buNone/>
            </a:pPr>
            <a:r>
              <a:rPr lang="en-US" b="1" dirty="0" smtClean="0">
                <a:sym typeface="Symbol"/>
              </a:rPr>
              <a:t>while</a:t>
            </a:r>
            <a:r>
              <a:rPr lang="en-US" dirty="0" smtClean="0">
                <a:sym typeface="Symbol"/>
              </a:rPr>
              <a:t> |</a:t>
            </a:r>
            <a:r>
              <a:rPr lang="en-US" i="1" dirty="0" smtClean="0">
                <a:sym typeface="Symbol"/>
              </a:rPr>
              <a:t>S</a:t>
            </a:r>
            <a:r>
              <a:rPr lang="en-US" dirty="0" smtClean="0">
                <a:sym typeface="Symbol"/>
              </a:rPr>
              <a:t>| &lt;</a:t>
            </a:r>
            <a:r>
              <a:rPr lang="en-US" i="1" dirty="0" smtClean="0">
                <a:sym typeface="Symbol"/>
              </a:rPr>
              <a:t> k </a:t>
            </a:r>
            <a:r>
              <a:rPr lang="en-US" b="1" dirty="0" smtClean="0">
                <a:sym typeface="Symbol"/>
              </a:rPr>
              <a:t>do</a:t>
            </a:r>
          </a:p>
          <a:p>
            <a:pPr>
              <a:buNone/>
            </a:pPr>
            <a:r>
              <a:rPr lang="en-US" dirty="0" smtClean="0">
                <a:sym typeface="Symbol"/>
              </a:rPr>
              <a:t>		</a:t>
            </a:r>
            <a:r>
              <a:rPr lang="en-US" i="1" dirty="0" smtClean="0">
                <a:sym typeface="Symbol"/>
              </a:rPr>
              <a:t>p</a:t>
            </a:r>
            <a:r>
              <a:rPr lang="en-US" i="1" baseline="30000" dirty="0" smtClean="0">
                <a:sym typeface="Symbol"/>
              </a:rPr>
              <a:t>*</a:t>
            </a:r>
            <a:r>
              <a:rPr lang="en-US" dirty="0" smtClean="0">
                <a:sym typeface="Symbol"/>
              </a:rPr>
              <a:t>  </a:t>
            </a:r>
            <a:r>
              <a:rPr lang="en-US" dirty="0" err="1" smtClean="0">
                <a:sym typeface="Symbol"/>
              </a:rPr>
              <a:t>argmax</a:t>
            </a:r>
            <a:r>
              <a:rPr lang="en-US" baseline="-25000" dirty="0" err="1" smtClean="0">
                <a:sym typeface="Symbol"/>
              </a:rPr>
              <a:t>p</a:t>
            </a:r>
            <a:r>
              <a:rPr lang="en-US" baseline="-25000" dirty="0" smtClean="0">
                <a:sym typeface="Symbol"/>
              </a:rPr>
              <a:t>  candidates </a:t>
            </a:r>
            <a:r>
              <a:rPr lang="en-US" i="1" dirty="0" smtClean="0">
                <a:sym typeface="Symbol"/>
              </a:rPr>
              <a:t>d</a:t>
            </a:r>
            <a:r>
              <a:rPr lang="en-US" dirty="0" smtClean="0">
                <a:sym typeface="Symbol"/>
              </a:rPr>
              <a:t>(</a:t>
            </a:r>
            <a:r>
              <a:rPr lang="en-US" i="1" dirty="0" err="1" smtClean="0">
                <a:sym typeface="Symbol"/>
              </a:rPr>
              <a:t>p</a:t>
            </a:r>
            <a:r>
              <a:rPr lang="en-US" dirty="0" err="1" smtClean="0">
                <a:sym typeface="Symbol"/>
              </a:rPr>
              <a:t>,</a:t>
            </a:r>
            <a:r>
              <a:rPr lang="en-US" i="1" dirty="0" err="1" smtClean="0">
                <a:sym typeface="Symbol"/>
              </a:rPr>
              <a:t>S</a:t>
            </a:r>
            <a:r>
              <a:rPr lang="en-US" dirty="0" smtClean="0">
                <a:sym typeface="Symbol"/>
              </a:rPr>
              <a:t>)</a:t>
            </a:r>
          </a:p>
          <a:p>
            <a:pPr>
              <a:buNone/>
            </a:pPr>
            <a:r>
              <a:rPr lang="en-US" dirty="0" smtClean="0">
                <a:sym typeface="Symbol"/>
              </a:rPr>
              <a:t>		</a:t>
            </a:r>
            <a:r>
              <a:rPr lang="en-US" i="1" dirty="0" smtClean="0">
                <a:sym typeface="Symbol"/>
              </a:rPr>
              <a:t>S</a:t>
            </a:r>
            <a:r>
              <a:rPr lang="en-US" dirty="0" smtClean="0">
                <a:sym typeface="Symbol"/>
              </a:rPr>
              <a:t>  </a:t>
            </a:r>
            <a:r>
              <a:rPr lang="en-US" i="1" dirty="0" smtClean="0">
                <a:sym typeface="Symbol"/>
              </a:rPr>
              <a:t>S</a:t>
            </a:r>
            <a:r>
              <a:rPr lang="en-US" dirty="0" smtClean="0">
                <a:sym typeface="Symbol"/>
              </a:rPr>
              <a:t>  {</a:t>
            </a:r>
            <a:r>
              <a:rPr lang="en-US" i="1" dirty="0" smtClean="0">
                <a:sym typeface="Symbol"/>
              </a:rPr>
              <a:t>p</a:t>
            </a:r>
            <a:r>
              <a:rPr lang="en-US" i="1" baseline="30000" dirty="0" smtClean="0">
                <a:sym typeface="Symbol"/>
              </a:rPr>
              <a:t>*</a:t>
            </a:r>
            <a:r>
              <a:rPr lang="en-US" dirty="0" smtClean="0">
                <a:sym typeface="Symbol"/>
              </a:rPr>
              <a:t>}</a:t>
            </a:r>
          </a:p>
          <a:p>
            <a:pPr>
              <a:buNone/>
            </a:pPr>
            <a:r>
              <a:rPr lang="en-US" dirty="0" smtClean="0">
                <a:sym typeface="Symbol"/>
              </a:rPr>
              <a:t>		candidates  candidates\{</a:t>
            </a:r>
            <a:r>
              <a:rPr lang="en-US" i="1" dirty="0" smtClean="0">
                <a:sym typeface="Symbol"/>
              </a:rPr>
              <a:t>p</a:t>
            </a:r>
            <a:r>
              <a:rPr lang="en-US" i="1" baseline="30000" dirty="0" smtClean="0">
                <a:sym typeface="Symbol"/>
              </a:rPr>
              <a:t>*</a:t>
            </a:r>
            <a:r>
              <a:rPr lang="en-US" dirty="0" smtClean="0">
                <a:sym typeface="Symbol"/>
              </a:rPr>
              <a:t>}</a:t>
            </a:r>
          </a:p>
          <a:p>
            <a:pPr>
              <a:buNone/>
            </a:pPr>
            <a:r>
              <a:rPr lang="en-US" b="1" dirty="0" smtClean="0">
                <a:sym typeface="Symbol"/>
              </a:rPr>
              <a:t>end while</a:t>
            </a:r>
          </a:p>
          <a:p>
            <a:pPr>
              <a:buNone/>
            </a:pPr>
            <a:r>
              <a:rPr lang="en-US" b="1" dirty="0" smtClean="0">
                <a:sym typeface="Symbol"/>
              </a:rPr>
              <a:t>return </a:t>
            </a:r>
            <a:r>
              <a:rPr lang="en-US" i="1" dirty="0" smtClean="0">
                <a:sym typeface="Symbol"/>
              </a:rPr>
              <a:t>S</a:t>
            </a:r>
            <a:endParaRPr lang="en-US" i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DMOD lab, University of Ioannina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64358-7A2C-40FB-9FD4-8AC65389C92F}" type="slidenum">
              <a:rPr lang="en-US" smtClean="0"/>
              <a:pPr/>
              <a:t>20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428596" y="1785926"/>
            <a:ext cx="8429684" cy="121444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Let </a:t>
            </a:r>
            <a:r>
              <a:rPr lang="en-US" sz="2800" i="1" dirty="0" smtClean="0"/>
              <a:t>T</a:t>
            </a:r>
            <a:r>
              <a:rPr lang="en-US" sz="2800" dirty="0" smtClean="0"/>
              <a:t> be a cover tree for </a:t>
            </a:r>
            <a:r>
              <a:rPr lang="en-US" sz="2800" i="1" dirty="0" smtClean="0"/>
              <a:t>P</a:t>
            </a:r>
            <a:r>
              <a:rPr lang="en-US" sz="2800" dirty="0" smtClean="0"/>
              <a:t>. Select </a:t>
            </a:r>
            <a:r>
              <a:rPr lang="en-US" sz="2800" i="1" dirty="0" smtClean="0"/>
              <a:t>k</a:t>
            </a:r>
            <a:r>
              <a:rPr lang="en-US" sz="2800" dirty="0" smtClean="0"/>
              <a:t> distinct items that appear at the </a:t>
            </a:r>
            <a:r>
              <a:rPr lang="en-US" sz="2800" dirty="0" smtClean="0">
                <a:solidFill>
                  <a:srgbClr val="FF0000"/>
                </a:solidFill>
              </a:rPr>
              <a:t>highest levels</a:t>
            </a:r>
            <a:r>
              <a:rPr lang="en-US" sz="2800" dirty="0" smtClean="0"/>
              <a:t> of the tree.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428596" y="1357298"/>
            <a:ext cx="35719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Basic idea: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Example of Diverse Subsets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DMOD lab, University of Ioannina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64358-7A2C-40FB-9FD4-8AC65389C92F}" type="slidenum">
              <a:rPr lang="en-US" smtClean="0"/>
              <a:pPr/>
              <a:t>21</a:t>
            </a:fld>
            <a:endParaRPr lang="en-US" dirty="0"/>
          </a:p>
        </p:txBody>
      </p:sp>
      <p:pic>
        <p:nvPicPr>
          <p:cNvPr id="2457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81063" y="2071678"/>
            <a:ext cx="7381875" cy="1238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4580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95350" y="3509972"/>
            <a:ext cx="7353300" cy="127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964381" y="5072074"/>
            <a:ext cx="721523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Diverse subsets (items in red) for different values of </a:t>
            </a:r>
            <a:r>
              <a:rPr lang="en-US" sz="2000" i="1" dirty="0" smtClean="0"/>
              <a:t>k</a:t>
            </a:r>
            <a:r>
              <a:rPr lang="en-US" sz="2000" dirty="0" smtClean="0"/>
              <a:t> from the same Cover Tree.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Continuity 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Items in the tree are marked as </a:t>
            </a:r>
            <a:r>
              <a:rPr lang="en-US" i="1" dirty="0" smtClean="0">
                <a:solidFill>
                  <a:srgbClr val="FF0000"/>
                </a:solidFill>
              </a:rPr>
              <a:t>valid</a:t>
            </a:r>
            <a:r>
              <a:rPr lang="en-US" dirty="0" smtClean="0"/>
              <a:t> or </a:t>
            </a:r>
            <a:r>
              <a:rPr lang="en-US" i="1" dirty="0" smtClean="0">
                <a:solidFill>
                  <a:srgbClr val="FF0000"/>
                </a:solidFill>
              </a:rPr>
              <a:t>invalid</a:t>
            </a:r>
            <a:r>
              <a:rPr lang="en-US" dirty="0" smtClean="0"/>
              <a:t>:</a:t>
            </a:r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Freshness</a:t>
            </a:r>
            <a:r>
              <a:rPr lang="en-US" dirty="0" smtClean="0"/>
              <a:t>: </a:t>
            </a:r>
            <a:r>
              <a:rPr lang="en-US" dirty="0" smtClean="0"/>
              <a:t>non-diverse </a:t>
            </a:r>
            <a:r>
              <a:rPr lang="en-US" dirty="0" smtClean="0"/>
              <a:t>items that are older than the newest diverse item from the previous window are marked as </a:t>
            </a:r>
            <a:r>
              <a:rPr lang="en-US" i="1" dirty="0" smtClean="0"/>
              <a:t>invalid</a:t>
            </a:r>
            <a:r>
              <a:rPr lang="en-US" dirty="0" smtClean="0"/>
              <a:t> in the cover tree and are not further considered</a:t>
            </a:r>
            <a:r>
              <a:rPr lang="en-US" dirty="0" smtClean="0"/>
              <a:t>.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Durability</a:t>
            </a:r>
            <a:r>
              <a:rPr lang="en-US" dirty="0" smtClean="0"/>
              <a:t>: Let </a:t>
            </a:r>
            <a:r>
              <a:rPr lang="en-US" i="1" dirty="0" smtClean="0"/>
              <a:t>r</a:t>
            </a:r>
            <a:r>
              <a:rPr lang="en-US" dirty="0" smtClean="0"/>
              <a:t> be the number of diverse items from previous windows that </a:t>
            </a:r>
            <a:r>
              <a:rPr lang="en-US" i="1" dirty="0" smtClean="0"/>
              <a:t>have not yet expired</a:t>
            </a:r>
            <a:r>
              <a:rPr lang="en-US" dirty="0" smtClean="0"/>
              <a:t>. We select </a:t>
            </a:r>
            <a:r>
              <a:rPr lang="en-US" i="1" dirty="0" smtClean="0"/>
              <a:t>k-r</a:t>
            </a:r>
            <a:r>
              <a:rPr lang="en-US" dirty="0" smtClean="0"/>
              <a:t> new </a:t>
            </a:r>
            <a:r>
              <a:rPr lang="en-US" i="1" dirty="0" smtClean="0"/>
              <a:t>valid</a:t>
            </a:r>
            <a:r>
              <a:rPr lang="en-US" dirty="0" smtClean="0"/>
              <a:t> diverse items from the new window.</a:t>
            </a:r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DMOD lab, University of Ioannina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64358-7A2C-40FB-9FD4-8AC65389C92F}" type="slidenum">
              <a:rPr lang="en-US" smtClean="0"/>
              <a:pPr/>
              <a:t>22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Dynamic Construction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Items can be </a:t>
            </a:r>
            <a:r>
              <a:rPr lang="en-US" dirty="0" smtClean="0">
                <a:solidFill>
                  <a:srgbClr val="FF0000"/>
                </a:solidFill>
              </a:rPr>
              <a:t>inserted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FF0000"/>
                </a:solidFill>
              </a:rPr>
              <a:t>deleted</a:t>
            </a:r>
            <a:r>
              <a:rPr lang="en-US" dirty="0" smtClean="0"/>
              <a:t> from a Cover Tree in a </a:t>
            </a:r>
            <a:r>
              <a:rPr lang="en-US" dirty="0" smtClean="0">
                <a:solidFill>
                  <a:srgbClr val="FF0000"/>
                </a:solidFill>
              </a:rPr>
              <a:t>dynamic</a:t>
            </a:r>
            <a:r>
              <a:rPr lang="en-US" dirty="0" smtClean="0"/>
              <a:t> fashion.</a:t>
            </a:r>
          </a:p>
          <a:p>
            <a:endParaRPr lang="en-US" dirty="0" smtClean="0"/>
          </a:p>
          <a:p>
            <a:r>
              <a:rPr lang="en-US" dirty="0" smtClean="0"/>
              <a:t>Insertion:</a:t>
            </a:r>
          </a:p>
          <a:p>
            <a:pPr lvl="1"/>
            <a:r>
              <a:rPr lang="en-US" sz="2200" dirty="0" smtClean="0"/>
              <a:t>Starting from the root, descend towards the candidate nodes that can cover the new item </a:t>
            </a:r>
            <a:r>
              <a:rPr lang="en-US" sz="2200" i="1" dirty="0" smtClean="0"/>
              <a:t>p</a:t>
            </a:r>
            <a:r>
              <a:rPr lang="en-US" sz="2200" dirty="0" smtClean="0"/>
              <a:t>.</a:t>
            </a:r>
          </a:p>
          <a:p>
            <a:pPr lvl="1"/>
            <a:r>
              <a:rPr lang="en-US" sz="2200" dirty="0" smtClean="0"/>
              <a:t>Continue until we reach a level </a:t>
            </a:r>
            <a:r>
              <a:rPr lang="en-US" sz="2200" i="1" dirty="0" err="1" smtClean="0"/>
              <a:t>C</a:t>
            </a:r>
            <a:r>
              <a:rPr lang="en-US" sz="2200" i="1" baseline="-25000" dirty="0" err="1" smtClean="0"/>
              <a:t>l</a:t>
            </a:r>
            <a:r>
              <a:rPr lang="en-US" sz="2200" dirty="0" smtClean="0"/>
              <a:t> where </a:t>
            </a:r>
            <a:r>
              <a:rPr lang="en-US" sz="2200" i="1" dirty="0" smtClean="0"/>
              <a:t>p</a:t>
            </a:r>
            <a:r>
              <a:rPr lang="en-US" sz="2200" dirty="0" smtClean="0"/>
              <a:t> is separated from all other items.</a:t>
            </a:r>
          </a:p>
          <a:p>
            <a:pPr lvl="1"/>
            <a:r>
              <a:rPr lang="en-US" sz="2200" dirty="0" smtClean="0"/>
              <a:t>Select as parent the candidate node of </a:t>
            </a:r>
            <a:r>
              <a:rPr lang="en-US" sz="2200" i="1" dirty="0" smtClean="0"/>
              <a:t>C</a:t>
            </a:r>
            <a:r>
              <a:rPr lang="en-US" sz="2200" i="1" baseline="-25000" dirty="0" smtClean="0"/>
              <a:t>l+1</a:t>
            </a:r>
            <a:r>
              <a:rPr lang="en-US" sz="2200" i="1" dirty="0" smtClean="0"/>
              <a:t> </a:t>
            </a:r>
            <a:r>
              <a:rPr lang="en-US" sz="2200" dirty="0" smtClean="0"/>
              <a:t>that is closest to </a:t>
            </a:r>
            <a:r>
              <a:rPr lang="en-US" sz="2200" i="1" dirty="0" smtClean="0"/>
              <a:t>p</a:t>
            </a:r>
            <a:r>
              <a:rPr lang="en-US" sz="2200" dirty="0" smtClean="0"/>
              <a:t>.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Deletion:</a:t>
            </a:r>
          </a:p>
          <a:p>
            <a:pPr lvl="1"/>
            <a:r>
              <a:rPr lang="en-US" sz="2200" dirty="0" smtClean="0"/>
              <a:t>Descend the tree looking for </a:t>
            </a:r>
            <a:r>
              <a:rPr lang="en-US" sz="2200" i="1" dirty="0" smtClean="0"/>
              <a:t>p</a:t>
            </a:r>
            <a:r>
              <a:rPr lang="en-US" sz="2200" dirty="0" smtClean="0"/>
              <a:t>, keeping note of candidate nodes that can cover the children of </a:t>
            </a:r>
            <a:r>
              <a:rPr lang="en-US" sz="2200" i="1" dirty="0" smtClean="0"/>
              <a:t>p</a:t>
            </a:r>
            <a:r>
              <a:rPr lang="en-US" sz="2200" dirty="0" smtClean="0"/>
              <a:t>.</a:t>
            </a:r>
          </a:p>
          <a:p>
            <a:pPr lvl="1"/>
            <a:r>
              <a:rPr lang="en-US" sz="2200" dirty="0" smtClean="0"/>
              <a:t>Remove </a:t>
            </a:r>
            <a:r>
              <a:rPr lang="en-US" sz="2200" i="1" dirty="0" smtClean="0"/>
              <a:t>p</a:t>
            </a:r>
            <a:r>
              <a:rPr lang="en-US" sz="2200" dirty="0" smtClean="0"/>
              <a:t> and reassign its children to the candidate nodes.</a:t>
            </a:r>
            <a:endParaRPr lang="en-US" sz="22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DMOD lab, University of Ioannina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64358-7A2C-40FB-9FD4-8AC65389C92F}" type="slidenum">
              <a:rPr lang="en-US" smtClean="0"/>
              <a:pPr/>
              <a:t>23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6" name="Group 84"/>
          <p:cNvGrpSpPr/>
          <p:nvPr/>
        </p:nvGrpSpPr>
        <p:grpSpPr>
          <a:xfrm>
            <a:off x="0" y="4572008"/>
            <a:ext cx="4357686" cy="1643074"/>
            <a:chOff x="0" y="3357562"/>
            <a:chExt cx="4357686" cy="1643074"/>
          </a:xfrm>
        </p:grpSpPr>
        <p:grpSp>
          <p:nvGrpSpPr>
            <p:cNvPr id="247" name="Group 86"/>
            <p:cNvGrpSpPr/>
            <p:nvPr/>
          </p:nvGrpSpPr>
          <p:grpSpPr>
            <a:xfrm>
              <a:off x="-5" y="3357571"/>
              <a:ext cx="4357688" cy="1643076"/>
              <a:chOff x="2000231" y="3778550"/>
              <a:chExt cx="6000793" cy="2579408"/>
            </a:xfrm>
          </p:grpSpPr>
          <p:sp>
            <p:nvSpPr>
              <p:cNvPr id="255" name="Oval 254"/>
              <p:cNvSpPr/>
              <p:nvPr/>
            </p:nvSpPr>
            <p:spPr>
              <a:xfrm>
                <a:off x="5929321" y="5072074"/>
                <a:ext cx="1428761" cy="642942"/>
              </a:xfrm>
              <a:prstGeom prst="ellipse">
                <a:avLst/>
              </a:prstGeom>
              <a:solidFill>
                <a:schemeClr val="bg1"/>
              </a:solidFill>
              <a:ln>
                <a:prstDash val="sysDot"/>
              </a:ln>
              <a:effectLst>
                <a:outerShdw blurRad="152400" dist="444500" dir="5400000" rotWithShape="0">
                  <a:schemeClr val="tx1">
                    <a:alpha val="20000"/>
                  </a:schemeClr>
                </a:outerShdw>
              </a:effectLst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6" name="Oval 255"/>
              <p:cNvSpPr/>
              <p:nvPr/>
            </p:nvSpPr>
            <p:spPr>
              <a:xfrm>
                <a:off x="4500562" y="5072074"/>
                <a:ext cx="1428761" cy="642942"/>
              </a:xfrm>
              <a:prstGeom prst="ellipse">
                <a:avLst/>
              </a:prstGeom>
              <a:solidFill>
                <a:schemeClr val="bg1"/>
              </a:solidFill>
              <a:ln>
                <a:prstDash val="sysDot"/>
              </a:ln>
              <a:effectLst>
                <a:outerShdw blurRad="152400" dist="444500" dir="5400000" rotWithShape="0">
                  <a:schemeClr val="tx1">
                    <a:alpha val="20000"/>
                  </a:schemeClr>
                </a:outerShdw>
              </a:effectLst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7" name="Oval 256"/>
              <p:cNvSpPr/>
              <p:nvPr/>
            </p:nvSpPr>
            <p:spPr>
              <a:xfrm>
                <a:off x="2285983" y="3778550"/>
                <a:ext cx="5715041" cy="642942"/>
              </a:xfrm>
              <a:prstGeom prst="ellipse">
                <a:avLst/>
              </a:prstGeom>
              <a:solidFill>
                <a:schemeClr val="bg1"/>
              </a:solidFill>
              <a:ln>
                <a:prstDash val="sysDot"/>
              </a:ln>
              <a:effectLst>
                <a:outerShdw blurRad="152400" dist="1270000" dir="5400000" rotWithShape="0">
                  <a:srgbClr val="000000">
                    <a:alpha val="20000"/>
                  </a:srgbClr>
                </a:outerShdw>
              </a:effectLst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8" name="Oval 257"/>
              <p:cNvSpPr/>
              <p:nvPr/>
            </p:nvSpPr>
            <p:spPr>
              <a:xfrm>
                <a:off x="2000231" y="5064434"/>
                <a:ext cx="1428761" cy="642942"/>
              </a:xfrm>
              <a:prstGeom prst="ellipse">
                <a:avLst/>
              </a:prstGeom>
              <a:solidFill>
                <a:schemeClr val="bg1"/>
              </a:solidFill>
              <a:ln>
                <a:prstDash val="sysDot"/>
              </a:ln>
              <a:effectLst>
                <a:outerShdw blurRad="152400" dist="444500" dir="5400000" rotWithShape="0">
                  <a:schemeClr val="tx1">
                    <a:alpha val="20000"/>
                  </a:schemeClr>
                </a:outerShdw>
              </a:effectLst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59" name="Straight Connector 258"/>
              <p:cNvCxnSpPr/>
              <p:nvPr/>
            </p:nvCxnSpPr>
            <p:spPr>
              <a:xfrm rot="5400000" flipH="1" flipV="1">
                <a:off x="4536281" y="4778682"/>
                <a:ext cx="1428760" cy="0"/>
              </a:xfrm>
              <a:prstGeom prst="line">
                <a:avLst/>
              </a:prstGeom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260" name="Straight Connector 259"/>
              <p:cNvCxnSpPr/>
              <p:nvPr/>
            </p:nvCxnSpPr>
            <p:spPr>
              <a:xfrm rot="5400000" flipH="1" flipV="1">
                <a:off x="6282692" y="5675477"/>
                <a:ext cx="507706" cy="0"/>
              </a:xfrm>
              <a:prstGeom prst="line">
                <a:avLst/>
              </a:prstGeom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261" name="Straight Connector 260"/>
              <p:cNvCxnSpPr/>
              <p:nvPr/>
            </p:nvCxnSpPr>
            <p:spPr>
              <a:xfrm rot="5400000" flipH="1" flipV="1">
                <a:off x="4893471" y="5778814"/>
                <a:ext cx="714380" cy="0"/>
              </a:xfrm>
              <a:prstGeom prst="line">
                <a:avLst/>
              </a:prstGeom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262" name="Straight Connector 261"/>
              <p:cNvCxnSpPr/>
              <p:nvPr/>
            </p:nvCxnSpPr>
            <p:spPr>
              <a:xfrm rot="5400000" flipH="1" flipV="1">
                <a:off x="2321703" y="5707376"/>
                <a:ext cx="714380" cy="0"/>
              </a:xfrm>
              <a:prstGeom prst="line">
                <a:avLst/>
              </a:prstGeom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sp>
            <p:nvSpPr>
              <p:cNvPr id="263" name="Oval 262"/>
              <p:cNvSpPr/>
              <p:nvPr/>
            </p:nvSpPr>
            <p:spPr>
              <a:xfrm>
                <a:off x="2250265" y="5850252"/>
                <a:ext cx="142876" cy="142876"/>
              </a:xfrm>
              <a:prstGeom prst="ellipse">
                <a:avLst/>
              </a:prstGeom>
              <a:scene3d>
                <a:camera prst="isometricOffAxis1Top"/>
                <a:lightRig rig="threePt" dir="t"/>
              </a:scene3d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4" name="Oval 263"/>
              <p:cNvSpPr/>
              <p:nvPr/>
            </p:nvSpPr>
            <p:spPr>
              <a:xfrm>
                <a:off x="2821769" y="6136004"/>
                <a:ext cx="142876" cy="142876"/>
              </a:xfrm>
              <a:prstGeom prst="ellipse">
                <a:avLst/>
              </a:prstGeom>
              <a:scene3d>
                <a:camera prst="isometricOffAxis1Top"/>
                <a:lightRig rig="threePt" dir="t"/>
              </a:scene3d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5" name="Oval 264"/>
              <p:cNvSpPr/>
              <p:nvPr/>
            </p:nvSpPr>
            <p:spPr>
              <a:xfrm>
                <a:off x="2607455" y="5993128"/>
                <a:ext cx="142876" cy="142876"/>
              </a:xfrm>
              <a:prstGeom prst="ellipse">
                <a:avLst/>
              </a:prstGeom>
              <a:scene3d>
                <a:camera prst="isometricOffAxis1Top"/>
                <a:lightRig rig="threePt" dir="t"/>
              </a:scene3d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6" name="Oval 265"/>
              <p:cNvSpPr/>
              <p:nvPr/>
            </p:nvSpPr>
            <p:spPr>
              <a:xfrm>
                <a:off x="2536017" y="5778814"/>
                <a:ext cx="142876" cy="142876"/>
              </a:xfrm>
              <a:prstGeom prst="ellipse">
                <a:avLst/>
              </a:prstGeom>
              <a:scene3d>
                <a:camera prst="isometricOffAxis1Top"/>
                <a:lightRig rig="threePt" dir="t"/>
              </a:scene3d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7" name="Oval 266"/>
              <p:cNvSpPr/>
              <p:nvPr/>
            </p:nvSpPr>
            <p:spPr>
              <a:xfrm>
                <a:off x="2393141" y="6136004"/>
                <a:ext cx="142876" cy="142876"/>
              </a:xfrm>
              <a:prstGeom prst="ellipse">
                <a:avLst/>
              </a:prstGeom>
              <a:scene3d>
                <a:camera prst="isometricOffAxis1Top"/>
                <a:lightRig rig="threePt" dir="t"/>
              </a:scene3d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8" name="Oval 267"/>
              <p:cNvSpPr/>
              <p:nvPr/>
            </p:nvSpPr>
            <p:spPr>
              <a:xfrm>
                <a:off x="4822033" y="5921690"/>
                <a:ext cx="142876" cy="142876"/>
              </a:xfrm>
              <a:prstGeom prst="ellipse">
                <a:avLst/>
              </a:prstGeom>
              <a:scene3d>
                <a:camera prst="isometricOffAxis1Top"/>
                <a:lightRig rig="threePt" dir="t"/>
              </a:scene3d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9" name="Oval 268"/>
              <p:cNvSpPr/>
              <p:nvPr/>
            </p:nvSpPr>
            <p:spPr>
              <a:xfrm>
                <a:off x="5036347" y="5707376"/>
                <a:ext cx="142876" cy="142876"/>
              </a:xfrm>
              <a:prstGeom prst="ellipse">
                <a:avLst/>
              </a:prstGeom>
              <a:scene3d>
                <a:camera prst="isometricOffAxis1Top"/>
                <a:lightRig rig="threePt" dir="t"/>
              </a:scene3d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0" name="Oval 269"/>
              <p:cNvSpPr/>
              <p:nvPr/>
            </p:nvSpPr>
            <p:spPr>
              <a:xfrm>
                <a:off x="5179223" y="6064566"/>
                <a:ext cx="142876" cy="142876"/>
              </a:xfrm>
              <a:prstGeom prst="ellipse">
                <a:avLst/>
              </a:prstGeom>
              <a:scene3d>
                <a:camera prst="isometricOffAxis1Top"/>
                <a:lightRig rig="threePt" dir="t"/>
              </a:scene3d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1" name="Oval 270"/>
              <p:cNvSpPr/>
              <p:nvPr/>
            </p:nvSpPr>
            <p:spPr>
              <a:xfrm>
                <a:off x="5393537" y="5850252"/>
                <a:ext cx="142876" cy="142876"/>
              </a:xfrm>
              <a:prstGeom prst="ellipse">
                <a:avLst/>
              </a:prstGeom>
              <a:scene3d>
                <a:camera prst="isometricOffAxis1Top"/>
                <a:lightRig rig="threePt" dir="t"/>
              </a:scene3d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2" name="Oval 271"/>
              <p:cNvSpPr/>
              <p:nvPr/>
            </p:nvSpPr>
            <p:spPr>
              <a:xfrm>
                <a:off x="4964909" y="6143644"/>
                <a:ext cx="142876" cy="142876"/>
              </a:xfrm>
              <a:prstGeom prst="ellipse">
                <a:avLst/>
              </a:prstGeom>
              <a:scene3d>
                <a:camera prst="isometricOffAxis1Top"/>
                <a:lightRig rig="threePt" dir="t"/>
              </a:scene3d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3" name="Oval 272"/>
              <p:cNvSpPr/>
              <p:nvPr/>
            </p:nvSpPr>
            <p:spPr>
              <a:xfrm>
                <a:off x="5857882" y="5909349"/>
                <a:ext cx="142875" cy="142877"/>
              </a:xfrm>
              <a:prstGeom prst="ellipse">
                <a:avLst/>
              </a:prstGeom>
              <a:scene3d>
                <a:camera prst="isometricOffAxis1Top"/>
                <a:lightRig rig="threePt" dir="t"/>
              </a:scene3d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4" name="Oval 273"/>
              <p:cNvSpPr/>
              <p:nvPr/>
            </p:nvSpPr>
            <p:spPr>
              <a:xfrm>
                <a:off x="6341819" y="6074840"/>
                <a:ext cx="142876" cy="142876"/>
              </a:xfrm>
              <a:prstGeom prst="ellipse">
                <a:avLst/>
              </a:prstGeom>
              <a:scene3d>
                <a:camera prst="isometricOffAxis1Top"/>
                <a:lightRig rig="threePt" dir="t"/>
              </a:scene3d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5" name="Oval 274"/>
              <p:cNvSpPr/>
              <p:nvPr/>
            </p:nvSpPr>
            <p:spPr>
              <a:xfrm>
                <a:off x="6465107" y="5850252"/>
                <a:ext cx="142876" cy="142876"/>
              </a:xfrm>
              <a:prstGeom prst="ellipse">
                <a:avLst/>
              </a:prstGeom>
              <a:scene3d>
                <a:camera prst="isometricOffAxis1Top"/>
                <a:lightRig rig="threePt" dir="t"/>
              </a:scene3d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6" name="Oval 275"/>
              <p:cNvSpPr/>
              <p:nvPr/>
            </p:nvSpPr>
            <p:spPr>
              <a:xfrm>
                <a:off x="6750859" y="5921690"/>
                <a:ext cx="142876" cy="142876"/>
              </a:xfrm>
              <a:prstGeom prst="ellipse">
                <a:avLst/>
              </a:prstGeom>
              <a:scene3d>
                <a:camera prst="isometricOffAxis1Top"/>
                <a:lightRig rig="threePt" dir="t"/>
              </a:scene3d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7" name="Oval 276"/>
              <p:cNvSpPr/>
              <p:nvPr/>
            </p:nvSpPr>
            <p:spPr>
              <a:xfrm>
                <a:off x="6750859" y="6103532"/>
                <a:ext cx="142876" cy="142876"/>
              </a:xfrm>
              <a:prstGeom prst="ellipse">
                <a:avLst/>
              </a:prstGeom>
              <a:scene3d>
                <a:camera prst="isometricOffAxis1Top"/>
                <a:lightRig rig="threePt" dir="t"/>
              </a:scene3d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8" name="Oval 277"/>
              <p:cNvSpPr/>
              <p:nvPr/>
            </p:nvSpPr>
            <p:spPr>
              <a:xfrm>
                <a:off x="5545937" y="6002652"/>
                <a:ext cx="142876" cy="142876"/>
              </a:xfrm>
              <a:prstGeom prst="ellipse">
                <a:avLst/>
              </a:prstGeom>
              <a:scene3d>
                <a:camera prst="isometricOffAxis1Top"/>
                <a:lightRig rig="threePt" dir="t"/>
              </a:scene3d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9" name="Oval 278"/>
              <p:cNvSpPr/>
              <p:nvPr/>
            </p:nvSpPr>
            <p:spPr>
              <a:xfrm>
                <a:off x="5322099" y="6215082"/>
                <a:ext cx="142876" cy="142876"/>
              </a:xfrm>
              <a:prstGeom prst="ellipse">
                <a:avLst/>
              </a:prstGeom>
              <a:scene3d>
                <a:camera prst="isometricOffAxis1Top"/>
                <a:lightRig rig="threePt" dir="t"/>
              </a:scene3d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0" name="Oval 279"/>
              <p:cNvSpPr/>
              <p:nvPr/>
            </p:nvSpPr>
            <p:spPr>
              <a:xfrm>
                <a:off x="6107917" y="5778814"/>
                <a:ext cx="142876" cy="142876"/>
              </a:xfrm>
              <a:prstGeom prst="ellipse">
                <a:avLst/>
              </a:prstGeom>
              <a:scene3d>
                <a:camera prst="isometricOffAxis1Top"/>
                <a:lightRig rig="threePt" dir="t"/>
              </a:scene3d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1" name="Oval 280"/>
              <p:cNvSpPr/>
              <p:nvPr/>
            </p:nvSpPr>
            <p:spPr>
              <a:xfrm>
                <a:off x="6650515" y="5786769"/>
                <a:ext cx="142876" cy="142876"/>
              </a:xfrm>
              <a:prstGeom prst="ellipse">
                <a:avLst/>
              </a:prstGeom>
              <a:scene3d>
                <a:camera prst="isometricOffAxis1Top"/>
                <a:lightRig rig="threePt" dir="t"/>
              </a:scene3d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2" name="Oval 281"/>
              <p:cNvSpPr/>
              <p:nvPr/>
            </p:nvSpPr>
            <p:spPr>
              <a:xfrm>
                <a:off x="2617355" y="5278748"/>
                <a:ext cx="142876" cy="142876"/>
              </a:xfrm>
              <a:prstGeom prst="ellipse">
                <a:avLst/>
              </a:prstGeom>
              <a:scene3d>
                <a:camera prst="isometricOffAxis1Top"/>
                <a:lightRig rig="threePt" dir="t"/>
              </a:scene3d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3" name="Oval 282"/>
              <p:cNvSpPr/>
              <p:nvPr/>
            </p:nvSpPr>
            <p:spPr>
              <a:xfrm>
                <a:off x="5189123" y="5350186"/>
                <a:ext cx="142876" cy="142876"/>
              </a:xfrm>
              <a:prstGeom prst="ellipse">
                <a:avLst/>
              </a:prstGeom>
              <a:scene3d>
                <a:camera prst="isometricOffAxis1Top"/>
                <a:lightRig rig="threePt" dir="t"/>
              </a:scene3d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4" name="Oval 283"/>
              <p:cNvSpPr/>
              <p:nvPr/>
            </p:nvSpPr>
            <p:spPr>
              <a:xfrm>
                <a:off x="6475007" y="5350186"/>
                <a:ext cx="142876" cy="142876"/>
              </a:xfrm>
              <a:prstGeom prst="ellipse">
                <a:avLst/>
              </a:prstGeom>
              <a:scene3d>
                <a:camera prst="isometricOffAxis1Top"/>
                <a:lightRig rig="threePt" dir="t"/>
              </a:scene3d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5" name="Oval 284"/>
              <p:cNvSpPr/>
              <p:nvPr/>
            </p:nvSpPr>
            <p:spPr>
              <a:xfrm>
                <a:off x="5179223" y="3992864"/>
                <a:ext cx="142876" cy="142876"/>
              </a:xfrm>
              <a:prstGeom prst="ellipse">
                <a:avLst/>
              </a:prstGeom>
              <a:scene3d>
                <a:camera prst="isometricOffAxis1Top"/>
                <a:lightRig rig="threePt" dir="t"/>
              </a:scene3d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48" name="TextBox 247"/>
            <p:cNvSpPr txBox="1"/>
            <p:nvPr/>
          </p:nvSpPr>
          <p:spPr>
            <a:xfrm>
              <a:off x="500034" y="4143380"/>
              <a:ext cx="46363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i="1" dirty="0" smtClean="0"/>
                <a:t>p</a:t>
              </a:r>
              <a:r>
                <a:rPr lang="en-US" sz="1600" i="1" baseline="-25000" dirty="0" smtClean="0"/>
                <a:t>1</a:t>
              </a:r>
              <a:endParaRPr lang="en-US" sz="1600" i="1" baseline="-25000" dirty="0"/>
            </a:p>
          </p:txBody>
        </p:sp>
        <p:sp>
          <p:nvSpPr>
            <p:cNvPr id="249" name="TextBox 248"/>
            <p:cNvSpPr txBox="1"/>
            <p:nvPr/>
          </p:nvSpPr>
          <p:spPr>
            <a:xfrm>
              <a:off x="500034" y="4590644"/>
              <a:ext cx="46363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i="1" dirty="0" smtClean="0"/>
                <a:t>p</a:t>
              </a:r>
              <a:r>
                <a:rPr lang="en-US" sz="1600" i="1" baseline="-25000" dirty="0" smtClean="0"/>
                <a:t>1</a:t>
              </a:r>
              <a:endParaRPr lang="en-US" sz="1600" i="1" baseline="-25000" dirty="0"/>
            </a:p>
          </p:txBody>
        </p:sp>
        <p:sp>
          <p:nvSpPr>
            <p:cNvPr id="250" name="TextBox 249"/>
            <p:cNvSpPr txBox="1"/>
            <p:nvPr/>
          </p:nvSpPr>
          <p:spPr>
            <a:xfrm>
              <a:off x="2341287" y="3429000"/>
              <a:ext cx="51620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i="1" dirty="0" smtClean="0"/>
                <a:t>p</a:t>
              </a:r>
              <a:r>
                <a:rPr lang="en-US" sz="1600" i="1" baseline="-25000" dirty="0" smtClean="0"/>
                <a:t>2</a:t>
              </a:r>
              <a:endParaRPr lang="en-US" sz="1600" i="1" baseline="-25000" dirty="0"/>
            </a:p>
          </p:txBody>
        </p:sp>
        <p:sp>
          <p:nvSpPr>
            <p:cNvPr id="251" name="TextBox 250"/>
            <p:cNvSpPr txBox="1"/>
            <p:nvPr/>
          </p:nvSpPr>
          <p:spPr>
            <a:xfrm>
              <a:off x="2357422" y="4286256"/>
              <a:ext cx="51620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i="1" dirty="0" smtClean="0"/>
                <a:t>p</a:t>
              </a:r>
              <a:r>
                <a:rPr lang="en-US" sz="1600" i="1" baseline="-25000" dirty="0" smtClean="0"/>
                <a:t>2</a:t>
              </a:r>
              <a:endParaRPr lang="en-US" sz="1600" i="1" baseline="-25000" dirty="0"/>
            </a:p>
          </p:txBody>
        </p:sp>
        <p:sp>
          <p:nvSpPr>
            <p:cNvPr id="252" name="TextBox 251"/>
            <p:cNvSpPr txBox="1"/>
            <p:nvPr/>
          </p:nvSpPr>
          <p:spPr>
            <a:xfrm>
              <a:off x="2357422" y="4662082"/>
              <a:ext cx="51620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i="1" dirty="0" smtClean="0"/>
                <a:t>p</a:t>
              </a:r>
              <a:r>
                <a:rPr lang="en-US" sz="1600" i="1" baseline="-25000" dirty="0" smtClean="0"/>
                <a:t>2</a:t>
              </a:r>
              <a:endParaRPr lang="en-US" sz="1600" i="1" baseline="-25000" dirty="0"/>
            </a:p>
          </p:txBody>
        </p:sp>
        <p:sp>
          <p:nvSpPr>
            <p:cNvPr id="253" name="TextBox 252"/>
            <p:cNvSpPr txBox="1"/>
            <p:nvPr/>
          </p:nvSpPr>
          <p:spPr>
            <a:xfrm>
              <a:off x="3286116" y="4286256"/>
              <a:ext cx="44730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i="1" dirty="0" smtClean="0"/>
                <a:t>p</a:t>
              </a:r>
              <a:r>
                <a:rPr lang="en-US" sz="1600" i="1" baseline="-25000" dirty="0" smtClean="0"/>
                <a:t>3</a:t>
              </a:r>
              <a:endParaRPr lang="en-US" sz="1600" i="1" baseline="-25000" dirty="0"/>
            </a:p>
          </p:txBody>
        </p:sp>
        <p:sp>
          <p:nvSpPr>
            <p:cNvPr id="254" name="TextBox 253"/>
            <p:cNvSpPr txBox="1"/>
            <p:nvPr/>
          </p:nvSpPr>
          <p:spPr>
            <a:xfrm>
              <a:off x="3286116" y="4572008"/>
              <a:ext cx="44730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i="1" dirty="0" smtClean="0"/>
                <a:t>p</a:t>
              </a:r>
              <a:r>
                <a:rPr lang="en-US" sz="1600" i="1" baseline="-25000" dirty="0" smtClean="0"/>
                <a:t>3</a:t>
              </a:r>
              <a:endParaRPr lang="en-US" sz="1600" i="1" baseline="-25000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Insertion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DMOD lab, University of Ioannina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64358-7A2C-40FB-9FD4-8AC65389C92F}" type="slidenum">
              <a:rPr lang="en-US" smtClean="0"/>
              <a:pPr/>
              <a:t>24</a:t>
            </a:fld>
            <a:endParaRPr lang="en-US" dirty="0"/>
          </a:p>
        </p:txBody>
      </p:sp>
      <p:grpSp>
        <p:nvGrpSpPr>
          <p:cNvPr id="7" name="Group 84"/>
          <p:cNvGrpSpPr/>
          <p:nvPr/>
        </p:nvGrpSpPr>
        <p:grpSpPr>
          <a:xfrm>
            <a:off x="0" y="1428736"/>
            <a:ext cx="4357686" cy="1643074"/>
            <a:chOff x="0" y="3357562"/>
            <a:chExt cx="4357686" cy="1643074"/>
          </a:xfrm>
        </p:grpSpPr>
        <p:grpSp>
          <p:nvGrpSpPr>
            <p:cNvPr id="8" name="Group 86"/>
            <p:cNvGrpSpPr/>
            <p:nvPr/>
          </p:nvGrpSpPr>
          <p:grpSpPr>
            <a:xfrm>
              <a:off x="-1" y="3357567"/>
              <a:ext cx="4357688" cy="1643076"/>
              <a:chOff x="2000231" y="3778550"/>
              <a:chExt cx="6000793" cy="2579408"/>
            </a:xfrm>
          </p:grpSpPr>
          <p:sp>
            <p:nvSpPr>
              <p:cNvPr id="94" name="Oval 93"/>
              <p:cNvSpPr/>
              <p:nvPr/>
            </p:nvSpPr>
            <p:spPr>
              <a:xfrm>
                <a:off x="5929321" y="5072074"/>
                <a:ext cx="1428761" cy="642942"/>
              </a:xfrm>
              <a:prstGeom prst="ellipse">
                <a:avLst/>
              </a:prstGeom>
              <a:solidFill>
                <a:schemeClr val="bg1"/>
              </a:solidFill>
              <a:ln>
                <a:prstDash val="sysDot"/>
              </a:ln>
              <a:effectLst>
                <a:outerShdw blurRad="152400" dist="444500" dir="5400000" rotWithShape="0">
                  <a:schemeClr val="tx1">
                    <a:alpha val="20000"/>
                  </a:schemeClr>
                </a:outerShdw>
              </a:effectLst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5" name="Oval 94"/>
              <p:cNvSpPr/>
              <p:nvPr/>
            </p:nvSpPr>
            <p:spPr>
              <a:xfrm>
                <a:off x="4500562" y="5072074"/>
                <a:ext cx="1428761" cy="642942"/>
              </a:xfrm>
              <a:prstGeom prst="ellipse">
                <a:avLst/>
              </a:prstGeom>
              <a:solidFill>
                <a:schemeClr val="bg1"/>
              </a:solidFill>
              <a:ln>
                <a:prstDash val="sysDot"/>
              </a:ln>
              <a:effectLst>
                <a:outerShdw blurRad="152400" dist="444500" dir="5400000" rotWithShape="0">
                  <a:schemeClr val="tx1">
                    <a:alpha val="20000"/>
                  </a:schemeClr>
                </a:outerShdw>
              </a:effectLst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6" name="Oval 95"/>
              <p:cNvSpPr/>
              <p:nvPr/>
            </p:nvSpPr>
            <p:spPr>
              <a:xfrm>
                <a:off x="2285983" y="3778550"/>
                <a:ext cx="5715041" cy="642942"/>
              </a:xfrm>
              <a:prstGeom prst="ellipse">
                <a:avLst/>
              </a:prstGeom>
              <a:solidFill>
                <a:schemeClr val="bg1"/>
              </a:solidFill>
              <a:ln>
                <a:prstDash val="sysDot"/>
              </a:ln>
              <a:effectLst>
                <a:outerShdw blurRad="152400" dist="1270000" dir="5400000" rotWithShape="0">
                  <a:srgbClr val="000000">
                    <a:alpha val="20000"/>
                  </a:srgbClr>
                </a:outerShdw>
              </a:effectLst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7" name="Oval 96"/>
              <p:cNvSpPr/>
              <p:nvPr/>
            </p:nvSpPr>
            <p:spPr>
              <a:xfrm>
                <a:off x="2000231" y="5064434"/>
                <a:ext cx="1428761" cy="642942"/>
              </a:xfrm>
              <a:prstGeom prst="ellipse">
                <a:avLst/>
              </a:prstGeom>
              <a:solidFill>
                <a:schemeClr val="bg1"/>
              </a:solidFill>
              <a:ln>
                <a:prstDash val="sysDot"/>
              </a:ln>
              <a:effectLst>
                <a:outerShdw blurRad="152400" dist="444500" dir="5400000" rotWithShape="0">
                  <a:schemeClr val="tx1">
                    <a:alpha val="20000"/>
                  </a:schemeClr>
                </a:outerShdw>
              </a:effectLst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98" name="Straight Connector 97"/>
              <p:cNvCxnSpPr/>
              <p:nvPr/>
            </p:nvCxnSpPr>
            <p:spPr>
              <a:xfrm rot="5400000" flipH="1" flipV="1">
                <a:off x="4536281" y="4778682"/>
                <a:ext cx="1428760" cy="0"/>
              </a:xfrm>
              <a:prstGeom prst="line">
                <a:avLst/>
              </a:prstGeom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99" name="Straight Connector 98"/>
              <p:cNvCxnSpPr/>
              <p:nvPr/>
            </p:nvCxnSpPr>
            <p:spPr>
              <a:xfrm rot="5400000" flipH="1" flipV="1">
                <a:off x="6282692" y="5675477"/>
                <a:ext cx="507706" cy="0"/>
              </a:xfrm>
              <a:prstGeom prst="line">
                <a:avLst/>
              </a:prstGeom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100" name="Straight Connector 99"/>
              <p:cNvCxnSpPr/>
              <p:nvPr/>
            </p:nvCxnSpPr>
            <p:spPr>
              <a:xfrm rot="5400000" flipH="1" flipV="1">
                <a:off x="4893471" y="5778814"/>
                <a:ext cx="714380" cy="0"/>
              </a:xfrm>
              <a:prstGeom prst="line">
                <a:avLst/>
              </a:prstGeom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101" name="Straight Connector 100"/>
              <p:cNvCxnSpPr/>
              <p:nvPr/>
            </p:nvCxnSpPr>
            <p:spPr>
              <a:xfrm rot="5400000" flipH="1" flipV="1">
                <a:off x="2321703" y="5707376"/>
                <a:ext cx="714380" cy="0"/>
              </a:xfrm>
              <a:prstGeom prst="line">
                <a:avLst/>
              </a:prstGeom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sp>
            <p:nvSpPr>
              <p:cNvPr id="102" name="Oval 101"/>
              <p:cNvSpPr/>
              <p:nvPr/>
            </p:nvSpPr>
            <p:spPr>
              <a:xfrm>
                <a:off x="2250265" y="5850252"/>
                <a:ext cx="142876" cy="142876"/>
              </a:xfrm>
              <a:prstGeom prst="ellipse">
                <a:avLst/>
              </a:prstGeom>
              <a:scene3d>
                <a:camera prst="isometricOffAxis1Top"/>
                <a:lightRig rig="threePt" dir="t"/>
              </a:scene3d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3" name="Oval 102"/>
              <p:cNvSpPr/>
              <p:nvPr/>
            </p:nvSpPr>
            <p:spPr>
              <a:xfrm>
                <a:off x="2821769" y="6136004"/>
                <a:ext cx="142876" cy="142876"/>
              </a:xfrm>
              <a:prstGeom prst="ellipse">
                <a:avLst/>
              </a:prstGeom>
              <a:scene3d>
                <a:camera prst="isometricOffAxis1Top"/>
                <a:lightRig rig="threePt" dir="t"/>
              </a:scene3d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4" name="Oval 103"/>
              <p:cNvSpPr/>
              <p:nvPr/>
            </p:nvSpPr>
            <p:spPr>
              <a:xfrm>
                <a:off x="2607455" y="5993128"/>
                <a:ext cx="142876" cy="142876"/>
              </a:xfrm>
              <a:prstGeom prst="ellipse">
                <a:avLst/>
              </a:prstGeom>
              <a:scene3d>
                <a:camera prst="isometricOffAxis1Top"/>
                <a:lightRig rig="threePt" dir="t"/>
              </a:scene3d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Oval 104"/>
              <p:cNvSpPr/>
              <p:nvPr/>
            </p:nvSpPr>
            <p:spPr>
              <a:xfrm>
                <a:off x="2536017" y="5778814"/>
                <a:ext cx="142876" cy="142876"/>
              </a:xfrm>
              <a:prstGeom prst="ellipse">
                <a:avLst/>
              </a:prstGeom>
              <a:scene3d>
                <a:camera prst="isometricOffAxis1Top"/>
                <a:lightRig rig="threePt" dir="t"/>
              </a:scene3d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Oval 105"/>
              <p:cNvSpPr/>
              <p:nvPr/>
            </p:nvSpPr>
            <p:spPr>
              <a:xfrm>
                <a:off x="2393141" y="6136004"/>
                <a:ext cx="142876" cy="142876"/>
              </a:xfrm>
              <a:prstGeom prst="ellipse">
                <a:avLst/>
              </a:prstGeom>
              <a:scene3d>
                <a:camera prst="isometricOffAxis1Top"/>
                <a:lightRig rig="threePt" dir="t"/>
              </a:scene3d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7" name="Oval 106"/>
              <p:cNvSpPr/>
              <p:nvPr/>
            </p:nvSpPr>
            <p:spPr>
              <a:xfrm>
                <a:off x="4822033" y="5921690"/>
                <a:ext cx="142876" cy="142876"/>
              </a:xfrm>
              <a:prstGeom prst="ellipse">
                <a:avLst/>
              </a:prstGeom>
              <a:scene3d>
                <a:camera prst="isometricOffAxis1Top"/>
                <a:lightRig rig="threePt" dir="t"/>
              </a:scene3d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8" name="Oval 107"/>
              <p:cNvSpPr/>
              <p:nvPr/>
            </p:nvSpPr>
            <p:spPr>
              <a:xfrm>
                <a:off x="5036347" y="5707376"/>
                <a:ext cx="142876" cy="142876"/>
              </a:xfrm>
              <a:prstGeom prst="ellipse">
                <a:avLst/>
              </a:prstGeom>
              <a:scene3d>
                <a:camera prst="isometricOffAxis1Top"/>
                <a:lightRig rig="threePt" dir="t"/>
              </a:scene3d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9" name="Oval 108"/>
              <p:cNvSpPr/>
              <p:nvPr/>
            </p:nvSpPr>
            <p:spPr>
              <a:xfrm>
                <a:off x="5179223" y="6064566"/>
                <a:ext cx="142876" cy="142876"/>
              </a:xfrm>
              <a:prstGeom prst="ellipse">
                <a:avLst/>
              </a:prstGeom>
              <a:scene3d>
                <a:camera prst="isometricOffAxis1Top"/>
                <a:lightRig rig="threePt" dir="t"/>
              </a:scene3d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0" name="Oval 109"/>
              <p:cNvSpPr/>
              <p:nvPr/>
            </p:nvSpPr>
            <p:spPr>
              <a:xfrm>
                <a:off x="5393537" y="5850252"/>
                <a:ext cx="142876" cy="142876"/>
              </a:xfrm>
              <a:prstGeom prst="ellipse">
                <a:avLst/>
              </a:prstGeom>
              <a:scene3d>
                <a:camera prst="isometricOffAxis1Top"/>
                <a:lightRig rig="threePt" dir="t"/>
              </a:scene3d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1" name="Oval 110"/>
              <p:cNvSpPr/>
              <p:nvPr/>
            </p:nvSpPr>
            <p:spPr>
              <a:xfrm>
                <a:off x="4964909" y="6143644"/>
                <a:ext cx="142876" cy="142876"/>
              </a:xfrm>
              <a:prstGeom prst="ellipse">
                <a:avLst/>
              </a:prstGeom>
              <a:scene3d>
                <a:camera prst="isometricOffAxis1Top"/>
                <a:lightRig rig="threePt" dir="t"/>
              </a:scene3d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3" name="Oval 112"/>
              <p:cNvSpPr/>
              <p:nvPr/>
            </p:nvSpPr>
            <p:spPr>
              <a:xfrm>
                <a:off x="6341819" y="6074840"/>
                <a:ext cx="142876" cy="142876"/>
              </a:xfrm>
              <a:prstGeom prst="ellipse">
                <a:avLst/>
              </a:prstGeom>
              <a:scene3d>
                <a:camera prst="isometricOffAxis1Top"/>
                <a:lightRig rig="threePt" dir="t"/>
              </a:scene3d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4" name="Oval 113"/>
              <p:cNvSpPr/>
              <p:nvPr/>
            </p:nvSpPr>
            <p:spPr>
              <a:xfrm>
                <a:off x="6465107" y="5850252"/>
                <a:ext cx="142876" cy="142876"/>
              </a:xfrm>
              <a:prstGeom prst="ellipse">
                <a:avLst/>
              </a:prstGeom>
              <a:scene3d>
                <a:camera prst="isometricOffAxis1Top"/>
                <a:lightRig rig="threePt" dir="t"/>
              </a:scene3d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5" name="Oval 114"/>
              <p:cNvSpPr/>
              <p:nvPr/>
            </p:nvSpPr>
            <p:spPr>
              <a:xfrm>
                <a:off x="6750859" y="5921690"/>
                <a:ext cx="142876" cy="142876"/>
              </a:xfrm>
              <a:prstGeom prst="ellipse">
                <a:avLst/>
              </a:prstGeom>
              <a:scene3d>
                <a:camera prst="isometricOffAxis1Top"/>
                <a:lightRig rig="threePt" dir="t"/>
              </a:scene3d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6" name="Oval 115"/>
              <p:cNvSpPr/>
              <p:nvPr/>
            </p:nvSpPr>
            <p:spPr>
              <a:xfrm>
                <a:off x="6750859" y="6103532"/>
                <a:ext cx="142876" cy="142876"/>
              </a:xfrm>
              <a:prstGeom prst="ellipse">
                <a:avLst/>
              </a:prstGeom>
              <a:scene3d>
                <a:camera prst="isometricOffAxis1Top"/>
                <a:lightRig rig="threePt" dir="t"/>
              </a:scene3d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7" name="Oval 116"/>
              <p:cNvSpPr/>
              <p:nvPr/>
            </p:nvSpPr>
            <p:spPr>
              <a:xfrm>
                <a:off x="5545937" y="6002652"/>
                <a:ext cx="142876" cy="142876"/>
              </a:xfrm>
              <a:prstGeom prst="ellipse">
                <a:avLst/>
              </a:prstGeom>
              <a:scene3d>
                <a:camera prst="isometricOffAxis1Top"/>
                <a:lightRig rig="threePt" dir="t"/>
              </a:scene3d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8" name="Oval 117"/>
              <p:cNvSpPr/>
              <p:nvPr/>
            </p:nvSpPr>
            <p:spPr>
              <a:xfrm>
                <a:off x="5322099" y="6215082"/>
                <a:ext cx="142876" cy="142876"/>
              </a:xfrm>
              <a:prstGeom prst="ellipse">
                <a:avLst/>
              </a:prstGeom>
              <a:scene3d>
                <a:camera prst="isometricOffAxis1Top"/>
                <a:lightRig rig="threePt" dir="t"/>
              </a:scene3d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9" name="Oval 118"/>
              <p:cNvSpPr/>
              <p:nvPr/>
            </p:nvSpPr>
            <p:spPr>
              <a:xfrm>
                <a:off x="6107917" y="5778814"/>
                <a:ext cx="142876" cy="142876"/>
              </a:xfrm>
              <a:prstGeom prst="ellipse">
                <a:avLst/>
              </a:prstGeom>
              <a:scene3d>
                <a:camera prst="isometricOffAxis1Top"/>
                <a:lightRig rig="threePt" dir="t"/>
              </a:scene3d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0" name="Oval 119"/>
              <p:cNvSpPr/>
              <p:nvPr/>
            </p:nvSpPr>
            <p:spPr>
              <a:xfrm>
                <a:off x="6650515" y="5786769"/>
                <a:ext cx="142876" cy="142876"/>
              </a:xfrm>
              <a:prstGeom prst="ellipse">
                <a:avLst/>
              </a:prstGeom>
              <a:scene3d>
                <a:camera prst="isometricOffAxis1Top"/>
                <a:lightRig rig="threePt" dir="t"/>
              </a:scene3d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1" name="Oval 120"/>
              <p:cNvSpPr/>
              <p:nvPr/>
            </p:nvSpPr>
            <p:spPr>
              <a:xfrm>
                <a:off x="2617355" y="5278748"/>
                <a:ext cx="142876" cy="142876"/>
              </a:xfrm>
              <a:prstGeom prst="ellipse">
                <a:avLst/>
              </a:prstGeom>
              <a:scene3d>
                <a:camera prst="isometricOffAxis1Top"/>
                <a:lightRig rig="threePt" dir="t"/>
              </a:scene3d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2" name="Oval 121"/>
              <p:cNvSpPr/>
              <p:nvPr/>
            </p:nvSpPr>
            <p:spPr>
              <a:xfrm>
                <a:off x="5189123" y="5350186"/>
                <a:ext cx="142876" cy="142876"/>
              </a:xfrm>
              <a:prstGeom prst="ellipse">
                <a:avLst/>
              </a:prstGeom>
              <a:scene3d>
                <a:camera prst="isometricOffAxis1Top"/>
                <a:lightRig rig="threePt" dir="t"/>
              </a:scene3d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3" name="Oval 122"/>
              <p:cNvSpPr/>
              <p:nvPr/>
            </p:nvSpPr>
            <p:spPr>
              <a:xfrm>
                <a:off x="6475007" y="5350186"/>
                <a:ext cx="142876" cy="142876"/>
              </a:xfrm>
              <a:prstGeom prst="ellipse">
                <a:avLst/>
              </a:prstGeom>
              <a:scene3d>
                <a:camera prst="isometricOffAxis1Top"/>
                <a:lightRig rig="threePt" dir="t"/>
              </a:scene3d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4" name="Oval 123"/>
              <p:cNvSpPr/>
              <p:nvPr/>
            </p:nvSpPr>
            <p:spPr>
              <a:xfrm>
                <a:off x="5179223" y="3992864"/>
                <a:ext cx="142876" cy="142876"/>
              </a:xfrm>
              <a:prstGeom prst="ellipse">
                <a:avLst/>
              </a:prstGeom>
              <a:scene3d>
                <a:camera prst="isometricOffAxis1Top"/>
                <a:lightRig rig="threePt" dir="t"/>
              </a:scene3d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87" name="TextBox 86"/>
            <p:cNvSpPr txBox="1"/>
            <p:nvPr/>
          </p:nvSpPr>
          <p:spPr>
            <a:xfrm>
              <a:off x="500034" y="4143380"/>
              <a:ext cx="46363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i="1" dirty="0" smtClean="0"/>
                <a:t>p</a:t>
              </a:r>
              <a:r>
                <a:rPr lang="en-US" sz="1600" i="1" baseline="-25000" dirty="0" smtClean="0"/>
                <a:t>1</a:t>
              </a:r>
              <a:endParaRPr lang="en-US" sz="1600" i="1" baseline="-25000" dirty="0"/>
            </a:p>
          </p:txBody>
        </p:sp>
        <p:sp>
          <p:nvSpPr>
            <p:cNvPr id="88" name="TextBox 87"/>
            <p:cNvSpPr txBox="1"/>
            <p:nvPr/>
          </p:nvSpPr>
          <p:spPr>
            <a:xfrm>
              <a:off x="500034" y="4590644"/>
              <a:ext cx="46363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i="1" dirty="0" smtClean="0"/>
                <a:t>p</a:t>
              </a:r>
              <a:r>
                <a:rPr lang="en-US" sz="1600" i="1" baseline="-25000" dirty="0" smtClean="0"/>
                <a:t>1</a:t>
              </a:r>
              <a:endParaRPr lang="en-US" sz="1600" i="1" baseline="-25000" dirty="0"/>
            </a:p>
          </p:txBody>
        </p:sp>
        <p:sp>
          <p:nvSpPr>
            <p:cNvPr id="89" name="TextBox 88"/>
            <p:cNvSpPr txBox="1"/>
            <p:nvPr/>
          </p:nvSpPr>
          <p:spPr>
            <a:xfrm>
              <a:off x="2341287" y="3429000"/>
              <a:ext cx="51620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i="1" dirty="0" smtClean="0"/>
                <a:t>p</a:t>
              </a:r>
              <a:r>
                <a:rPr lang="en-US" sz="1600" i="1" baseline="-25000" dirty="0" smtClean="0"/>
                <a:t>2</a:t>
              </a:r>
              <a:endParaRPr lang="en-US" sz="1600" i="1" baseline="-25000" dirty="0"/>
            </a:p>
          </p:txBody>
        </p:sp>
        <p:sp>
          <p:nvSpPr>
            <p:cNvPr id="90" name="TextBox 89"/>
            <p:cNvSpPr txBox="1"/>
            <p:nvPr/>
          </p:nvSpPr>
          <p:spPr>
            <a:xfrm>
              <a:off x="2357422" y="4286256"/>
              <a:ext cx="51620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i="1" dirty="0" smtClean="0"/>
                <a:t>p</a:t>
              </a:r>
              <a:r>
                <a:rPr lang="en-US" sz="1600" i="1" baseline="-25000" dirty="0" smtClean="0"/>
                <a:t>2</a:t>
              </a:r>
              <a:endParaRPr lang="en-US" sz="1600" i="1" baseline="-25000" dirty="0"/>
            </a:p>
          </p:txBody>
        </p:sp>
        <p:sp>
          <p:nvSpPr>
            <p:cNvPr id="91" name="TextBox 90"/>
            <p:cNvSpPr txBox="1"/>
            <p:nvPr/>
          </p:nvSpPr>
          <p:spPr>
            <a:xfrm>
              <a:off x="2357422" y="4662082"/>
              <a:ext cx="51620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i="1" dirty="0" smtClean="0"/>
                <a:t>p</a:t>
              </a:r>
              <a:r>
                <a:rPr lang="en-US" sz="1600" i="1" baseline="-25000" dirty="0" smtClean="0"/>
                <a:t>2</a:t>
              </a:r>
              <a:endParaRPr lang="en-US" sz="1600" i="1" baseline="-25000" dirty="0"/>
            </a:p>
          </p:txBody>
        </p:sp>
        <p:sp>
          <p:nvSpPr>
            <p:cNvPr id="92" name="TextBox 91"/>
            <p:cNvSpPr txBox="1"/>
            <p:nvPr/>
          </p:nvSpPr>
          <p:spPr>
            <a:xfrm>
              <a:off x="3286116" y="4286256"/>
              <a:ext cx="44730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i="1" dirty="0" smtClean="0"/>
                <a:t>p</a:t>
              </a:r>
              <a:r>
                <a:rPr lang="en-US" sz="1600" i="1" baseline="-25000" dirty="0" smtClean="0"/>
                <a:t>3</a:t>
              </a:r>
              <a:endParaRPr lang="en-US" sz="1600" i="1" baseline="-25000" dirty="0"/>
            </a:p>
          </p:txBody>
        </p:sp>
        <p:sp>
          <p:nvSpPr>
            <p:cNvPr id="93" name="TextBox 92"/>
            <p:cNvSpPr txBox="1"/>
            <p:nvPr/>
          </p:nvSpPr>
          <p:spPr>
            <a:xfrm>
              <a:off x="3286116" y="4572008"/>
              <a:ext cx="44730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i="1" dirty="0" smtClean="0"/>
                <a:t>p</a:t>
              </a:r>
              <a:r>
                <a:rPr lang="en-US" sz="1600" i="1" baseline="-25000" dirty="0" smtClean="0"/>
                <a:t>3</a:t>
              </a:r>
              <a:endParaRPr lang="en-US" sz="1600" i="1" baseline="-25000" dirty="0"/>
            </a:p>
          </p:txBody>
        </p:sp>
      </p:grpSp>
      <p:sp>
        <p:nvSpPr>
          <p:cNvPr id="202" name="Oval 201"/>
          <p:cNvSpPr/>
          <p:nvPr/>
        </p:nvSpPr>
        <p:spPr>
          <a:xfrm>
            <a:off x="3597342" y="5715016"/>
            <a:ext cx="103754" cy="91012"/>
          </a:xfrm>
          <a:prstGeom prst="ellipse">
            <a:avLst/>
          </a:prstGeom>
          <a:scene3d>
            <a:camera prst="isometricOffAxis1Top"/>
            <a:lightRig rig="threePt" dir="t"/>
          </a:scene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3" name="Oval 212"/>
          <p:cNvSpPr/>
          <p:nvPr/>
        </p:nvSpPr>
        <p:spPr>
          <a:xfrm>
            <a:off x="2753250" y="5857892"/>
            <a:ext cx="214314" cy="214314"/>
          </a:xfrm>
          <a:prstGeom prst="ellipse">
            <a:avLst/>
          </a:prstGeom>
          <a:solidFill>
            <a:schemeClr val="accent1">
              <a:alpha val="6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4" name="TextBox 213"/>
          <p:cNvSpPr txBox="1"/>
          <p:nvPr/>
        </p:nvSpPr>
        <p:spPr>
          <a:xfrm>
            <a:off x="4286248" y="5929330"/>
            <a:ext cx="42862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The new item is assigned to the closest candidate </a:t>
            </a:r>
            <a:r>
              <a:rPr lang="en-US" dirty="0" smtClean="0">
                <a:solidFill>
                  <a:schemeClr val="accent1"/>
                </a:solidFill>
              </a:rPr>
              <a:t>parent 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(according to the covering invariant)</a:t>
            </a:r>
            <a:endParaRPr lang="en-US" dirty="0">
              <a:solidFill>
                <a:schemeClr val="accent1"/>
              </a:solidFill>
            </a:endParaRPr>
          </a:p>
        </p:txBody>
      </p:sp>
      <p:cxnSp>
        <p:nvCxnSpPr>
          <p:cNvPr id="216" name="Shape 215"/>
          <p:cNvCxnSpPr>
            <a:stCxn id="214" idx="1"/>
            <a:endCxn id="213" idx="0"/>
          </p:cNvCxnSpPr>
          <p:nvPr/>
        </p:nvCxnSpPr>
        <p:spPr>
          <a:xfrm rot="10800000">
            <a:off x="2860408" y="5857893"/>
            <a:ext cx="1425841" cy="533103"/>
          </a:xfrm>
          <a:prstGeom prst="curvedConnector4">
            <a:avLst>
              <a:gd name="adj1" fmla="val 46242"/>
              <a:gd name="adj2" fmla="val 142881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2" name="Group 84"/>
          <p:cNvGrpSpPr/>
          <p:nvPr/>
        </p:nvGrpSpPr>
        <p:grpSpPr>
          <a:xfrm>
            <a:off x="4286248" y="2643182"/>
            <a:ext cx="4357686" cy="1643074"/>
            <a:chOff x="0" y="3357562"/>
            <a:chExt cx="4357686" cy="1643074"/>
          </a:xfrm>
        </p:grpSpPr>
        <p:grpSp>
          <p:nvGrpSpPr>
            <p:cNvPr id="133" name="Group 86"/>
            <p:cNvGrpSpPr/>
            <p:nvPr/>
          </p:nvGrpSpPr>
          <p:grpSpPr>
            <a:xfrm>
              <a:off x="-3" y="3357569"/>
              <a:ext cx="4357688" cy="1643076"/>
              <a:chOff x="2000231" y="3778550"/>
              <a:chExt cx="6000793" cy="2579408"/>
            </a:xfrm>
          </p:grpSpPr>
          <p:sp>
            <p:nvSpPr>
              <p:cNvPr id="207" name="Oval 206"/>
              <p:cNvSpPr/>
              <p:nvPr/>
            </p:nvSpPr>
            <p:spPr>
              <a:xfrm>
                <a:off x="5929321" y="5072074"/>
                <a:ext cx="1428761" cy="642942"/>
              </a:xfrm>
              <a:prstGeom prst="ellipse">
                <a:avLst/>
              </a:prstGeom>
              <a:solidFill>
                <a:schemeClr val="bg1"/>
              </a:solidFill>
              <a:ln>
                <a:prstDash val="sysDot"/>
              </a:ln>
              <a:effectLst>
                <a:outerShdw blurRad="152400" dist="444500" dir="5400000" rotWithShape="0">
                  <a:schemeClr val="tx1">
                    <a:alpha val="20000"/>
                  </a:schemeClr>
                </a:outerShdw>
              </a:effectLst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0" name="Oval 209"/>
              <p:cNvSpPr/>
              <p:nvPr/>
            </p:nvSpPr>
            <p:spPr>
              <a:xfrm>
                <a:off x="4500562" y="5072074"/>
                <a:ext cx="1428761" cy="642942"/>
              </a:xfrm>
              <a:prstGeom prst="ellipse">
                <a:avLst/>
              </a:prstGeom>
              <a:solidFill>
                <a:schemeClr val="bg1"/>
              </a:solidFill>
              <a:ln>
                <a:prstDash val="sysDot"/>
              </a:ln>
              <a:effectLst>
                <a:outerShdw blurRad="152400" dist="444500" dir="5400000" rotWithShape="0">
                  <a:schemeClr val="tx1">
                    <a:alpha val="20000"/>
                  </a:schemeClr>
                </a:outerShdw>
              </a:effectLst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2" name="Oval 211"/>
              <p:cNvSpPr/>
              <p:nvPr/>
            </p:nvSpPr>
            <p:spPr>
              <a:xfrm>
                <a:off x="2285983" y="3778550"/>
                <a:ext cx="5715041" cy="642942"/>
              </a:xfrm>
              <a:prstGeom prst="ellipse">
                <a:avLst/>
              </a:prstGeom>
              <a:solidFill>
                <a:schemeClr val="bg1"/>
              </a:solidFill>
              <a:ln>
                <a:prstDash val="sysDot"/>
              </a:ln>
              <a:effectLst>
                <a:outerShdw blurRad="152400" dist="1270000" dir="5400000" rotWithShape="0">
                  <a:srgbClr val="000000">
                    <a:alpha val="20000"/>
                  </a:srgbClr>
                </a:outerShdw>
              </a:effectLst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5" name="Oval 214"/>
              <p:cNvSpPr/>
              <p:nvPr/>
            </p:nvSpPr>
            <p:spPr>
              <a:xfrm>
                <a:off x="2000231" y="5064434"/>
                <a:ext cx="1428761" cy="642942"/>
              </a:xfrm>
              <a:prstGeom prst="ellipse">
                <a:avLst/>
              </a:prstGeom>
              <a:solidFill>
                <a:schemeClr val="bg1"/>
              </a:solidFill>
              <a:ln>
                <a:prstDash val="sysDot"/>
              </a:ln>
              <a:effectLst>
                <a:outerShdw blurRad="152400" dist="444500" dir="5400000" rotWithShape="0">
                  <a:schemeClr val="tx1">
                    <a:alpha val="20000"/>
                  </a:schemeClr>
                </a:outerShdw>
              </a:effectLst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17" name="Straight Connector 216"/>
              <p:cNvCxnSpPr/>
              <p:nvPr/>
            </p:nvCxnSpPr>
            <p:spPr>
              <a:xfrm rot="5400000" flipH="1" flipV="1">
                <a:off x="4536281" y="4778682"/>
                <a:ext cx="1428760" cy="0"/>
              </a:xfrm>
              <a:prstGeom prst="line">
                <a:avLst/>
              </a:prstGeom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218" name="Straight Connector 217"/>
              <p:cNvCxnSpPr/>
              <p:nvPr/>
            </p:nvCxnSpPr>
            <p:spPr>
              <a:xfrm rot="5400000" flipH="1" flipV="1">
                <a:off x="6282692" y="5675477"/>
                <a:ext cx="507706" cy="0"/>
              </a:xfrm>
              <a:prstGeom prst="line">
                <a:avLst/>
              </a:prstGeom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219" name="Straight Connector 218"/>
              <p:cNvCxnSpPr/>
              <p:nvPr/>
            </p:nvCxnSpPr>
            <p:spPr>
              <a:xfrm rot="5400000" flipH="1" flipV="1">
                <a:off x="4893471" y="5778814"/>
                <a:ext cx="714380" cy="0"/>
              </a:xfrm>
              <a:prstGeom prst="line">
                <a:avLst/>
              </a:prstGeom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220" name="Straight Connector 219"/>
              <p:cNvCxnSpPr/>
              <p:nvPr/>
            </p:nvCxnSpPr>
            <p:spPr>
              <a:xfrm rot="5400000" flipH="1" flipV="1">
                <a:off x="2321703" y="5707376"/>
                <a:ext cx="714380" cy="0"/>
              </a:xfrm>
              <a:prstGeom prst="line">
                <a:avLst/>
              </a:prstGeom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sp>
            <p:nvSpPr>
              <p:cNvPr id="221" name="Oval 220"/>
              <p:cNvSpPr/>
              <p:nvPr/>
            </p:nvSpPr>
            <p:spPr>
              <a:xfrm>
                <a:off x="2250265" y="5850252"/>
                <a:ext cx="142876" cy="142876"/>
              </a:xfrm>
              <a:prstGeom prst="ellipse">
                <a:avLst/>
              </a:prstGeom>
              <a:scene3d>
                <a:camera prst="isometricOffAxis1Top"/>
                <a:lightRig rig="threePt" dir="t"/>
              </a:scene3d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2" name="Oval 221"/>
              <p:cNvSpPr/>
              <p:nvPr/>
            </p:nvSpPr>
            <p:spPr>
              <a:xfrm>
                <a:off x="2821769" y="6136004"/>
                <a:ext cx="142876" cy="142876"/>
              </a:xfrm>
              <a:prstGeom prst="ellipse">
                <a:avLst/>
              </a:prstGeom>
              <a:scene3d>
                <a:camera prst="isometricOffAxis1Top"/>
                <a:lightRig rig="threePt" dir="t"/>
              </a:scene3d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3" name="Oval 222"/>
              <p:cNvSpPr/>
              <p:nvPr/>
            </p:nvSpPr>
            <p:spPr>
              <a:xfrm>
                <a:off x="2607455" y="5993128"/>
                <a:ext cx="142876" cy="142876"/>
              </a:xfrm>
              <a:prstGeom prst="ellipse">
                <a:avLst/>
              </a:prstGeom>
              <a:scene3d>
                <a:camera prst="isometricOffAxis1Top"/>
                <a:lightRig rig="threePt" dir="t"/>
              </a:scene3d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5" name="Oval 224"/>
              <p:cNvSpPr/>
              <p:nvPr/>
            </p:nvSpPr>
            <p:spPr>
              <a:xfrm>
                <a:off x="2536017" y="5778814"/>
                <a:ext cx="142876" cy="142876"/>
              </a:xfrm>
              <a:prstGeom prst="ellipse">
                <a:avLst/>
              </a:prstGeom>
              <a:scene3d>
                <a:camera prst="isometricOffAxis1Top"/>
                <a:lightRig rig="threePt" dir="t"/>
              </a:scene3d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6" name="Oval 225"/>
              <p:cNvSpPr/>
              <p:nvPr/>
            </p:nvSpPr>
            <p:spPr>
              <a:xfrm>
                <a:off x="2393141" y="6136004"/>
                <a:ext cx="142876" cy="142876"/>
              </a:xfrm>
              <a:prstGeom prst="ellipse">
                <a:avLst/>
              </a:prstGeom>
              <a:scene3d>
                <a:camera prst="isometricOffAxis1Top"/>
                <a:lightRig rig="threePt" dir="t"/>
              </a:scene3d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7" name="Oval 226"/>
              <p:cNvSpPr/>
              <p:nvPr/>
            </p:nvSpPr>
            <p:spPr>
              <a:xfrm>
                <a:off x="4822033" y="5921690"/>
                <a:ext cx="142876" cy="142876"/>
              </a:xfrm>
              <a:prstGeom prst="ellipse">
                <a:avLst/>
              </a:prstGeom>
              <a:scene3d>
                <a:camera prst="isometricOffAxis1Top"/>
                <a:lightRig rig="threePt" dir="t"/>
              </a:scene3d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8" name="Oval 227"/>
              <p:cNvSpPr/>
              <p:nvPr/>
            </p:nvSpPr>
            <p:spPr>
              <a:xfrm>
                <a:off x="5036347" y="5707376"/>
                <a:ext cx="142876" cy="142876"/>
              </a:xfrm>
              <a:prstGeom prst="ellipse">
                <a:avLst/>
              </a:prstGeom>
              <a:scene3d>
                <a:camera prst="isometricOffAxis1Top"/>
                <a:lightRig rig="threePt" dir="t"/>
              </a:scene3d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9" name="Oval 228"/>
              <p:cNvSpPr/>
              <p:nvPr/>
            </p:nvSpPr>
            <p:spPr>
              <a:xfrm>
                <a:off x="5179223" y="6064566"/>
                <a:ext cx="142876" cy="142876"/>
              </a:xfrm>
              <a:prstGeom prst="ellipse">
                <a:avLst/>
              </a:prstGeom>
              <a:scene3d>
                <a:camera prst="isometricOffAxis1Top"/>
                <a:lightRig rig="threePt" dir="t"/>
              </a:scene3d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0" name="Oval 229"/>
              <p:cNvSpPr/>
              <p:nvPr/>
            </p:nvSpPr>
            <p:spPr>
              <a:xfrm>
                <a:off x="5393537" y="5850252"/>
                <a:ext cx="142876" cy="142876"/>
              </a:xfrm>
              <a:prstGeom prst="ellipse">
                <a:avLst/>
              </a:prstGeom>
              <a:scene3d>
                <a:camera prst="isometricOffAxis1Top"/>
                <a:lightRig rig="threePt" dir="t"/>
              </a:scene3d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1" name="Oval 230"/>
              <p:cNvSpPr/>
              <p:nvPr/>
            </p:nvSpPr>
            <p:spPr>
              <a:xfrm>
                <a:off x="4964909" y="6143644"/>
                <a:ext cx="142876" cy="142876"/>
              </a:xfrm>
              <a:prstGeom prst="ellipse">
                <a:avLst/>
              </a:prstGeom>
              <a:scene3d>
                <a:camera prst="isometricOffAxis1Top"/>
                <a:lightRig rig="threePt" dir="t"/>
              </a:scene3d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2" name="Oval 231"/>
              <p:cNvSpPr/>
              <p:nvPr/>
            </p:nvSpPr>
            <p:spPr>
              <a:xfrm>
                <a:off x="5857882" y="5336527"/>
                <a:ext cx="142875" cy="142877"/>
              </a:xfrm>
              <a:prstGeom prst="ellipse">
                <a:avLst/>
              </a:prstGeom>
              <a:scene3d>
                <a:camera prst="isometricOffAxis1Top"/>
                <a:lightRig rig="threePt" dir="t"/>
              </a:scene3d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3" name="Oval 232"/>
              <p:cNvSpPr/>
              <p:nvPr/>
            </p:nvSpPr>
            <p:spPr>
              <a:xfrm>
                <a:off x="6341819" y="6074840"/>
                <a:ext cx="142876" cy="142876"/>
              </a:xfrm>
              <a:prstGeom prst="ellipse">
                <a:avLst/>
              </a:prstGeom>
              <a:scene3d>
                <a:camera prst="isometricOffAxis1Top"/>
                <a:lightRig rig="threePt" dir="t"/>
              </a:scene3d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4" name="Oval 233"/>
              <p:cNvSpPr/>
              <p:nvPr/>
            </p:nvSpPr>
            <p:spPr>
              <a:xfrm>
                <a:off x="6465107" y="5850252"/>
                <a:ext cx="142876" cy="142876"/>
              </a:xfrm>
              <a:prstGeom prst="ellipse">
                <a:avLst/>
              </a:prstGeom>
              <a:scene3d>
                <a:camera prst="isometricOffAxis1Top"/>
                <a:lightRig rig="threePt" dir="t"/>
              </a:scene3d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5" name="Oval 234"/>
              <p:cNvSpPr/>
              <p:nvPr/>
            </p:nvSpPr>
            <p:spPr>
              <a:xfrm>
                <a:off x="6750859" y="5921690"/>
                <a:ext cx="142876" cy="142876"/>
              </a:xfrm>
              <a:prstGeom prst="ellipse">
                <a:avLst/>
              </a:prstGeom>
              <a:scene3d>
                <a:camera prst="isometricOffAxis1Top"/>
                <a:lightRig rig="threePt" dir="t"/>
              </a:scene3d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6" name="Oval 235"/>
              <p:cNvSpPr/>
              <p:nvPr/>
            </p:nvSpPr>
            <p:spPr>
              <a:xfrm>
                <a:off x="6750859" y="6103532"/>
                <a:ext cx="142876" cy="142876"/>
              </a:xfrm>
              <a:prstGeom prst="ellipse">
                <a:avLst/>
              </a:prstGeom>
              <a:scene3d>
                <a:camera prst="isometricOffAxis1Top"/>
                <a:lightRig rig="threePt" dir="t"/>
              </a:scene3d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7" name="Oval 236"/>
              <p:cNvSpPr/>
              <p:nvPr/>
            </p:nvSpPr>
            <p:spPr>
              <a:xfrm>
                <a:off x="5545937" y="6002652"/>
                <a:ext cx="142876" cy="142876"/>
              </a:xfrm>
              <a:prstGeom prst="ellipse">
                <a:avLst/>
              </a:prstGeom>
              <a:scene3d>
                <a:camera prst="isometricOffAxis1Top"/>
                <a:lightRig rig="threePt" dir="t"/>
              </a:scene3d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8" name="Oval 237"/>
              <p:cNvSpPr/>
              <p:nvPr/>
            </p:nvSpPr>
            <p:spPr>
              <a:xfrm>
                <a:off x="5322099" y="6215082"/>
                <a:ext cx="142876" cy="142876"/>
              </a:xfrm>
              <a:prstGeom prst="ellipse">
                <a:avLst/>
              </a:prstGeom>
              <a:scene3d>
                <a:camera prst="isometricOffAxis1Top"/>
                <a:lightRig rig="threePt" dir="t"/>
              </a:scene3d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9" name="Oval 238"/>
              <p:cNvSpPr/>
              <p:nvPr/>
            </p:nvSpPr>
            <p:spPr>
              <a:xfrm>
                <a:off x="6107917" y="5778814"/>
                <a:ext cx="142876" cy="142876"/>
              </a:xfrm>
              <a:prstGeom prst="ellipse">
                <a:avLst/>
              </a:prstGeom>
              <a:scene3d>
                <a:camera prst="isometricOffAxis1Top"/>
                <a:lightRig rig="threePt" dir="t"/>
              </a:scene3d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0" name="Oval 239"/>
              <p:cNvSpPr/>
              <p:nvPr/>
            </p:nvSpPr>
            <p:spPr>
              <a:xfrm>
                <a:off x="6650515" y="5786769"/>
                <a:ext cx="142876" cy="142876"/>
              </a:xfrm>
              <a:prstGeom prst="ellipse">
                <a:avLst/>
              </a:prstGeom>
              <a:scene3d>
                <a:camera prst="isometricOffAxis1Top"/>
                <a:lightRig rig="threePt" dir="t"/>
              </a:scene3d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1" name="Oval 240"/>
              <p:cNvSpPr/>
              <p:nvPr/>
            </p:nvSpPr>
            <p:spPr>
              <a:xfrm>
                <a:off x="2617355" y="5278748"/>
                <a:ext cx="142876" cy="142876"/>
              </a:xfrm>
              <a:prstGeom prst="ellipse">
                <a:avLst/>
              </a:prstGeom>
              <a:scene3d>
                <a:camera prst="isometricOffAxis1Top"/>
                <a:lightRig rig="threePt" dir="t"/>
              </a:scene3d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2" name="Oval 241"/>
              <p:cNvSpPr/>
              <p:nvPr/>
            </p:nvSpPr>
            <p:spPr>
              <a:xfrm>
                <a:off x="5189123" y="5350186"/>
                <a:ext cx="142876" cy="142876"/>
              </a:xfrm>
              <a:prstGeom prst="ellipse">
                <a:avLst/>
              </a:prstGeom>
              <a:scene3d>
                <a:camera prst="isometricOffAxis1Top"/>
                <a:lightRig rig="threePt" dir="t"/>
              </a:scene3d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3" name="Oval 242"/>
              <p:cNvSpPr/>
              <p:nvPr/>
            </p:nvSpPr>
            <p:spPr>
              <a:xfrm>
                <a:off x="6475007" y="5350186"/>
                <a:ext cx="142876" cy="142876"/>
              </a:xfrm>
              <a:prstGeom prst="ellipse">
                <a:avLst/>
              </a:prstGeom>
              <a:scene3d>
                <a:camera prst="isometricOffAxis1Top"/>
                <a:lightRig rig="threePt" dir="t"/>
              </a:scene3d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4" name="Oval 243"/>
              <p:cNvSpPr/>
              <p:nvPr/>
            </p:nvSpPr>
            <p:spPr>
              <a:xfrm>
                <a:off x="5179223" y="3992864"/>
                <a:ext cx="142876" cy="142876"/>
              </a:xfrm>
              <a:prstGeom prst="ellipse">
                <a:avLst/>
              </a:prstGeom>
              <a:scene3d>
                <a:camera prst="isometricOffAxis1Top"/>
                <a:lightRig rig="threePt" dir="t"/>
              </a:scene3d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34" name="TextBox 133"/>
            <p:cNvSpPr txBox="1"/>
            <p:nvPr/>
          </p:nvSpPr>
          <p:spPr>
            <a:xfrm>
              <a:off x="500034" y="4143380"/>
              <a:ext cx="46363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i="1" dirty="0" smtClean="0"/>
                <a:t>p</a:t>
              </a:r>
              <a:r>
                <a:rPr lang="en-US" sz="1600" i="1" baseline="-25000" dirty="0" smtClean="0"/>
                <a:t>1</a:t>
              </a:r>
              <a:endParaRPr lang="en-US" sz="1600" i="1" baseline="-25000" dirty="0"/>
            </a:p>
          </p:txBody>
        </p:sp>
        <p:sp>
          <p:nvSpPr>
            <p:cNvPr id="139" name="TextBox 138"/>
            <p:cNvSpPr txBox="1"/>
            <p:nvPr/>
          </p:nvSpPr>
          <p:spPr>
            <a:xfrm>
              <a:off x="500034" y="4590644"/>
              <a:ext cx="46363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i="1" dirty="0" smtClean="0"/>
                <a:t>p</a:t>
              </a:r>
              <a:r>
                <a:rPr lang="en-US" sz="1600" i="1" baseline="-25000" dirty="0" smtClean="0"/>
                <a:t>1</a:t>
              </a:r>
              <a:endParaRPr lang="en-US" sz="1600" i="1" baseline="-25000" dirty="0"/>
            </a:p>
          </p:txBody>
        </p:sp>
        <p:sp>
          <p:nvSpPr>
            <p:cNvPr id="163" name="TextBox 162"/>
            <p:cNvSpPr txBox="1"/>
            <p:nvPr/>
          </p:nvSpPr>
          <p:spPr>
            <a:xfrm>
              <a:off x="2341287" y="3429000"/>
              <a:ext cx="51620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i="1" dirty="0" smtClean="0"/>
                <a:t>p</a:t>
              </a:r>
              <a:r>
                <a:rPr lang="en-US" sz="1600" i="1" baseline="-25000" dirty="0" smtClean="0"/>
                <a:t>2</a:t>
              </a:r>
              <a:endParaRPr lang="en-US" sz="1600" i="1" baseline="-25000" dirty="0"/>
            </a:p>
          </p:txBody>
        </p:sp>
        <p:sp>
          <p:nvSpPr>
            <p:cNvPr id="165" name="TextBox 164"/>
            <p:cNvSpPr txBox="1"/>
            <p:nvPr/>
          </p:nvSpPr>
          <p:spPr>
            <a:xfrm>
              <a:off x="2357422" y="4286256"/>
              <a:ext cx="51620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i="1" dirty="0" smtClean="0"/>
                <a:t>p</a:t>
              </a:r>
              <a:r>
                <a:rPr lang="en-US" sz="1600" i="1" baseline="-25000" dirty="0" smtClean="0"/>
                <a:t>2</a:t>
              </a:r>
              <a:endParaRPr lang="en-US" sz="1600" i="1" baseline="-25000" dirty="0"/>
            </a:p>
          </p:txBody>
        </p:sp>
        <p:sp>
          <p:nvSpPr>
            <p:cNvPr id="166" name="TextBox 165"/>
            <p:cNvSpPr txBox="1"/>
            <p:nvPr/>
          </p:nvSpPr>
          <p:spPr>
            <a:xfrm>
              <a:off x="2357422" y="4662082"/>
              <a:ext cx="51620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i="1" dirty="0" smtClean="0"/>
                <a:t>p</a:t>
              </a:r>
              <a:r>
                <a:rPr lang="en-US" sz="1600" i="1" baseline="-25000" dirty="0" smtClean="0"/>
                <a:t>2</a:t>
              </a:r>
              <a:endParaRPr lang="en-US" sz="1600" i="1" baseline="-25000" dirty="0"/>
            </a:p>
          </p:txBody>
        </p:sp>
        <p:sp>
          <p:nvSpPr>
            <p:cNvPr id="205" name="TextBox 204"/>
            <p:cNvSpPr txBox="1"/>
            <p:nvPr/>
          </p:nvSpPr>
          <p:spPr>
            <a:xfrm>
              <a:off x="3286116" y="4286256"/>
              <a:ext cx="44730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i="1" dirty="0" smtClean="0"/>
                <a:t>p</a:t>
              </a:r>
              <a:r>
                <a:rPr lang="en-US" sz="1600" i="1" baseline="-25000" dirty="0" smtClean="0"/>
                <a:t>3</a:t>
              </a:r>
              <a:endParaRPr lang="en-US" sz="1600" i="1" baseline="-25000" dirty="0"/>
            </a:p>
          </p:txBody>
        </p:sp>
        <p:sp>
          <p:nvSpPr>
            <p:cNvPr id="206" name="TextBox 205"/>
            <p:cNvSpPr txBox="1"/>
            <p:nvPr/>
          </p:nvSpPr>
          <p:spPr>
            <a:xfrm>
              <a:off x="3286116" y="4572008"/>
              <a:ext cx="44730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i="1" dirty="0" smtClean="0"/>
                <a:t>p</a:t>
              </a:r>
              <a:r>
                <a:rPr lang="en-US" sz="1600" i="1" baseline="-25000" dirty="0" smtClean="0"/>
                <a:t>3</a:t>
              </a:r>
              <a:endParaRPr lang="en-US" sz="1600" i="1" baseline="-25000" dirty="0"/>
            </a:p>
          </p:txBody>
        </p:sp>
      </p:grpSp>
      <p:sp>
        <p:nvSpPr>
          <p:cNvPr id="245" name="Oval 244"/>
          <p:cNvSpPr/>
          <p:nvPr/>
        </p:nvSpPr>
        <p:spPr>
          <a:xfrm>
            <a:off x="2807358" y="1571612"/>
            <a:ext cx="103754" cy="91012"/>
          </a:xfrm>
          <a:prstGeom prst="ellipse">
            <a:avLst/>
          </a:prstGeom>
          <a:scene3d>
            <a:camera prst="isometricOffAxis1Top"/>
            <a:lightRig rig="threePt" dir="t"/>
          </a:scene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8" name="Oval 287"/>
          <p:cNvSpPr/>
          <p:nvPr/>
        </p:nvSpPr>
        <p:spPr>
          <a:xfrm>
            <a:off x="2786050" y="1500174"/>
            <a:ext cx="214314" cy="214314"/>
          </a:xfrm>
          <a:prstGeom prst="ellipse">
            <a:avLst/>
          </a:prstGeom>
          <a:solidFill>
            <a:schemeClr val="accent1">
              <a:alpha val="6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9" name="TextBox 288"/>
          <p:cNvSpPr txBox="1"/>
          <p:nvPr/>
        </p:nvSpPr>
        <p:spPr>
          <a:xfrm>
            <a:off x="5072066" y="1357298"/>
            <a:ext cx="35719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We traverse the tree until we find a level in which the new item is separated from the rest</a:t>
            </a:r>
            <a:endParaRPr lang="en-US" dirty="0">
              <a:solidFill>
                <a:schemeClr val="accent1"/>
              </a:solidFill>
            </a:endParaRPr>
          </a:p>
        </p:txBody>
      </p:sp>
      <p:cxnSp>
        <p:nvCxnSpPr>
          <p:cNvPr id="290" name="Shape 289"/>
          <p:cNvCxnSpPr>
            <a:stCxn id="289" idx="1"/>
            <a:endCxn id="288" idx="0"/>
          </p:cNvCxnSpPr>
          <p:nvPr/>
        </p:nvCxnSpPr>
        <p:spPr>
          <a:xfrm rot="10800000">
            <a:off x="2893208" y="1500175"/>
            <a:ext cx="2178859" cy="318789"/>
          </a:xfrm>
          <a:prstGeom prst="curvedConnector4">
            <a:avLst>
              <a:gd name="adj1" fmla="val 47541"/>
              <a:gd name="adj2" fmla="val 171709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2" name="Oval 291"/>
          <p:cNvSpPr/>
          <p:nvPr/>
        </p:nvSpPr>
        <p:spPr>
          <a:xfrm>
            <a:off x="7000892" y="3500438"/>
            <a:ext cx="214314" cy="214314"/>
          </a:xfrm>
          <a:prstGeom prst="ellipse">
            <a:avLst/>
          </a:prstGeom>
          <a:solidFill>
            <a:schemeClr val="accent1">
              <a:alpha val="6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94" name="Curved Connector 293"/>
          <p:cNvCxnSpPr>
            <a:stCxn id="289" idx="2"/>
            <a:endCxn id="292" idx="0"/>
          </p:cNvCxnSpPr>
          <p:nvPr/>
        </p:nvCxnSpPr>
        <p:spPr>
          <a:xfrm rot="16200000" flipH="1">
            <a:off x="6373127" y="2765516"/>
            <a:ext cx="1219810" cy="250033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5" name="Group 164"/>
          <p:cNvGrpSpPr/>
          <p:nvPr/>
        </p:nvGrpSpPr>
        <p:grpSpPr>
          <a:xfrm>
            <a:off x="214282" y="4714884"/>
            <a:ext cx="4357688" cy="1643076"/>
            <a:chOff x="-3" y="3357569"/>
            <a:chExt cx="4357688" cy="1643076"/>
          </a:xfrm>
        </p:grpSpPr>
        <p:grpSp>
          <p:nvGrpSpPr>
            <p:cNvPr id="166" name="Group 86"/>
            <p:cNvGrpSpPr/>
            <p:nvPr/>
          </p:nvGrpSpPr>
          <p:grpSpPr>
            <a:xfrm>
              <a:off x="-3" y="3357571"/>
              <a:ext cx="4357687" cy="1643076"/>
              <a:chOff x="2000231" y="3778550"/>
              <a:chExt cx="6000793" cy="2579408"/>
            </a:xfrm>
          </p:grpSpPr>
          <p:sp>
            <p:nvSpPr>
              <p:cNvPr id="172" name="Oval 171"/>
              <p:cNvSpPr/>
              <p:nvPr/>
            </p:nvSpPr>
            <p:spPr>
              <a:xfrm>
                <a:off x="4500562" y="5072074"/>
                <a:ext cx="1428761" cy="642942"/>
              </a:xfrm>
              <a:prstGeom prst="ellipse">
                <a:avLst/>
              </a:prstGeom>
              <a:solidFill>
                <a:schemeClr val="bg1"/>
              </a:solidFill>
              <a:ln>
                <a:prstDash val="sysDot"/>
              </a:ln>
              <a:effectLst>
                <a:outerShdw blurRad="152400" dist="444500" dir="5400000" rotWithShape="0">
                  <a:schemeClr val="tx1">
                    <a:alpha val="20000"/>
                  </a:schemeClr>
                </a:outerShdw>
              </a:effectLst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3" name="Oval 172"/>
              <p:cNvSpPr/>
              <p:nvPr/>
            </p:nvSpPr>
            <p:spPr>
              <a:xfrm>
                <a:off x="2285983" y="3778550"/>
                <a:ext cx="5715041" cy="642942"/>
              </a:xfrm>
              <a:prstGeom prst="ellipse">
                <a:avLst/>
              </a:prstGeom>
              <a:solidFill>
                <a:schemeClr val="bg1"/>
              </a:solidFill>
              <a:ln>
                <a:prstDash val="sysDot"/>
              </a:ln>
              <a:effectLst>
                <a:outerShdw blurRad="152400" dist="1270000" dir="5400000" rotWithShape="0">
                  <a:srgbClr val="000000">
                    <a:alpha val="20000"/>
                  </a:srgbClr>
                </a:outerShdw>
              </a:effectLst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4" name="Oval 173"/>
              <p:cNvSpPr/>
              <p:nvPr/>
            </p:nvSpPr>
            <p:spPr>
              <a:xfrm>
                <a:off x="2000231" y="5064434"/>
                <a:ext cx="1428761" cy="642942"/>
              </a:xfrm>
              <a:prstGeom prst="ellipse">
                <a:avLst/>
              </a:prstGeom>
              <a:solidFill>
                <a:schemeClr val="bg1"/>
              </a:solidFill>
              <a:ln>
                <a:prstDash val="sysDot"/>
              </a:ln>
              <a:effectLst>
                <a:outerShdw blurRad="152400" dist="444500" dir="5400000" rotWithShape="0">
                  <a:schemeClr val="tx1">
                    <a:alpha val="20000"/>
                  </a:schemeClr>
                </a:outerShdw>
              </a:effectLst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75" name="Straight Connector 174"/>
              <p:cNvCxnSpPr/>
              <p:nvPr/>
            </p:nvCxnSpPr>
            <p:spPr>
              <a:xfrm rot="5400000" flipH="1" flipV="1">
                <a:off x="4536281" y="4778682"/>
                <a:ext cx="1428760" cy="0"/>
              </a:xfrm>
              <a:prstGeom prst="line">
                <a:avLst/>
              </a:prstGeom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176" name="Straight Connector 175"/>
              <p:cNvCxnSpPr/>
              <p:nvPr/>
            </p:nvCxnSpPr>
            <p:spPr>
              <a:xfrm rot="5400000" flipH="1" flipV="1">
                <a:off x="4893471" y="5778814"/>
                <a:ext cx="714380" cy="0"/>
              </a:xfrm>
              <a:prstGeom prst="line">
                <a:avLst/>
              </a:prstGeom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177" name="Straight Connector 176"/>
              <p:cNvCxnSpPr/>
              <p:nvPr/>
            </p:nvCxnSpPr>
            <p:spPr>
              <a:xfrm rot="5400000" flipH="1" flipV="1">
                <a:off x="2321703" y="5707376"/>
                <a:ext cx="714380" cy="0"/>
              </a:xfrm>
              <a:prstGeom prst="line">
                <a:avLst/>
              </a:prstGeom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sp>
            <p:nvSpPr>
              <p:cNvPr id="178" name="Oval 177"/>
              <p:cNvSpPr/>
              <p:nvPr/>
            </p:nvSpPr>
            <p:spPr>
              <a:xfrm>
                <a:off x="2250265" y="5850252"/>
                <a:ext cx="142876" cy="142876"/>
              </a:xfrm>
              <a:prstGeom prst="ellipse">
                <a:avLst/>
              </a:prstGeom>
              <a:scene3d>
                <a:camera prst="isometricOffAxis1Top"/>
                <a:lightRig rig="threePt" dir="t"/>
              </a:scene3d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9" name="Oval 178"/>
              <p:cNvSpPr/>
              <p:nvPr/>
            </p:nvSpPr>
            <p:spPr>
              <a:xfrm>
                <a:off x="2821769" y="6136004"/>
                <a:ext cx="142876" cy="142876"/>
              </a:xfrm>
              <a:prstGeom prst="ellipse">
                <a:avLst/>
              </a:prstGeom>
              <a:scene3d>
                <a:camera prst="isometricOffAxis1Top"/>
                <a:lightRig rig="threePt" dir="t"/>
              </a:scene3d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0" name="Oval 179"/>
              <p:cNvSpPr/>
              <p:nvPr/>
            </p:nvSpPr>
            <p:spPr>
              <a:xfrm>
                <a:off x="2607455" y="5993128"/>
                <a:ext cx="142876" cy="142876"/>
              </a:xfrm>
              <a:prstGeom prst="ellipse">
                <a:avLst/>
              </a:prstGeom>
              <a:scene3d>
                <a:camera prst="isometricOffAxis1Top"/>
                <a:lightRig rig="threePt" dir="t"/>
              </a:scene3d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1" name="Oval 180"/>
              <p:cNvSpPr/>
              <p:nvPr/>
            </p:nvSpPr>
            <p:spPr>
              <a:xfrm>
                <a:off x="2536017" y="5778814"/>
                <a:ext cx="142876" cy="142876"/>
              </a:xfrm>
              <a:prstGeom prst="ellipse">
                <a:avLst/>
              </a:prstGeom>
              <a:scene3d>
                <a:camera prst="isometricOffAxis1Top"/>
                <a:lightRig rig="threePt" dir="t"/>
              </a:scene3d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2" name="Oval 181"/>
              <p:cNvSpPr/>
              <p:nvPr/>
            </p:nvSpPr>
            <p:spPr>
              <a:xfrm>
                <a:off x="2393141" y="6136004"/>
                <a:ext cx="142876" cy="142876"/>
              </a:xfrm>
              <a:prstGeom prst="ellipse">
                <a:avLst/>
              </a:prstGeom>
              <a:scene3d>
                <a:camera prst="isometricOffAxis1Top"/>
                <a:lightRig rig="threePt" dir="t"/>
              </a:scene3d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3" name="Oval 182"/>
              <p:cNvSpPr/>
              <p:nvPr/>
            </p:nvSpPr>
            <p:spPr>
              <a:xfrm>
                <a:off x="4822033" y="5921690"/>
                <a:ext cx="142876" cy="142876"/>
              </a:xfrm>
              <a:prstGeom prst="ellipse">
                <a:avLst/>
              </a:prstGeom>
              <a:scene3d>
                <a:camera prst="isometricOffAxis1Top"/>
                <a:lightRig rig="threePt" dir="t"/>
              </a:scene3d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4" name="Oval 183"/>
              <p:cNvSpPr/>
              <p:nvPr/>
            </p:nvSpPr>
            <p:spPr>
              <a:xfrm>
                <a:off x="5036347" y="5707376"/>
                <a:ext cx="142876" cy="142876"/>
              </a:xfrm>
              <a:prstGeom prst="ellipse">
                <a:avLst/>
              </a:prstGeom>
              <a:scene3d>
                <a:camera prst="isometricOffAxis1Top"/>
                <a:lightRig rig="threePt" dir="t"/>
              </a:scene3d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5" name="Oval 184"/>
              <p:cNvSpPr/>
              <p:nvPr/>
            </p:nvSpPr>
            <p:spPr>
              <a:xfrm>
                <a:off x="5179223" y="6064566"/>
                <a:ext cx="142876" cy="142876"/>
              </a:xfrm>
              <a:prstGeom prst="ellipse">
                <a:avLst/>
              </a:prstGeom>
              <a:scene3d>
                <a:camera prst="isometricOffAxis1Top"/>
                <a:lightRig rig="threePt" dir="t"/>
              </a:scene3d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6" name="Oval 185"/>
              <p:cNvSpPr/>
              <p:nvPr/>
            </p:nvSpPr>
            <p:spPr>
              <a:xfrm>
                <a:off x="5393537" y="5850252"/>
                <a:ext cx="142876" cy="142876"/>
              </a:xfrm>
              <a:prstGeom prst="ellipse">
                <a:avLst/>
              </a:prstGeom>
              <a:scene3d>
                <a:camera prst="isometricOffAxis1Top"/>
                <a:lightRig rig="threePt" dir="t"/>
              </a:scene3d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7" name="Oval 186"/>
              <p:cNvSpPr/>
              <p:nvPr/>
            </p:nvSpPr>
            <p:spPr>
              <a:xfrm>
                <a:off x="4964909" y="6143644"/>
                <a:ext cx="142876" cy="142876"/>
              </a:xfrm>
              <a:prstGeom prst="ellipse">
                <a:avLst/>
              </a:prstGeom>
              <a:scene3d>
                <a:camera prst="isometricOffAxis1Top"/>
                <a:lightRig rig="threePt" dir="t"/>
              </a:scene3d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8" name="Oval 187"/>
              <p:cNvSpPr/>
              <p:nvPr/>
            </p:nvSpPr>
            <p:spPr>
              <a:xfrm>
                <a:off x="5857883" y="5929330"/>
                <a:ext cx="142876" cy="142876"/>
              </a:xfrm>
              <a:prstGeom prst="ellipse">
                <a:avLst/>
              </a:prstGeom>
              <a:scene3d>
                <a:camera prst="isometricOffAxis1Top"/>
                <a:lightRig rig="threePt" dir="t"/>
              </a:scene3d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9" name="Oval 188"/>
              <p:cNvSpPr/>
              <p:nvPr/>
            </p:nvSpPr>
            <p:spPr>
              <a:xfrm>
                <a:off x="6341819" y="6074840"/>
                <a:ext cx="142876" cy="142876"/>
              </a:xfrm>
              <a:prstGeom prst="ellipse">
                <a:avLst/>
              </a:prstGeom>
              <a:scene3d>
                <a:camera prst="isometricOffAxis1Top"/>
                <a:lightRig rig="threePt" dir="t"/>
              </a:scene3d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0" name="Oval 189"/>
              <p:cNvSpPr/>
              <p:nvPr/>
            </p:nvSpPr>
            <p:spPr>
              <a:xfrm>
                <a:off x="6465107" y="5850252"/>
                <a:ext cx="142876" cy="142876"/>
              </a:xfrm>
              <a:prstGeom prst="ellipse">
                <a:avLst/>
              </a:prstGeom>
              <a:scene3d>
                <a:camera prst="isometricOffAxis1Top"/>
                <a:lightRig rig="threePt" dir="t"/>
              </a:scene3d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1" name="Oval 190"/>
              <p:cNvSpPr/>
              <p:nvPr/>
            </p:nvSpPr>
            <p:spPr>
              <a:xfrm>
                <a:off x="6750859" y="5921690"/>
                <a:ext cx="142876" cy="142876"/>
              </a:xfrm>
              <a:prstGeom prst="ellipse">
                <a:avLst/>
              </a:prstGeom>
              <a:scene3d>
                <a:camera prst="isometricOffAxis1Top"/>
                <a:lightRig rig="threePt" dir="t"/>
              </a:scene3d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2" name="Oval 191"/>
              <p:cNvSpPr/>
              <p:nvPr/>
            </p:nvSpPr>
            <p:spPr>
              <a:xfrm>
                <a:off x="6750859" y="6103532"/>
                <a:ext cx="142876" cy="142876"/>
              </a:xfrm>
              <a:prstGeom prst="ellipse">
                <a:avLst/>
              </a:prstGeom>
              <a:scene3d>
                <a:camera prst="isometricOffAxis1Top"/>
                <a:lightRig rig="threePt" dir="t"/>
              </a:scene3d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3" name="Oval 192"/>
              <p:cNvSpPr/>
              <p:nvPr/>
            </p:nvSpPr>
            <p:spPr>
              <a:xfrm>
                <a:off x="5545937" y="6002652"/>
                <a:ext cx="142876" cy="142876"/>
              </a:xfrm>
              <a:prstGeom prst="ellipse">
                <a:avLst/>
              </a:prstGeom>
              <a:scene3d>
                <a:camera prst="isometricOffAxis1Top"/>
                <a:lightRig rig="threePt" dir="t"/>
              </a:scene3d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4" name="Oval 193"/>
              <p:cNvSpPr/>
              <p:nvPr/>
            </p:nvSpPr>
            <p:spPr>
              <a:xfrm>
                <a:off x="5322099" y="6215082"/>
                <a:ext cx="142876" cy="142876"/>
              </a:xfrm>
              <a:prstGeom prst="ellipse">
                <a:avLst/>
              </a:prstGeom>
              <a:scene3d>
                <a:camera prst="isometricOffAxis1Top"/>
                <a:lightRig rig="threePt" dir="t"/>
              </a:scene3d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5" name="Oval 194"/>
              <p:cNvSpPr/>
              <p:nvPr/>
            </p:nvSpPr>
            <p:spPr>
              <a:xfrm>
                <a:off x="6107917" y="5778814"/>
                <a:ext cx="142876" cy="142876"/>
              </a:xfrm>
              <a:prstGeom prst="ellipse">
                <a:avLst/>
              </a:prstGeom>
              <a:scene3d>
                <a:camera prst="isometricOffAxis1Top"/>
                <a:lightRig rig="threePt" dir="t"/>
              </a:scene3d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6" name="Oval 195"/>
              <p:cNvSpPr/>
              <p:nvPr/>
            </p:nvSpPr>
            <p:spPr>
              <a:xfrm>
                <a:off x="6650515" y="5786769"/>
                <a:ext cx="142876" cy="142876"/>
              </a:xfrm>
              <a:prstGeom prst="ellipse">
                <a:avLst/>
              </a:prstGeom>
              <a:scene3d>
                <a:camera prst="isometricOffAxis1Top"/>
                <a:lightRig rig="threePt" dir="t"/>
              </a:scene3d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7" name="Oval 196"/>
              <p:cNvSpPr/>
              <p:nvPr/>
            </p:nvSpPr>
            <p:spPr>
              <a:xfrm>
                <a:off x="2617355" y="5278748"/>
                <a:ext cx="142876" cy="142876"/>
              </a:xfrm>
              <a:prstGeom prst="ellipse">
                <a:avLst/>
              </a:prstGeom>
              <a:scene3d>
                <a:camera prst="isometricOffAxis1Top"/>
                <a:lightRig rig="threePt" dir="t"/>
              </a:scene3d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8" name="Oval 197"/>
              <p:cNvSpPr/>
              <p:nvPr/>
            </p:nvSpPr>
            <p:spPr>
              <a:xfrm>
                <a:off x="5189123" y="5350186"/>
                <a:ext cx="142876" cy="142876"/>
              </a:xfrm>
              <a:prstGeom prst="ellipse">
                <a:avLst/>
              </a:prstGeom>
              <a:scene3d>
                <a:camera prst="isometricOffAxis1Top"/>
                <a:lightRig rig="threePt" dir="t"/>
              </a:scene3d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9" name="Oval 198"/>
              <p:cNvSpPr/>
              <p:nvPr/>
            </p:nvSpPr>
            <p:spPr>
              <a:xfrm>
                <a:off x="5179223" y="3992864"/>
                <a:ext cx="142876" cy="142876"/>
              </a:xfrm>
              <a:prstGeom prst="ellipse">
                <a:avLst/>
              </a:prstGeom>
              <a:scene3d>
                <a:camera prst="isometricOffAxis1Top"/>
                <a:lightRig rig="threePt" dir="t"/>
              </a:scene3d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67" name="TextBox 166"/>
            <p:cNvSpPr txBox="1"/>
            <p:nvPr/>
          </p:nvSpPr>
          <p:spPr>
            <a:xfrm>
              <a:off x="500034" y="4143380"/>
              <a:ext cx="46363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i="1" dirty="0" smtClean="0"/>
                <a:t>p</a:t>
              </a:r>
              <a:r>
                <a:rPr lang="en-US" sz="1600" i="1" baseline="-25000" dirty="0" smtClean="0"/>
                <a:t>1</a:t>
              </a:r>
              <a:endParaRPr lang="en-US" sz="1600" i="1" baseline="-25000" dirty="0"/>
            </a:p>
          </p:txBody>
        </p:sp>
        <p:sp>
          <p:nvSpPr>
            <p:cNvPr id="168" name="TextBox 167"/>
            <p:cNvSpPr txBox="1"/>
            <p:nvPr/>
          </p:nvSpPr>
          <p:spPr>
            <a:xfrm>
              <a:off x="500034" y="4590644"/>
              <a:ext cx="46363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i="1" dirty="0" smtClean="0"/>
                <a:t>p</a:t>
              </a:r>
              <a:r>
                <a:rPr lang="en-US" sz="1600" i="1" baseline="-25000" dirty="0" smtClean="0"/>
                <a:t>1</a:t>
              </a:r>
              <a:endParaRPr lang="en-US" sz="1600" i="1" baseline="-25000" dirty="0"/>
            </a:p>
          </p:txBody>
        </p:sp>
        <p:sp>
          <p:nvSpPr>
            <p:cNvPr id="169" name="TextBox 168"/>
            <p:cNvSpPr txBox="1"/>
            <p:nvPr/>
          </p:nvSpPr>
          <p:spPr>
            <a:xfrm>
              <a:off x="2341287" y="3429000"/>
              <a:ext cx="51620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i="1" dirty="0" smtClean="0"/>
                <a:t>p</a:t>
              </a:r>
              <a:r>
                <a:rPr lang="en-US" sz="1600" i="1" baseline="-25000" dirty="0" smtClean="0"/>
                <a:t>2</a:t>
              </a:r>
              <a:endParaRPr lang="en-US" sz="1600" i="1" baseline="-25000" dirty="0"/>
            </a:p>
          </p:txBody>
        </p:sp>
        <p:sp>
          <p:nvSpPr>
            <p:cNvPr id="170" name="TextBox 169"/>
            <p:cNvSpPr txBox="1"/>
            <p:nvPr/>
          </p:nvSpPr>
          <p:spPr>
            <a:xfrm>
              <a:off x="2357422" y="4286256"/>
              <a:ext cx="51620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i="1" dirty="0" smtClean="0"/>
                <a:t>p</a:t>
              </a:r>
              <a:r>
                <a:rPr lang="en-US" sz="1600" i="1" baseline="-25000" dirty="0" smtClean="0"/>
                <a:t>2</a:t>
              </a:r>
              <a:endParaRPr lang="en-US" sz="1600" i="1" baseline="-25000" dirty="0"/>
            </a:p>
          </p:txBody>
        </p:sp>
        <p:sp>
          <p:nvSpPr>
            <p:cNvPr id="171" name="TextBox 170"/>
            <p:cNvSpPr txBox="1"/>
            <p:nvPr/>
          </p:nvSpPr>
          <p:spPr>
            <a:xfrm>
              <a:off x="2357422" y="4662082"/>
              <a:ext cx="51620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i="1" dirty="0" smtClean="0"/>
                <a:t>p</a:t>
              </a:r>
              <a:r>
                <a:rPr lang="en-US" sz="1600" i="1" baseline="-25000" dirty="0" smtClean="0"/>
                <a:t>2</a:t>
              </a:r>
              <a:endParaRPr lang="en-US" sz="1600" i="1" baseline="-25000" dirty="0"/>
            </a:p>
          </p:txBody>
        </p:sp>
      </p:grpSp>
      <p:sp>
        <p:nvSpPr>
          <p:cNvPr id="208" name="Oval 207"/>
          <p:cNvSpPr/>
          <p:nvPr/>
        </p:nvSpPr>
        <p:spPr>
          <a:xfrm>
            <a:off x="2928926" y="6000768"/>
            <a:ext cx="285752" cy="285752"/>
          </a:xfrm>
          <a:prstGeom prst="ellipse">
            <a:avLst/>
          </a:prstGeom>
          <a:solidFill>
            <a:schemeClr val="accent1">
              <a:alpha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0" name="Oval 199"/>
          <p:cNvSpPr/>
          <p:nvPr/>
        </p:nvSpPr>
        <p:spPr>
          <a:xfrm>
            <a:off x="3177265" y="5519778"/>
            <a:ext cx="1037545" cy="409552"/>
          </a:xfrm>
          <a:prstGeom prst="ellipse">
            <a:avLst/>
          </a:prstGeom>
          <a:solidFill>
            <a:schemeClr val="bg1"/>
          </a:solidFill>
          <a:ln>
            <a:prstDash val="sysDot"/>
          </a:ln>
          <a:effectLst>
            <a:outerShdw blurRad="152400" dist="444500" dir="5400000" rotWithShape="0">
              <a:schemeClr val="tx1">
                <a:alpha val="20000"/>
              </a:scheme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4" name="Straight Connector 203"/>
          <p:cNvCxnSpPr>
            <a:endCxn id="201" idx="1"/>
          </p:cNvCxnSpPr>
          <p:nvPr/>
        </p:nvCxnSpPr>
        <p:spPr>
          <a:xfrm rot="5400000" flipH="1" flipV="1">
            <a:off x="3485225" y="5899497"/>
            <a:ext cx="316160" cy="1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Deletion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DMOD lab, University of Ioannina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64358-7A2C-40FB-9FD4-8AC65389C92F}" type="slidenum">
              <a:rPr lang="en-US" smtClean="0"/>
              <a:pPr/>
              <a:t>25</a:t>
            </a:fld>
            <a:endParaRPr lang="en-US" dirty="0"/>
          </a:p>
        </p:txBody>
      </p:sp>
      <p:grpSp>
        <p:nvGrpSpPr>
          <p:cNvPr id="85" name="Group 84"/>
          <p:cNvGrpSpPr/>
          <p:nvPr/>
        </p:nvGrpSpPr>
        <p:grpSpPr>
          <a:xfrm>
            <a:off x="0" y="1428736"/>
            <a:ext cx="4357686" cy="1643074"/>
            <a:chOff x="0" y="3357562"/>
            <a:chExt cx="4357686" cy="1643074"/>
          </a:xfrm>
        </p:grpSpPr>
        <p:grpSp>
          <p:nvGrpSpPr>
            <p:cNvPr id="86" name="Group 86"/>
            <p:cNvGrpSpPr/>
            <p:nvPr/>
          </p:nvGrpSpPr>
          <p:grpSpPr>
            <a:xfrm>
              <a:off x="-1" y="3357567"/>
              <a:ext cx="4357688" cy="1643076"/>
              <a:chOff x="2000231" y="3778550"/>
              <a:chExt cx="6000793" cy="2579408"/>
            </a:xfrm>
          </p:grpSpPr>
          <p:sp>
            <p:nvSpPr>
              <p:cNvPr id="94" name="Oval 93"/>
              <p:cNvSpPr/>
              <p:nvPr/>
            </p:nvSpPr>
            <p:spPr>
              <a:xfrm>
                <a:off x="5929321" y="5072074"/>
                <a:ext cx="1428761" cy="642942"/>
              </a:xfrm>
              <a:prstGeom prst="ellipse">
                <a:avLst/>
              </a:prstGeom>
              <a:solidFill>
                <a:schemeClr val="bg1"/>
              </a:solidFill>
              <a:ln>
                <a:prstDash val="sysDot"/>
              </a:ln>
              <a:effectLst>
                <a:outerShdw blurRad="152400" dist="444500" dir="5400000" rotWithShape="0">
                  <a:schemeClr val="tx1">
                    <a:alpha val="20000"/>
                  </a:schemeClr>
                </a:outerShdw>
              </a:effectLst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5" name="Oval 94"/>
              <p:cNvSpPr/>
              <p:nvPr/>
            </p:nvSpPr>
            <p:spPr>
              <a:xfrm>
                <a:off x="4500562" y="5072074"/>
                <a:ext cx="1428761" cy="642942"/>
              </a:xfrm>
              <a:prstGeom prst="ellipse">
                <a:avLst/>
              </a:prstGeom>
              <a:solidFill>
                <a:schemeClr val="bg1"/>
              </a:solidFill>
              <a:ln>
                <a:prstDash val="sysDot"/>
              </a:ln>
              <a:effectLst>
                <a:outerShdw blurRad="152400" dist="444500" dir="5400000" rotWithShape="0">
                  <a:schemeClr val="tx1">
                    <a:alpha val="20000"/>
                  </a:schemeClr>
                </a:outerShdw>
              </a:effectLst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6" name="Oval 95"/>
              <p:cNvSpPr/>
              <p:nvPr/>
            </p:nvSpPr>
            <p:spPr>
              <a:xfrm>
                <a:off x="2285983" y="3778550"/>
                <a:ext cx="5715041" cy="642942"/>
              </a:xfrm>
              <a:prstGeom prst="ellipse">
                <a:avLst/>
              </a:prstGeom>
              <a:solidFill>
                <a:schemeClr val="bg1"/>
              </a:solidFill>
              <a:ln>
                <a:prstDash val="sysDot"/>
              </a:ln>
              <a:effectLst>
                <a:outerShdw blurRad="152400" dist="1270000" dir="5400000" rotWithShape="0">
                  <a:srgbClr val="000000">
                    <a:alpha val="20000"/>
                  </a:srgbClr>
                </a:outerShdw>
              </a:effectLst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7" name="Oval 96"/>
              <p:cNvSpPr/>
              <p:nvPr/>
            </p:nvSpPr>
            <p:spPr>
              <a:xfrm>
                <a:off x="2000231" y="5064434"/>
                <a:ext cx="1428761" cy="642942"/>
              </a:xfrm>
              <a:prstGeom prst="ellipse">
                <a:avLst/>
              </a:prstGeom>
              <a:solidFill>
                <a:schemeClr val="bg1"/>
              </a:solidFill>
              <a:ln>
                <a:prstDash val="sysDot"/>
              </a:ln>
              <a:effectLst>
                <a:outerShdw blurRad="152400" dist="444500" dir="5400000" rotWithShape="0">
                  <a:schemeClr val="tx1">
                    <a:alpha val="20000"/>
                  </a:schemeClr>
                </a:outerShdw>
              </a:effectLst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98" name="Straight Connector 97"/>
              <p:cNvCxnSpPr/>
              <p:nvPr/>
            </p:nvCxnSpPr>
            <p:spPr>
              <a:xfrm rot="5400000" flipH="1" flipV="1">
                <a:off x="4536281" y="4778682"/>
                <a:ext cx="1428760" cy="0"/>
              </a:xfrm>
              <a:prstGeom prst="line">
                <a:avLst/>
              </a:prstGeom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99" name="Straight Connector 98"/>
              <p:cNvCxnSpPr/>
              <p:nvPr/>
            </p:nvCxnSpPr>
            <p:spPr>
              <a:xfrm rot="5400000" flipH="1" flipV="1">
                <a:off x="6282692" y="5675477"/>
                <a:ext cx="507706" cy="0"/>
              </a:xfrm>
              <a:prstGeom prst="line">
                <a:avLst/>
              </a:prstGeom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100" name="Straight Connector 99"/>
              <p:cNvCxnSpPr/>
              <p:nvPr/>
            </p:nvCxnSpPr>
            <p:spPr>
              <a:xfrm rot="5400000" flipH="1" flipV="1">
                <a:off x="4893471" y="5778814"/>
                <a:ext cx="714380" cy="0"/>
              </a:xfrm>
              <a:prstGeom prst="line">
                <a:avLst/>
              </a:prstGeom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101" name="Straight Connector 100"/>
              <p:cNvCxnSpPr/>
              <p:nvPr/>
            </p:nvCxnSpPr>
            <p:spPr>
              <a:xfrm rot="5400000" flipH="1" flipV="1">
                <a:off x="2321703" y="5707376"/>
                <a:ext cx="714380" cy="0"/>
              </a:xfrm>
              <a:prstGeom prst="line">
                <a:avLst/>
              </a:prstGeom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sp>
            <p:nvSpPr>
              <p:cNvPr id="102" name="Oval 101"/>
              <p:cNvSpPr/>
              <p:nvPr/>
            </p:nvSpPr>
            <p:spPr>
              <a:xfrm>
                <a:off x="2250265" y="5850252"/>
                <a:ext cx="142876" cy="142876"/>
              </a:xfrm>
              <a:prstGeom prst="ellipse">
                <a:avLst/>
              </a:prstGeom>
              <a:scene3d>
                <a:camera prst="isometricOffAxis1Top"/>
                <a:lightRig rig="threePt" dir="t"/>
              </a:scene3d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3" name="Oval 102"/>
              <p:cNvSpPr/>
              <p:nvPr/>
            </p:nvSpPr>
            <p:spPr>
              <a:xfrm>
                <a:off x="2821769" y="6136004"/>
                <a:ext cx="142876" cy="142876"/>
              </a:xfrm>
              <a:prstGeom prst="ellipse">
                <a:avLst/>
              </a:prstGeom>
              <a:scene3d>
                <a:camera prst="isometricOffAxis1Top"/>
                <a:lightRig rig="threePt" dir="t"/>
              </a:scene3d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4" name="Oval 103"/>
              <p:cNvSpPr/>
              <p:nvPr/>
            </p:nvSpPr>
            <p:spPr>
              <a:xfrm>
                <a:off x="2607455" y="5993128"/>
                <a:ext cx="142876" cy="142876"/>
              </a:xfrm>
              <a:prstGeom prst="ellipse">
                <a:avLst/>
              </a:prstGeom>
              <a:scene3d>
                <a:camera prst="isometricOffAxis1Top"/>
                <a:lightRig rig="threePt" dir="t"/>
              </a:scene3d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Oval 104"/>
              <p:cNvSpPr/>
              <p:nvPr/>
            </p:nvSpPr>
            <p:spPr>
              <a:xfrm>
                <a:off x="2536017" y="5778814"/>
                <a:ext cx="142876" cy="142876"/>
              </a:xfrm>
              <a:prstGeom prst="ellipse">
                <a:avLst/>
              </a:prstGeom>
              <a:scene3d>
                <a:camera prst="isometricOffAxis1Top"/>
                <a:lightRig rig="threePt" dir="t"/>
              </a:scene3d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Oval 105"/>
              <p:cNvSpPr/>
              <p:nvPr/>
            </p:nvSpPr>
            <p:spPr>
              <a:xfrm>
                <a:off x="2393141" y="6136004"/>
                <a:ext cx="142876" cy="142876"/>
              </a:xfrm>
              <a:prstGeom prst="ellipse">
                <a:avLst/>
              </a:prstGeom>
              <a:scene3d>
                <a:camera prst="isometricOffAxis1Top"/>
                <a:lightRig rig="threePt" dir="t"/>
              </a:scene3d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7" name="Oval 106"/>
              <p:cNvSpPr/>
              <p:nvPr/>
            </p:nvSpPr>
            <p:spPr>
              <a:xfrm>
                <a:off x="4822033" y="5921690"/>
                <a:ext cx="142876" cy="142876"/>
              </a:xfrm>
              <a:prstGeom prst="ellipse">
                <a:avLst/>
              </a:prstGeom>
              <a:scene3d>
                <a:camera prst="isometricOffAxis1Top"/>
                <a:lightRig rig="threePt" dir="t"/>
              </a:scene3d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8" name="Oval 107"/>
              <p:cNvSpPr/>
              <p:nvPr/>
            </p:nvSpPr>
            <p:spPr>
              <a:xfrm>
                <a:off x="5036347" y="5707376"/>
                <a:ext cx="142876" cy="142876"/>
              </a:xfrm>
              <a:prstGeom prst="ellipse">
                <a:avLst/>
              </a:prstGeom>
              <a:scene3d>
                <a:camera prst="isometricOffAxis1Top"/>
                <a:lightRig rig="threePt" dir="t"/>
              </a:scene3d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9" name="Oval 108"/>
              <p:cNvSpPr/>
              <p:nvPr/>
            </p:nvSpPr>
            <p:spPr>
              <a:xfrm>
                <a:off x="5179223" y="6064566"/>
                <a:ext cx="142876" cy="142876"/>
              </a:xfrm>
              <a:prstGeom prst="ellipse">
                <a:avLst/>
              </a:prstGeom>
              <a:scene3d>
                <a:camera prst="isometricOffAxis1Top"/>
                <a:lightRig rig="threePt" dir="t"/>
              </a:scene3d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0" name="Oval 109"/>
              <p:cNvSpPr/>
              <p:nvPr/>
            </p:nvSpPr>
            <p:spPr>
              <a:xfrm>
                <a:off x="5393537" y="5850252"/>
                <a:ext cx="142876" cy="142876"/>
              </a:xfrm>
              <a:prstGeom prst="ellipse">
                <a:avLst/>
              </a:prstGeom>
              <a:scene3d>
                <a:camera prst="isometricOffAxis1Top"/>
                <a:lightRig rig="threePt" dir="t"/>
              </a:scene3d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1" name="Oval 110"/>
              <p:cNvSpPr/>
              <p:nvPr/>
            </p:nvSpPr>
            <p:spPr>
              <a:xfrm>
                <a:off x="4964909" y="6143644"/>
                <a:ext cx="142876" cy="142876"/>
              </a:xfrm>
              <a:prstGeom prst="ellipse">
                <a:avLst/>
              </a:prstGeom>
              <a:scene3d>
                <a:camera prst="isometricOffAxis1Top"/>
                <a:lightRig rig="threePt" dir="t"/>
              </a:scene3d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2" name="Oval 111"/>
              <p:cNvSpPr/>
              <p:nvPr/>
            </p:nvSpPr>
            <p:spPr>
              <a:xfrm>
                <a:off x="5857883" y="5929330"/>
                <a:ext cx="142876" cy="142876"/>
              </a:xfrm>
              <a:prstGeom prst="ellipse">
                <a:avLst/>
              </a:prstGeom>
              <a:scene3d>
                <a:camera prst="isometricOffAxis1Top"/>
                <a:lightRig rig="threePt" dir="t"/>
              </a:scene3d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3" name="Oval 112"/>
              <p:cNvSpPr/>
              <p:nvPr/>
            </p:nvSpPr>
            <p:spPr>
              <a:xfrm>
                <a:off x="6341819" y="6074840"/>
                <a:ext cx="142876" cy="142876"/>
              </a:xfrm>
              <a:prstGeom prst="ellipse">
                <a:avLst/>
              </a:prstGeom>
              <a:scene3d>
                <a:camera prst="isometricOffAxis1Top"/>
                <a:lightRig rig="threePt" dir="t"/>
              </a:scene3d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4" name="Oval 113"/>
              <p:cNvSpPr/>
              <p:nvPr/>
            </p:nvSpPr>
            <p:spPr>
              <a:xfrm>
                <a:off x="6465107" y="5850252"/>
                <a:ext cx="142876" cy="142876"/>
              </a:xfrm>
              <a:prstGeom prst="ellipse">
                <a:avLst/>
              </a:prstGeom>
              <a:scene3d>
                <a:camera prst="isometricOffAxis1Top"/>
                <a:lightRig rig="threePt" dir="t"/>
              </a:scene3d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5" name="Oval 114"/>
              <p:cNvSpPr/>
              <p:nvPr/>
            </p:nvSpPr>
            <p:spPr>
              <a:xfrm>
                <a:off x="6750859" y="5921690"/>
                <a:ext cx="142876" cy="142876"/>
              </a:xfrm>
              <a:prstGeom prst="ellipse">
                <a:avLst/>
              </a:prstGeom>
              <a:scene3d>
                <a:camera prst="isometricOffAxis1Top"/>
                <a:lightRig rig="threePt" dir="t"/>
              </a:scene3d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6" name="Oval 115"/>
              <p:cNvSpPr/>
              <p:nvPr/>
            </p:nvSpPr>
            <p:spPr>
              <a:xfrm>
                <a:off x="6750859" y="6103532"/>
                <a:ext cx="142876" cy="142876"/>
              </a:xfrm>
              <a:prstGeom prst="ellipse">
                <a:avLst/>
              </a:prstGeom>
              <a:scene3d>
                <a:camera prst="isometricOffAxis1Top"/>
                <a:lightRig rig="threePt" dir="t"/>
              </a:scene3d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7" name="Oval 116"/>
              <p:cNvSpPr/>
              <p:nvPr/>
            </p:nvSpPr>
            <p:spPr>
              <a:xfrm>
                <a:off x="5545937" y="6002652"/>
                <a:ext cx="142876" cy="142876"/>
              </a:xfrm>
              <a:prstGeom prst="ellipse">
                <a:avLst/>
              </a:prstGeom>
              <a:scene3d>
                <a:camera prst="isometricOffAxis1Top"/>
                <a:lightRig rig="threePt" dir="t"/>
              </a:scene3d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8" name="Oval 117"/>
              <p:cNvSpPr/>
              <p:nvPr/>
            </p:nvSpPr>
            <p:spPr>
              <a:xfrm>
                <a:off x="5322099" y="6215082"/>
                <a:ext cx="142876" cy="142876"/>
              </a:xfrm>
              <a:prstGeom prst="ellipse">
                <a:avLst/>
              </a:prstGeom>
              <a:scene3d>
                <a:camera prst="isometricOffAxis1Top"/>
                <a:lightRig rig="threePt" dir="t"/>
              </a:scene3d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9" name="Oval 118"/>
              <p:cNvSpPr/>
              <p:nvPr/>
            </p:nvSpPr>
            <p:spPr>
              <a:xfrm>
                <a:off x="6107917" y="5778814"/>
                <a:ext cx="142876" cy="142876"/>
              </a:xfrm>
              <a:prstGeom prst="ellipse">
                <a:avLst/>
              </a:prstGeom>
              <a:scene3d>
                <a:camera prst="isometricOffAxis1Top"/>
                <a:lightRig rig="threePt" dir="t"/>
              </a:scene3d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0" name="Oval 119"/>
              <p:cNvSpPr/>
              <p:nvPr/>
            </p:nvSpPr>
            <p:spPr>
              <a:xfrm>
                <a:off x="6650515" y="5786769"/>
                <a:ext cx="142876" cy="142876"/>
              </a:xfrm>
              <a:prstGeom prst="ellipse">
                <a:avLst/>
              </a:prstGeom>
              <a:scene3d>
                <a:camera prst="isometricOffAxis1Top"/>
                <a:lightRig rig="threePt" dir="t"/>
              </a:scene3d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1" name="Oval 120"/>
              <p:cNvSpPr/>
              <p:nvPr/>
            </p:nvSpPr>
            <p:spPr>
              <a:xfrm>
                <a:off x="2617355" y="5278748"/>
                <a:ext cx="142876" cy="142876"/>
              </a:xfrm>
              <a:prstGeom prst="ellipse">
                <a:avLst/>
              </a:prstGeom>
              <a:scene3d>
                <a:camera prst="isometricOffAxis1Top"/>
                <a:lightRig rig="threePt" dir="t"/>
              </a:scene3d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2" name="Oval 121"/>
              <p:cNvSpPr/>
              <p:nvPr/>
            </p:nvSpPr>
            <p:spPr>
              <a:xfrm>
                <a:off x="5189123" y="5350186"/>
                <a:ext cx="142876" cy="142876"/>
              </a:xfrm>
              <a:prstGeom prst="ellipse">
                <a:avLst/>
              </a:prstGeom>
              <a:scene3d>
                <a:camera prst="isometricOffAxis1Top"/>
                <a:lightRig rig="threePt" dir="t"/>
              </a:scene3d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3" name="Oval 122"/>
              <p:cNvSpPr/>
              <p:nvPr/>
            </p:nvSpPr>
            <p:spPr>
              <a:xfrm>
                <a:off x="6475007" y="5350186"/>
                <a:ext cx="142876" cy="142876"/>
              </a:xfrm>
              <a:prstGeom prst="ellipse">
                <a:avLst/>
              </a:prstGeom>
              <a:scene3d>
                <a:camera prst="isometricOffAxis1Top"/>
                <a:lightRig rig="threePt" dir="t"/>
              </a:scene3d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4" name="Oval 123"/>
              <p:cNvSpPr/>
              <p:nvPr/>
            </p:nvSpPr>
            <p:spPr>
              <a:xfrm>
                <a:off x="5179223" y="3992864"/>
                <a:ext cx="142876" cy="142876"/>
              </a:xfrm>
              <a:prstGeom prst="ellipse">
                <a:avLst/>
              </a:prstGeom>
              <a:scene3d>
                <a:camera prst="isometricOffAxis1Top"/>
                <a:lightRig rig="threePt" dir="t"/>
              </a:scene3d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87" name="TextBox 86"/>
            <p:cNvSpPr txBox="1"/>
            <p:nvPr/>
          </p:nvSpPr>
          <p:spPr>
            <a:xfrm>
              <a:off x="500034" y="4143380"/>
              <a:ext cx="46363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i="1" dirty="0" smtClean="0"/>
                <a:t>p</a:t>
              </a:r>
              <a:r>
                <a:rPr lang="en-US" sz="1600" i="1" baseline="-25000" dirty="0" smtClean="0"/>
                <a:t>1</a:t>
              </a:r>
              <a:endParaRPr lang="en-US" sz="1600" i="1" baseline="-25000" dirty="0"/>
            </a:p>
          </p:txBody>
        </p:sp>
        <p:sp>
          <p:nvSpPr>
            <p:cNvPr id="88" name="TextBox 87"/>
            <p:cNvSpPr txBox="1"/>
            <p:nvPr/>
          </p:nvSpPr>
          <p:spPr>
            <a:xfrm>
              <a:off x="500034" y="4590644"/>
              <a:ext cx="46363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i="1" dirty="0" smtClean="0"/>
                <a:t>p</a:t>
              </a:r>
              <a:r>
                <a:rPr lang="en-US" sz="1600" i="1" baseline="-25000" dirty="0" smtClean="0"/>
                <a:t>1</a:t>
              </a:r>
              <a:endParaRPr lang="en-US" sz="1600" i="1" baseline="-25000" dirty="0"/>
            </a:p>
          </p:txBody>
        </p:sp>
        <p:sp>
          <p:nvSpPr>
            <p:cNvPr id="89" name="TextBox 88"/>
            <p:cNvSpPr txBox="1"/>
            <p:nvPr/>
          </p:nvSpPr>
          <p:spPr>
            <a:xfrm>
              <a:off x="2341287" y="3429000"/>
              <a:ext cx="51620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i="1" dirty="0" smtClean="0"/>
                <a:t>p</a:t>
              </a:r>
              <a:r>
                <a:rPr lang="en-US" sz="1600" i="1" baseline="-25000" dirty="0" smtClean="0"/>
                <a:t>2</a:t>
              </a:r>
              <a:endParaRPr lang="en-US" sz="1600" i="1" baseline="-25000" dirty="0"/>
            </a:p>
          </p:txBody>
        </p:sp>
        <p:sp>
          <p:nvSpPr>
            <p:cNvPr id="90" name="TextBox 89"/>
            <p:cNvSpPr txBox="1"/>
            <p:nvPr/>
          </p:nvSpPr>
          <p:spPr>
            <a:xfrm>
              <a:off x="2357422" y="4286256"/>
              <a:ext cx="51620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i="1" dirty="0" smtClean="0"/>
                <a:t>p</a:t>
              </a:r>
              <a:r>
                <a:rPr lang="en-US" sz="1600" i="1" baseline="-25000" dirty="0" smtClean="0"/>
                <a:t>2</a:t>
              </a:r>
              <a:endParaRPr lang="en-US" sz="1600" i="1" baseline="-25000" dirty="0"/>
            </a:p>
          </p:txBody>
        </p:sp>
        <p:sp>
          <p:nvSpPr>
            <p:cNvPr id="91" name="TextBox 90"/>
            <p:cNvSpPr txBox="1"/>
            <p:nvPr/>
          </p:nvSpPr>
          <p:spPr>
            <a:xfrm>
              <a:off x="2357422" y="4662082"/>
              <a:ext cx="51620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i="1" dirty="0" smtClean="0"/>
                <a:t>p</a:t>
              </a:r>
              <a:r>
                <a:rPr lang="en-US" sz="1600" i="1" baseline="-25000" dirty="0" smtClean="0"/>
                <a:t>2</a:t>
              </a:r>
              <a:endParaRPr lang="en-US" sz="1600" i="1" baseline="-25000" dirty="0"/>
            </a:p>
          </p:txBody>
        </p:sp>
        <p:sp>
          <p:nvSpPr>
            <p:cNvPr id="92" name="TextBox 91"/>
            <p:cNvSpPr txBox="1"/>
            <p:nvPr/>
          </p:nvSpPr>
          <p:spPr>
            <a:xfrm>
              <a:off x="3286116" y="4286256"/>
              <a:ext cx="44730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i="1" dirty="0" smtClean="0"/>
                <a:t>p</a:t>
              </a:r>
              <a:r>
                <a:rPr lang="en-US" sz="1600" i="1" baseline="-25000" dirty="0" smtClean="0"/>
                <a:t>3</a:t>
              </a:r>
              <a:endParaRPr lang="en-US" sz="1600" i="1" baseline="-25000" dirty="0"/>
            </a:p>
          </p:txBody>
        </p:sp>
        <p:sp>
          <p:nvSpPr>
            <p:cNvPr id="93" name="TextBox 92"/>
            <p:cNvSpPr txBox="1"/>
            <p:nvPr/>
          </p:nvSpPr>
          <p:spPr>
            <a:xfrm>
              <a:off x="3286116" y="4572008"/>
              <a:ext cx="44730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i="1" dirty="0" smtClean="0"/>
                <a:t>p</a:t>
              </a:r>
              <a:r>
                <a:rPr lang="en-US" sz="1600" i="1" baseline="-25000" dirty="0" smtClean="0"/>
                <a:t>3</a:t>
              </a:r>
              <a:endParaRPr lang="en-US" sz="1600" i="1" baseline="-25000" dirty="0"/>
            </a:p>
          </p:txBody>
        </p:sp>
      </p:grpSp>
      <p:grpSp>
        <p:nvGrpSpPr>
          <p:cNvPr id="125" name="Group 124"/>
          <p:cNvGrpSpPr/>
          <p:nvPr/>
        </p:nvGrpSpPr>
        <p:grpSpPr>
          <a:xfrm>
            <a:off x="4429124" y="2928934"/>
            <a:ext cx="4357688" cy="1643076"/>
            <a:chOff x="-3" y="3357569"/>
            <a:chExt cx="4357688" cy="1643076"/>
          </a:xfrm>
        </p:grpSpPr>
        <p:grpSp>
          <p:nvGrpSpPr>
            <p:cNvPr id="126" name="Group 86"/>
            <p:cNvGrpSpPr/>
            <p:nvPr/>
          </p:nvGrpSpPr>
          <p:grpSpPr>
            <a:xfrm>
              <a:off x="-3" y="3357569"/>
              <a:ext cx="4357688" cy="1643076"/>
              <a:chOff x="2000231" y="3778550"/>
              <a:chExt cx="6000793" cy="2579408"/>
            </a:xfrm>
          </p:grpSpPr>
          <p:sp>
            <p:nvSpPr>
              <p:cNvPr id="135" name="Oval 134"/>
              <p:cNvSpPr/>
              <p:nvPr/>
            </p:nvSpPr>
            <p:spPr>
              <a:xfrm>
                <a:off x="4500562" y="5072074"/>
                <a:ext cx="1428761" cy="642942"/>
              </a:xfrm>
              <a:prstGeom prst="ellipse">
                <a:avLst/>
              </a:prstGeom>
              <a:solidFill>
                <a:schemeClr val="bg1"/>
              </a:solidFill>
              <a:ln>
                <a:prstDash val="sysDot"/>
              </a:ln>
              <a:effectLst>
                <a:outerShdw blurRad="152400" dist="444500" dir="5400000" rotWithShape="0">
                  <a:schemeClr val="tx1">
                    <a:alpha val="20000"/>
                  </a:schemeClr>
                </a:outerShdw>
              </a:effectLst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6" name="Oval 135"/>
              <p:cNvSpPr/>
              <p:nvPr/>
            </p:nvSpPr>
            <p:spPr>
              <a:xfrm>
                <a:off x="2285983" y="3778550"/>
                <a:ext cx="5715041" cy="642942"/>
              </a:xfrm>
              <a:prstGeom prst="ellipse">
                <a:avLst/>
              </a:prstGeom>
              <a:solidFill>
                <a:schemeClr val="bg1"/>
              </a:solidFill>
              <a:ln>
                <a:prstDash val="sysDot"/>
              </a:ln>
              <a:effectLst>
                <a:outerShdw blurRad="152400" dist="1270000" dir="5400000" rotWithShape="0">
                  <a:srgbClr val="000000">
                    <a:alpha val="20000"/>
                  </a:srgbClr>
                </a:outerShdw>
              </a:effectLst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7" name="Oval 136"/>
              <p:cNvSpPr/>
              <p:nvPr/>
            </p:nvSpPr>
            <p:spPr>
              <a:xfrm>
                <a:off x="2000231" y="5064434"/>
                <a:ext cx="1428761" cy="642942"/>
              </a:xfrm>
              <a:prstGeom prst="ellipse">
                <a:avLst/>
              </a:prstGeom>
              <a:solidFill>
                <a:schemeClr val="bg1"/>
              </a:solidFill>
              <a:ln>
                <a:prstDash val="sysDot"/>
              </a:ln>
              <a:effectLst>
                <a:outerShdw blurRad="152400" dist="444500" dir="5400000" rotWithShape="0">
                  <a:schemeClr val="tx1">
                    <a:alpha val="20000"/>
                  </a:schemeClr>
                </a:outerShdw>
              </a:effectLst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38" name="Straight Connector 137"/>
              <p:cNvCxnSpPr/>
              <p:nvPr/>
            </p:nvCxnSpPr>
            <p:spPr>
              <a:xfrm rot="5400000" flipH="1" flipV="1">
                <a:off x="4536281" y="4778682"/>
                <a:ext cx="1428760" cy="0"/>
              </a:xfrm>
              <a:prstGeom prst="line">
                <a:avLst/>
              </a:prstGeom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140" name="Straight Connector 139"/>
              <p:cNvCxnSpPr/>
              <p:nvPr/>
            </p:nvCxnSpPr>
            <p:spPr>
              <a:xfrm rot="5400000" flipH="1" flipV="1">
                <a:off x="4893471" y="5778814"/>
                <a:ext cx="714380" cy="0"/>
              </a:xfrm>
              <a:prstGeom prst="line">
                <a:avLst/>
              </a:prstGeom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141" name="Straight Connector 140"/>
              <p:cNvCxnSpPr/>
              <p:nvPr/>
            </p:nvCxnSpPr>
            <p:spPr>
              <a:xfrm rot="5400000" flipH="1" flipV="1">
                <a:off x="2321703" y="5707376"/>
                <a:ext cx="714380" cy="0"/>
              </a:xfrm>
              <a:prstGeom prst="line">
                <a:avLst/>
              </a:prstGeom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sp>
            <p:nvSpPr>
              <p:cNvPr id="142" name="Oval 141"/>
              <p:cNvSpPr/>
              <p:nvPr/>
            </p:nvSpPr>
            <p:spPr>
              <a:xfrm>
                <a:off x="2250265" y="5850252"/>
                <a:ext cx="142876" cy="142876"/>
              </a:xfrm>
              <a:prstGeom prst="ellipse">
                <a:avLst/>
              </a:prstGeom>
              <a:scene3d>
                <a:camera prst="isometricOffAxis1Top"/>
                <a:lightRig rig="threePt" dir="t"/>
              </a:scene3d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3" name="Oval 142"/>
              <p:cNvSpPr/>
              <p:nvPr/>
            </p:nvSpPr>
            <p:spPr>
              <a:xfrm>
                <a:off x="2821769" y="6136004"/>
                <a:ext cx="142876" cy="142876"/>
              </a:xfrm>
              <a:prstGeom prst="ellipse">
                <a:avLst/>
              </a:prstGeom>
              <a:scene3d>
                <a:camera prst="isometricOffAxis1Top"/>
                <a:lightRig rig="threePt" dir="t"/>
              </a:scene3d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4" name="Oval 143"/>
              <p:cNvSpPr/>
              <p:nvPr/>
            </p:nvSpPr>
            <p:spPr>
              <a:xfrm>
                <a:off x="2607455" y="5993128"/>
                <a:ext cx="142876" cy="142876"/>
              </a:xfrm>
              <a:prstGeom prst="ellipse">
                <a:avLst/>
              </a:prstGeom>
              <a:scene3d>
                <a:camera prst="isometricOffAxis1Top"/>
                <a:lightRig rig="threePt" dir="t"/>
              </a:scene3d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5" name="Oval 144"/>
              <p:cNvSpPr/>
              <p:nvPr/>
            </p:nvSpPr>
            <p:spPr>
              <a:xfrm>
                <a:off x="2536017" y="5778814"/>
                <a:ext cx="142876" cy="142876"/>
              </a:xfrm>
              <a:prstGeom prst="ellipse">
                <a:avLst/>
              </a:prstGeom>
              <a:scene3d>
                <a:camera prst="isometricOffAxis1Top"/>
                <a:lightRig rig="threePt" dir="t"/>
              </a:scene3d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6" name="Oval 145"/>
              <p:cNvSpPr/>
              <p:nvPr/>
            </p:nvSpPr>
            <p:spPr>
              <a:xfrm>
                <a:off x="2393141" y="6136004"/>
                <a:ext cx="142876" cy="142876"/>
              </a:xfrm>
              <a:prstGeom prst="ellipse">
                <a:avLst/>
              </a:prstGeom>
              <a:scene3d>
                <a:camera prst="isometricOffAxis1Top"/>
                <a:lightRig rig="threePt" dir="t"/>
              </a:scene3d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7" name="Oval 146"/>
              <p:cNvSpPr/>
              <p:nvPr/>
            </p:nvSpPr>
            <p:spPr>
              <a:xfrm>
                <a:off x="4822033" y="5921690"/>
                <a:ext cx="142876" cy="142876"/>
              </a:xfrm>
              <a:prstGeom prst="ellipse">
                <a:avLst/>
              </a:prstGeom>
              <a:scene3d>
                <a:camera prst="isometricOffAxis1Top"/>
                <a:lightRig rig="threePt" dir="t"/>
              </a:scene3d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8" name="Oval 147"/>
              <p:cNvSpPr/>
              <p:nvPr/>
            </p:nvSpPr>
            <p:spPr>
              <a:xfrm>
                <a:off x="5036347" y="5707376"/>
                <a:ext cx="142876" cy="142876"/>
              </a:xfrm>
              <a:prstGeom prst="ellipse">
                <a:avLst/>
              </a:prstGeom>
              <a:scene3d>
                <a:camera prst="isometricOffAxis1Top"/>
                <a:lightRig rig="threePt" dir="t"/>
              </a:scene3d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9" name="Oval 148"/>
              <p:cNvSpPr/>
              <p:nvPr/>
            </p:nvSpPr>
            <p:spPr>
              <a:xfrm>
                <a:off x="5179223" y="6064566"/>
                <a:ext cx="142876" cy="142876"/>
              </a:xfrm>
              <a:prstGeom prst="ellipse">
                <a:avLst/>
              </a:prstGeom>
              <a:scene3d>
                <a:camera prst="isometricOffAxis1Top"/>
                <a:lightRig rig="threePt" dir="t"/>
              </a:scene3d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0" name="Oval 149"/>
              <p:cNvSpPr/>
              <p:nvPr/>
            </p:nvSpPr>
            <p:spPr>
              <a:xfrm>
                <a:off x="5393537" y="5850252"/>
                <a:ext cx="142876" cy="142876"/>
              </a:xfrm>
              <a:prstGeom prst="ellipse">
                <a:avLst/>
              </a:prstGeom>
              <a:scene3d>
                <a:camera prst="isometricOffAxis1Top"/>
                <a:lightRig rig="threePt" dir="t"/>
              </a:scene3d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1" name="Oval 150"/>
              <p:cNvSpPr/>
              <p:nvPr/>
            </p:nvSpPr>
            <p:spPr>
              <a:xfrm>
                <a:off x="4964909" y="6143644"/>
                <a:ext cx="142876" cy="142876"/>
              </a:xfrm>
              <a:prstGeom prst="ellipse">
                <a:avLst/>
              </a:prstGeom>
              <a:scene3d>
                <a:camera prst="isometricOffAxis1Top"/>
                <a:lightRig rig="threePt" dir="t"/>
              </a:scene3d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2" name="Oval 151"/>
              <p:cNvSpPr/>
              <p:nvPr/>
            </p:nvSpPr>
            <p:spPr>
              <a:xfrm>
                <a:off x="5857883" y="5929330"/>
                <a:ext cx="142876" cy="142876"/>
              </a:xfrm>
              <a:prstGeom prst="ellipse">
                <a:avLst/>
              </a:prstGeom>
              <a:scene3d>
                <a:camera prst="isometricOffAxis1Top"/>
                <a:lightRig rig="threePt" dir="t"/>
              </a:scene3d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3" name="Oval 152"/>
              <p:cNvSpPr/>
              <p:nvPr/>
            </p:nvSpPr>
            <p:spPr>
              <a:xfrm>
                <a:off x="6341819" y="6074840"/>
                <a:ext cx="142876" cy="142876"/>
              </a:xfrm>
              <a:prstGeom prst="ellipse">
                <a:avLst/>
              </a:prstGeom>
              <a:scene3d>
                <a:camera prst="isometricOffAxis1Top"/>
                <a:lightRig rig="threePt" dir="t"/>
              </a:scene3d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4" name="Oval 153"/>
              <p:cNvSpPr/>
              <p:nvPr/>
            </p:nvSpPr>
            <p:spPr>
              <a:xfrm>
                <a:off x="6465107" y="5850252"/>
                <a:ext cx="142876" cy="142876"/>
              </a:xfrm>
              <a:prstGeom prst="ellipse">
                <a:avLst/>
              </a:prstGeom>
              <a:scene3d>
                <a:camera prst="isometricOffAxis1Top"/>
                <a:lightRig rig="threePt" dir="t"/>
              </a:scene3d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5" name="Oval 154"/>
              <p:cNvSpPr/>
              <p:nvPr/>
            </p:nvSpPr>
            <p:spPr>
              <a:xfrm>
                <a:off x="6750859" y="5921690"/>
                <a:ext cx="142876" cy="142876"/>
              </a:xfrm>
              <a:prstGeom prst="ellipse">
                <a:avLst/>
              </a:prstGeom>
              <a:scene3d>
                <a:camera prst="isometricOffAxis1Top"/>
                <a:lightRig rig="threePt" dir="t"/>
              </a:scene3d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6" name="Oval 155"/>
              <p:cNvSpPr/>
              <p:nvPr/>
            </p:nvSpPr>
            <p:spPr>
              <a:xfrm>
                <a:off x="6750859" y="6103532"/>
                <a:ext cx="142876" cy="142876"/>
              </a:xfrm>
              <a:prstGeom prst="ellipse">
                <a:avLst/>
              </a:prstGeom>
              <a:scene3d>
                <a:camera prst="isometricOffAxis1Top"/>
                <a:lightRig rig="threePt" dir="t"/>
              </a:scene3d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7" name="Oval 156"/>
              <p:cNvSpPr/>
              <p:nvPr/>
            </p:nvSpPr>
            <p:spPr>
              <a:xfrm>
                <a:off x="5545937" y="6002652"/>
                <a:ext cx="142876" cy="142876"/>
              </a:xfrm>
              <a:prstGeom prst="ellipse">
                <a:avLst/>
              </a:prstGeom>
              <a:scene3d>
                <a:camera prst="isometricOffAxis1Top"/>
                <a:lightRig rig="threePt" dir="t"/>
              </a:scene3d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8" name="Oval 157"/>
              <p:cNvSpPr/>
              <p:nvPr/>
            </p:nvSpPr>
            <p:spPr>
              <a:xfrm>
                <a:off x="5322099" y="6215082"/>
                <a:ext cx="142876" cy="142876"/>
              </a:xfrm>
              <a:prstGeom prst="ellipse">
                <a:avLst/>
              </a:prstGeom>
              <a:scene3d>
                <a:camera prst="isometricOffAxis1Top"/>
                <a:lightRig rig="threePt" dir="t"/>
              </a:scene3d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9" name="Oval 158"/>
              <p:cNvSpPr/>
              <p:nvPr/>
            </p:nvSpPr>
            <p:spPr>
              <a:xfrm>
                <a:off x="6107917" y="5778814"/>
                <a:ext cx="142876" cy="142876"/>
              </a:xfrm>
              <a:prstGeom prst="ellipse">
                <a:avLst/>
              </a:prstGeom>
              <a:scene3d>
                <a:camera prst="isometricOffAxis1Top"/>
                <a:lightRig rig="threePt" dir="t"/>
              </a:scene3d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0" name="Oval 159"/>
              <p:cNvSpPr/>
              <p:nvPr/>
            </p:nvSpPr>
            <p:spPr>
              <a:xfrm>
                <a:off x="6650515" y="5786769"/>
                <a:ext cx="142876" cy="142876"/>
              </a:xfrm>
              <a:prstGeom prst="ellipse">
                <a:avLst/>
              </a:prstGeom>
              <a:scene3d>
                <a:camera prst="isometricOffAxis1Top"/>
                <a:lightRig rig="threePt" dir="t"/>
              </a:scene3d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1" name="Oval 160"/>
              <p:cNvSpPr/>
              <p:nvPr/>
            </p:nvSpPr>
            <p:spPr>
              <a:xfrm>
                <a:off x="2617355" y="5278748"/>
                <a:ext cx="142876" cy="142876"/>
              </a:xfrm>
              <a:prstGeom prst="ellipse">
                <a:avLst/>
              </a:prstGeom>
              <a:scene3d>
                <a:camera prst="isometricOffAxis1Top"/>
                <a:lightRig rig="threePt" dir="t"/>
              </a:scene3d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2" name="Oval 161"/>
              <p:cNvSpPr/>
              <p:nvPr/>
            </p:nvSpPr>
            <p:spPr>
              <a:xfrm>
                <a:off x="5189123" y="5350186"/>
                <a:ext cx="142876" cy="142876"/>
              </a:xfrm>
              <a:prstGeom prst="ellipse">
                <a:avLst/>
              </a:prstGeom>
              <a:scene3d>
                <a:camera prst="isometricOffAxis1Top"/>
                <a:lightRig rig="threePt" dir="t"/>
              </a:scene3d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4" name="Oval 163"/>
              <p:cNvSpPr/>
              <p:nvPr/>
            </p:nvSpPr>
            <p:spPr>
              <a:xfrm>
                <a:off x="5179223" y="3992864"/>
                <a:ext cx="142876" cy="142876"/>
              </a:xfrm>
              <a:prstGeom prst="ellipse">
                <a:avLst/>
              </a:prstGeom>
              <a:scene3d>
                <a:camera prst="isometricOffAxis1Top"/>
                <a:lightRig rig="threePt" dir="t"/>
              </a:scene3d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27" name="TextBox 126"/>
            <p:cNvSpPr txBox="1"/>
            <p:nvPr/>
          </p:nvSpPr>
          <p:spPr>
            <a:xfrm>
              <a:off x="500034" y="4143380"/>
              <a:ext cx="46363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i="1" dirty="0" smtClean="0"/>
                <a:t>p</a:t>
              </a:r>
              <a:r>
                <a:rPr lang="en-US" sz="1600" i="1" baseline="-25000" dirty="0" smtClean="0"/>
                <a:t>1</a:t>
              </a:r>
              <a:endParaRPr lang="en-US" sz="1600" i="1" baseline="-25000" dirty="0"/>
            </a:p>
          </p:txBody>
        </p:sp>
        <p:sp>
          <p:nvSpPr>
            <p:cNvPr id="128" name="TextBox 127"/>
            <p:cNvSpPr txBox="1"/>
            <p:nvPr/>
          </p:nvSpPr>
          <p:spPr>
            <a:xfrm>
              <a:off x="500034" y="4590644"/>
              <a:ext cx="46363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i="1" dirty="0" smtClean="0"/>
                <a:t>p</a:t>
              </a:r>
              <a:r>
                <a:rPr lang="en-US" sz="1600" i="1" baseline="-25000" dirty="0" smtClean="0"/>
                <a:t>1</a:t>
              </a:r>
              <a:endParaRPr lang="en-US" sz="1600" i="1" baseline="-25000" dirty="0"/>
            </a:p>
          </p:txBody>
        </p:sp>
        <p:sp>
          <p:nvSpPr>
            <p:cNvPr id="129" name="TextBox 128"/>
            <p:cNvSpPr txBox="1"/>
            <p:nvPr/>
          </p:nvSpPr>
          <p:spPr>
            <a:xfrm>
              <a:off x="2341287" y="3429000"/>
              <a:ext cx="51620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i="1" dirty="0" smtClean="0"/>
                <a:t>p</a:t>
              </a:r>
              <a:r>
                <a:rPr lang="en-US" sz="1600" i="1" baseline="-25000" dirty="0" smtClean="0"/>
                <a:t>2</a:t>
              </a:r>
              <a:endParaRPr lang="en-US" sz="1600" i="1" baseline="-25000" dirty="0"/>
            </a:p>
          </p:txBody>
        </p:sp>
        <p:sp>
          <p:nvSpPr>
            <p:cNvPr id="130" name="TextBox 129"/>
            <p:cNvSpPr txBox="1"/>
            <p:nvPr/>
          </p:nvSpPr>
          <p:spPr>
            <a:xfrm>
              <a:off x="2357422" y="4286256"/>
              <a:ext cx="51620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i="1" dirty="0" smtClean="0"/>
                <a:t>p</a:t>
              </a:r>
              <a:r>
                <a:rPr lang="en-US" sz="1600" i="1" baseline="-25000" dirty="0" smtClean="0"/>
                <a:t>2</a:t>
              </a:r>
              <a:endParaRPr lang="en-US" sz="1600" i="1" baseline="-25000" dirty="0"/>
            </a:p>
          </p:txBody>
        </p:sp>
        <p:sp>
          <p:nvSpPr>
            <p:cNvPr id="131" name="TextBox 130"/>
            <p:cNvSpPr txBox="1"/>
            <p:nvPr/>
          </p:nvSpPr>
          <p:spPr>
            <a:xfrm>
              <a:off x="2357422" y="4662082"/>
              <a:ext cx="51620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i="1" dirty="0" smtClean="0"/>
                <a:t>p</a:t>
              </a:r>
              <a:r>
                <a:rPr lang="en-US" sz="1600" i="1" baseline="-25000" dirty="0" smtClean="0"/>
                <a:t>2</a:t>
              </a:r>
              <a:endParaRPr lang="en-US" sz="1600" i="1" baseline="-25000" dirty="0"/>
            </a:p>
          </p:txBody>
        </p:sp>
      </p:grpSp>
      <p:sp>
        <p:nvSpPr>
          <p:cNvPr id="201" name="TextBox 200"/>
          <p:cNvSpPr txBox="1"/>
          <p:nvPr/>
        </p:nvSpPr>
        <p:spPr>
          <a:xfrm>
            <a:off x="3643306" y="5572140"/>
            <a:ext cx="51620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 smtClean="0"/>
              <a:t>p</a:t>
            </a:r>
            <a:r>
              <a:rPr lang="en-US" sz="1600" i="1" baseline="-25000" dirty="0" smtClean="0"/>
              <a:t>4</a:t>
            </a:r>
            <a:endParaRPr lang="en-US" sz="1600" i="1" baseline="-25000" dirty="0"/>
          </a:p>
        </p:txBody>
      </p:sp>
      <p:sp>
        <p:nvSpPr>
          <p:cNvPr id="202" name="Oval 201"/>
          <p:cNvSpPr/>
          <p:nvPr/>
        </p:nvSpPr>
        <p:spPr>
          <a:xfrm>
            <a:off x="3597342" y="5715016"/>
            <a:ext cx="103754" cy="91012"/>
          </a:xfrm>
          <a:prstGeom prst="ellipse">
            <a:avLst/>
          </a:prstGeom>
          <a:scene3d>
            <a:camera prst="isometricOffAxis1Top"/>
            <a:lightRig rig="threePt" dir="t"/>
          </a:scene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3" name="TextBox 202"/>
          <p:cNvSpPr txBox="1"/>
          <p:nvPr/>
        </p:nvSpPr>
        <p:spPr>
          <a:xfrm>
            <a:off x="3643306" y="5857892"/>
            <a:ext cx="51620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 smtClean="0"/>
              <a:t>p</a:t>
            </a:r>
            <a:r>
              <a:rPr lang="en-US" sz="1600" i="1" baseline="-25000" dirty="0" smtClean="0"/>
              <a:t>4</a:t>
            </a:r>
            <a:endParaRPr lang="en-US" sz="1600" i="1" baseline="-25000" dirty="0"/>
          </a:p>
        </p:txBody>
      </p:sp>
      <p:sp>
        <p:nvSpPr>
          <p:cNvPr id="209" name="TextBox 208"/>
          <p:cNvSpPr txBox="1"/>
          <p:nvPr/>
        </p:nvSpPr>
        <p:spPr>
          <a:xfrm>
            <a:off x="5500694" y="5000636"/>
            <a:ext cx="30718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This child is assigned to </a:t>
            </a:r>
            <a:r>
              <a:rPr lang="en-US" i="1" dirty="0" smtClean="0">
                <a:solidFill>
                  <a:schemeClr val="accent1"/>
                </a:solidFill>
              </a:rPr>
              <a:t>p</a:t>
            </a:r>
            <a:r>
              <a:rPr lang="en-US" i="1" baseline="-25000" dirty="0" smtClean="0">
                <a:solidFill>
                  <a:schemeClr val="accent1"/>
                </a:solidFill>
              </a:rPr>
              <a:t>2</a:t>
            </a:r>
            <a:r>
              <a:rPr lang="en-US" i="1" dirty="0" smtClean="0">
                <a:solidFill>
                  <a:schemeClr val="accent1"/>
                </a:solidFill>
              </a:rPr>
              <a:t> </a:t>
            </a:r>
            <a:r>
              <a:rPr lang="en-US" dirty="0" smtClean="0">
                <a:solidFill>
                  <a:schemeClr val="accent1"/>
                </a:solidFill>
              </a:rPr>
              <a:t>since it can be covered by it</a:t>
            </a:r>
            <a:endParaRPr lang="en-US" baseline="-25000" dirty="0">
              <a:solidFill>
                <a:schemeClr val="accent1"/>
              </a:solidFill>
            </a:endParaRPr>
          </a:p>
        </p:txBody>
      </p:sp>
      <p:cxnSp>
        <p:nvCxnSpPr>
          <p:cNvPr id="211" name="Curved Connector 210"/>
          <p:cNvCxnSpPr>
            <a:stCxn id="209" idx="1"/>
            <a:endCxn id="208" idx="4"/>
          </p:cNvCxnSpPr>
          <p:nvPr/>
        </p:nvCxnSpPr>
        <p:spPr>
          <a:xfrm rot="10800000" flipV="1">
            <a:off x="3071802" y="5323802"/>
            <a:ext cx="2428892" cy="962718"/>
          </a:xfrm>
          <a:prstGeom prst="curvedConnector4">
            <a:avLst>
              <a:gd name="adj1" fmla="val 47059"/>
              <a:gd name="adj2" fmla="val 123745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3" name="Oval 212"/>
          <p:cNvSpPr/>
          <p:nvPr/>
        </p:nvSpPr>
        <p:spPr>
          <a:xfrm>
            <a:off x="3542608" y="5643578"/>
            <a:ext cx="214314" cy="214314"/>
          </a:xfrm>
          <a:prstGeom prst="ellipse">
            <a:avLst/>
          </a:prstGeom>
          <a:solidFill>
            <a:schemeClr val="accent1">
              <a:alpha val="6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4" name="TextBox 213"/>
          <p:cNvSpPr txBox="1"/>
          <p:nvPr/>
        </p:nvSpPr>
        <p:spPr>
          <a:xfrm>
            <a:off x="5286380" y="5934670"/>
            <a:ext cx="35719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A new item is promoted to the upper level and covers the other children</a:t>
            </a:r>
            <a:endParaRPr lang="en-US" dirty="0">
              <a:solidFill>
                <a:schemeClr val="accent1"/>
              </a:solidFill>
            </a:endParaRPr>
          </a:p>
        </p:txBody>
      </p:sp>
      <p:cxnSp>
        <p:nvCxnSpPr>
          <p:cNvPr id="216" name="Shape 215"/>
          <p:cNvCxnSpPr>
            <a:stCxn id="214" idx="1"/>
            <a:endCxn id="213" idx="0"/>
          </p:cNvCxnSpPr>
          <p:nvPr/>
        </p:nvCxnSpPr>
        <p:spPr>
          <a:xfrm rot="10800000">
            <a:off x="3649766" y="5643579"/>
            <a:ext cx="1636615" cy="752757"/>
          </a:xfrm>
          <a:prstGeom prst="curvedConnector4">
            <a:avLst>
              <a:gd name="adj1" fmla="val 46726"/>
              <a:gd name="adj2" fmla="val 130368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4" name="TextBox 223"/>
          <p:cNvSpPr txBox="1"/>
          <p:nvPr/>
        </p:nvSpPr>
        <p:spPr>
          <a:xfrm>
            <a:off x="7500990" y="3571876"/>
            <a:ext cx="17144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solidFill>
                  <a:schemeClr val="accent1"/>
                </a:solidFill>
              </a:rPr>
              <a:t>p</a:t>
            </a:r>
            <a:r>
              <a:rPr lang="en-US" i="1" baseline="-25000" dirty="0" smtClean="0">
                <a:solidFill>
                  <a:schemeClr val="accent1"/>
                </a:solidFill>
              </a:rPr>
              <a:t>3</a:t>
            </a:r>
            <a:r>
              <a:rPr lang="en-US" i="1" dirty="0" smtClean="0">
                <a:solidFill>
                  <a:schemeClr val="accent1"/>
                </a:solidFill>
              </a:rPr>
              <a:t> </a:t>
            </a:r>
            <a:r>
              <a:rPr lang="en-US" dirty="0" smtClean="0">
                <a:solidFill>
                  <a:schemeClr val="accent1"/>
                </a:solidFill>
              </a:rPr>
              <a:t>is deleted</a:t>
            </a:r>
            <a:endParaRPr lang="en-US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Approximation Bound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DMOD lab, University of Ioannina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64358-7A2C-40FB-9FD4-8AC65389C92F}" type="slidenum">
              <a:rPr lang="en-US" smtClean="0"/>
              <a:pPr/>
              <a:t>26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428596" y="1428736"/>
            <a:ext cx="8429684" cy="342902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Let </a:t>
            </a:r>
            <a:r>
              <a:rPr lang="en-US" sz="2800" i="1" dirty="0" smtClean="0"/>
              <a:t>P</a:t>
            </a:r>
            <a:r>
              <a:rPr lang="en-US" sz="2800" dirty="0" smtClean="0"/>
              <a:t> be a set of items, </a:t>
            </a:r>
            <a:r>
              <a:rPr lang="en-US" sz="2800" i="1" dirty="0" smtClean="0"/>
              <a:t>k</a:t>
            </a:r>
            <a:r>
              <a:rPr lang="en-US" sz="2800" dirty="0" smtClean="0"/>
              <a:t> </a:t>
            </a:r>
            <a:r>
              <a:rPr lang="en-US" sz="2800" dirty="0" smtClean="0">
                <a:sym typeface="Symbol"/>
              </a:rPr>
              <a:t> 2, </a:t>
            </a:r>
            <a:r>
              <a:rPr lang="en-US" sz="2800" i="1" dirty="0" err="1" smtClean="0">
                <a:sym typeface="Symbol"/>
              </a:rPr>
              <a:t>d</a:t>
            </a:r>
            <a:r>
              <a:rPr lang="en-US" sz="2800" i="1" baseline="30000" dirty="0" err="1" smtClean="0">
                <a:sym typeface="Symbol"/>
              </a:rPr>
              <a:t>OPT</a:t>
            </a:r>
            <a:r>
              <a:rPr lang="en-US" sz="2800" dirty="0" smtClean="0">
                <a:sym typeface="Symbol"/>
              </a:rPr>
              <a:t>(</a:t>
            </a:r>
            <a:r>
              <a:rPr lang="en-US" sz="2800" i="1" dirty="0" err="1" smtClean="0">
                <a:sym typeface="Symbol"/>
              </a:rPr>
              <a:t>P,k</a:t>
            </a:r>
            <a:r>
              <a:rPr lang="en-US" sz="2800" dirty="0" smtClean="0">
                <a:sym typeface="Symbol"/>
              </a:rPr>
              <a:t>) the optimal minimum distance for the </a:t>
            </a:r>
            <a:r>
              <a:rPr lang="en-US" sz="2800" cap="small" dirty="0" err="1" smtClean="0">
                <a:sym typeface="Symbol"/>
              </a:rPr>
              <a:t>MaxMin</a:t>
            </a:r>
            <a:r>
              <a:rPr lang="en-US" sz="2800" dirty="0" smtClean="0">
                <a:sym typeface="Symbol"/>
              </a:rPr>
              <a:t> problem and </a:t>
            </a:r>
            <a:r>
              <a:rPr lang="en-US" sz="2800" i="1" dirty="0" err="1" smtClean="0">
                <a:sym typeface="Symbol"/>
              </a:rPr>
              <a:t>d</a:t>
            </a:r>
            <a:r>
              <a:rPr lang="en-US" sz="2800" i="1" baseline="30000" dirty="0" err="1" smtClean="0">
                <a:sym typeface="Symbol"/>
              </a:rPr>
              <a:t>CT</a:t>
            </a:r>
            <a:r>
              <a:rPr lang="en-US" sz="2800" dirty="0" smtClean="0">
                <a:sym typeface="Symbol"/>
              </a:rPr>
              <a:t>(</a:t>
            </a:r>
            <a:r>
              <a:rPr lang="en-US" sz="2800" i="1" dirty="0" err="1" smtClean="0">
                <a:sym typeface="Symbol"/>
              </a:rPr>
              <a:t>P,k</a:t>
            </a:r>
            <a:r>
              <a:rPr lang="en-US" sz="2800" dirty="0" smtClean="0">
                <a:sym typeface="Symbol"/>
              </a:rPr>
              <a:t>) be the minimum distance of the diverse set computed by the Cover Tree algorithm. It holds that:</a:t>
            </a:r>
          </a:p>
          <a:p>
            <a:pPr algn="ctr"/>
            <a:endParaRPr lang="en-US" sz="2800" dirty="0" smtClean="0">
              <a:sym typeface="Symbol"/>
            </a:endParaRPr>
          </a:p>
          <a:p>
            <a:pPr algn="ctr"/>
            <a:r>
              <a:rPr lang="en-US" sz="2800" i="1" dirty="0" err="1" smtClean="0">
                <a:sym typeface="Symbol"/>
              </a:rPr>
              <a:t>d</a:t>
            </a:r>
            <a:r>
              <a:rPr lang="en-US" sz="2800" i="1" baseline="30000" dirty="0" err="1" smtClean="0">
                <a:sym typeface="Symbol"/>
              </a:rPr>
              <a:t>CT</a:t>
            </a:r>
            <a:r>
              <a:rPr lang="en-US" sz="2800" dirty="0" smtClean="0">
                <a:sym typeface="Symbol"/>
              </a:rPr>
              <a:t>(</a:t>
            </a:r>
            <a:r>
              <a:rPr lang="en-US" sz="2800" i="1" dirty="0" err="1" smtClean="0">
                <a:sym typeface="Symbol"/>
              </a:rPr>
              <a:t>P,k</a:t>
            </a:r>
            <a:r>
              <a:rPr lang="en-US" sz="2800" dirty="0" smtClean="0">
                <a:sym typeface="Symbol"/>
              </a:rPr>
              <a:t>)    </a:t>
            </a:r>
            <a:r>
              <a:rPr lang="en-US" sz="2800" i="1" dirty="0" err="1" smtClean="0">
                <a:sym typeface="Symbol"/>
              </a:rPr>
              <a:t>d</a:t>
            </a:r>
            <a:r>
              <a:rPr lang="en-US" sz="2800" i="1" baseline="30000" dirty="0" err="1" smtClean="0">
                <a:sym typeface="Symbol"/>
              </a:rPr>
              <a:t>OPT</a:t>
            </a:r>
            <a:r>
              <a:rPr lang="en-US" sz="2800" dirty="0" smtClean="0">
                <a:sym typeface="Symbol"/>
              </a:rPr>
              <a:t>(</a:t>
            </a:r>
            <a:r>
              <a:rPr lang="en-US" sz="2800" i="1" dirty="0" err="1" smtClean="0">
                <a:sym typeface="Symbol"/>
              </a:rPr>
              <a:t>P,k</a:t>
            </a:r>
            <a:r>
              <a:rPr lang="en-US" sz="2800" dirty="0" smtClean="0">
                <a:sym typeface="Symbol"/>
              </a:rPr>
              <a:t>), where  = (b-1)/(2b</a:t>
            </a:r>
            <a:r>
              <a:rPr lang="en-US" sz="2800" baseline="30000" dirty="0" smtClean="0">
                <a:sym typeface="Symbol"/>
              </a:rPr>
              <a:t>2</a:t>
            </a:r>
            <a:r>
              <a:rPr lang="en-US" sz="2800" dirty="0" smtClean="0">
                <a:sym typeface="Symbol"/>
              </a:rPr>
              <a:t>)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428596" y="5072074"/>
            <a:ext cx="84296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Proved by exploiting the covering invariant of the tree to bound the level where the least common ancestor of any two items of the optimal solution appears in the tree.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Batch Construction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If all items </a:t>
            </a:r>
            <a:r>
              <a:rPr lang="en-US" dirty="0" smtClean="0"/>
              <a:t>of </a:t>
            </a:r>
            <a:r>
              <a:rPr lang="en-US" i="1" dirty="0" smtClean="0"/>
              <a:t>P</a:t>
            </a:r>
            <a:r>
              <a:rPr lang="en-US" dirty="0" smtClean="0"/>
              <a:t> are available, we can perform a </a:t>
            </a:r>
            <a:r>
              <a:rPr lang="en-US" dirty="0" smtClean="0">
                <a:solidFill>
                  <a:srgbClr val="FF0000"/>
                </a:solidFill>
              </a:rPr>
              <a:t>batch construction</a:t>
            </a:r>
            <a:r>
              <a:rPr lang="en-US" i="1" dirty="0" smtClean="0"/>
              <a:t> </a:t>
            </a:r>
            <a:r>
              <a:rPr lang="en-US" dirty="0" smtClean="0"/>
              <a:t>of the Cover Tree </a:t>
            </a:r>
            <a:endParaRPr lang="en-US" dirty="0" smtClean="0"/>
          </a:p>
          <a:p>
            <a:pPr lvl="1"/>
            <a:r>
              <a:rPr lang="en-US" dirty="0" smtClean="0"/>
              <a:t>We </a:t>
            </a:r>
            <a:r>
              <a:rPr lang="en-US" dirty="0" smtClean="0"/>
              <a:t>call the </a:t>
            </a:r>
            <a:r>
              <a:rPr lang="en-US" dirty="0" smtClean="0"/>
              <a:t>trees </a:t>
            </a:r>
            <a:r>
              <a:rPr lang="en-US" dirty="0" smtClean="0"/>
              <a:t>thus constructed </a:t>
            </a:r>
            <a:r>
              <a:rPr lang="en-US" dirty="0" smtClean="0"/>
              <a:t>Batch Cover Trees (BCTs).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Algorithm:</a:t>
            </a:r>
          </a:p>
          <a:p>
            <a:pPr lvl="1"/>
            <a:r>
              <a:rPr lang="en-US" dirty="0" smtClean="0"/>
              <a:t>The leaf level </a:t>
            </a:r>
            <a:r>
              <a:rPr lang="en-US" i="1" dirty="0" err="1" smtClean="0"/>
              <a:t>C</a:t>
            </a:r>
            <a:r>
              <a:rPr lang="en-US" i="1" baseline="-25000" dirty="0" err="1" smtClean="0"/>
              <a:t>l</a:t>
            </a:r>
            <a:r>
              <a:rPr lang="en-US" baseline="-25000" dirty="0" smtClean="0"/>
              <a:t> </a:t>
            </a:r>
            <a:r>
              <a:rPr lang="en-US" dirty="0" smtClean="0"/>
              <a:t>contains all items in </a:t>
            </a:r>
            <a:r>
              <a:rPr lang="en-US" i="1" dirty="0" smtClean="0"/>
              <a:t>P</a:t>
            </a:r>
          </a:p>
          <a:p>
            <a:pPr lvl="1"/>
            <a:r>
              <a:rPr lang="en-US" dirty="0" smtClean="0"/>
              <a:t>We </a:t>
            </a:r>
            <a:r>
              <a:rPr lang="en-US" i="1" dirty="0" smtClean="0"/>
              <a:t>greedily</a:t>
            </a:r>
            <a:r>
              <a:rPr lang="en-US" dirty="0" smtClean="0"/>
              <a:t> select items from </a:t>
            </a:r>
            <a:r>
              <a:rPr lang="en-US" i="1" dirty="0" err="1" smtClean="0"/>
              <a:t>C</a:t>
            </a:r>
            <a:r>
              <a:rPr lang="en-US" i="1" baseline="-25000" dirty="0" err="1" smtClean="0"/>
              <a:t>l</a:t>
            </a:r>
            <a:r>
              <a:rPr lang="en-US" dirty="0" smtClean="0"/>
              <a:t> with distance larger than </a:t>
            </a:r>
            <a:r>
              <a:rPr lang="en-US" i="1" dirty="0" smtClean="0"/>
              <a:t>b</a:t>
            </a:r>
            <a:r>
              <a:rPr lang="en-US" i="1" baseline="30000" dirty="0" smtClean="0"/>
              <a:t>l+1</a:t>
            </a:r>
            <a:r>
              <a:rPr lang="en-US" dirty="0" smtClean="0"/>
              <a:t> and promote them to </a:t>
            </a:r>
            <a:r>
              <a:rPr lang="en-US" i="1" dirty="0" smtClean="0"/>
              <a:t>C</a:t>
            </a:r>
            <a:r>
              <a:rPr lang="en-US" i="1" baseline="-25000" dirty="0" smtClean="0"/>
              <a:t>l+1</a:t>
            </a:r>
          </a:p>
          <a:p>
            <a:pPr lvl="1"/>
            <a:r>
              <a:rPr lang="en-US" dirty="0" smtClean="0"/>
              <a:t>The rest of the items in </a:t>
            </a:r>
            <a:r>
              <a:rPr lang="en-US" i="1" dirty="0" err="1" smtClean="0"/>
              <a:t>C</a:t>
            </a:r>
            <a:r>
              <a:rPr lang="en-US" i="1" baseline="-25000" dirty="0" err="1" smtClean="0"/>
              <a:t>l</a:t>
            </a:r>
            <a:r>
              <a:rPr lang="en-US" i="1" baseline="-25000" dirty="0" smtClean="0"/>
              <a:t> </a:t>
            </a:r>
            <a:r>
              <a:rPr lang="en-US" dirty="0" smtClean="0"/>
              <a:t>are distributed as children among the new nodes of </a:t>
            </a:r>
            <a:r>
              <a:rPr lang="en-US" i="1" dirty="0" smtClean="0"/>
              <a:t>C</a:t>
            </a:r>
            <a:r>
              <a:rPr lang="en-US" i="1" baseline="-25000" dirty="0" smtClean="0"/>
              <a:t>l+1</a:t>
            </a:r>
          </a:p>
          <a:p>
            <a:pPr lvl="1"/>
            <a:r>
              <a:rPr lang="en-US" dirty="0" smtClean="0"/>
              <a:t>Continue until we reach the root level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We have proved that </a:t>
            </a:r>
            <a:r>
              <a:rPr lang="en-US" dirty="0" smtClean="0">
                <a:solidFill>
                  <a:srgbClr val="FF0000"/>
                </a:solidFill>
              </a:rPr>
              <a:t>computing diverse subsets from a BCT results in solutions identical to those produced by the Greedy Heuristic</a:t>
            </a:r>
            <a:r>
              <a:rPr lang="en-US" dirty="0" smtClean="0"/>
              <a:t>, i.e., ½-approximations of the optimal solution.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DMOD lab, University of Ioannina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64358-7A2C-40FB-9FD4-8AC65389C92F}" type="slidenum">
              <a:rPr lang="en-US" smtClean="0"/>
              <a:pPr/>
              <a:t>27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Changing </a:t>
            </a:r>
            <a:r>
              <a:rPr lang="en-US" i="1" dirty="0" smtClean="0"/>
              <a:t>k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285860"/>
            <a:ext cx="8929718" cy="5286412"/>
          </a:xfrm>
        </p:spPr>
        <p:txBody>
          <a:bodyPr/>
          <a:lstStyle/>
          <a:p>
            <a:r>
              <a:rPr lang="en-US" dirty="0" smtClean="0"/>
              <a:t>The Cover Tree can support a </a:t>
            </a:r>
            <a:r>
              <a:rPr lang="en-US" dirty="0" smtClean="0">
                <a:solidFill>
                  <a:srgbClr val="FF0000"/>
                </a:solidFill>
              </a:rPr>
              <a:t>zooming functionality </a:t>
            </a:r>
            <a:r>
              <a:rPr lang="en-US" dirty="0" smtClean="0"/>
              <a:t>from </a:t>
            </a:r>
            <a:r>
              <a:rPr lang="en-US" i="1" dirty="0" smtClean="0"/>
              <a:t>k</a:t>
            </a:r>
            <a:r>
              <a:rPr lang="en-US" dirty="0" smtClean="0"/>
              <a:t> to </a:t>
            </a:r>
            <a:r>
              <a:rPr lang="en-US" i="1" dirty="0" smtClean="0"/>
              <a:t>k’ </a:t>
            </a:r>
            <a:r>
              <a:rPr lang="en-US" dirty="0" smtClean="0"/>
              <a:t>items.</a:t>
            </a:r>
          </a:p>
          <a:p>
            <a:endParaRPr lang="en-US" dirty="0" smtClean="0"/>
          </a:p>
          <a:p>
            <a:r>
              <a:rPr lang="en-US" dirty="0" smtClean="0"/>
              <a:t>Let </a:t>
            </a:r>
            <a:r>
              <a:rPr lang="en-US" i="1" dirty="0" smtClean="0"/>
              <a:t>l</a:t>
            </a:r>
            <a:r>
              <a:rPr lang="en-US" dirty="0" smtClean="0"/>
              <a:t> be the lowest level from which the </a:t>
            </a:r>
            <a:r>
              <a:rPr lang="en-US" i="1" dirty="0" smtClean="0"/>
              <a:t>k</a:t>
            </a:r>
            <a:r>
              <a:rPr lang="en-US" dirty="0" smtClean="0"/>
              <a:t> diverse items were selected. We can exploit the nesting invariant:</a:t>
            </a:r>
          </a:p>
          <a:p>
            <a:pPr lvl="1"/>
            <a:r>
              <a:rPr lang="en-US" dirty="0" smtClean="0"/>
              <a:t>For </a:t>
            </a:r>
            <a:r>
              <a:rPr lang="en-US" i="1" dirty="0" smtClean="0"/>
              <a:t>k’</a:t>
            </a:r>
            <a:r>
              <a:rPr lang="en-US" dirty="0" smtClean="0"/>
              <a:t> &gt; </a:t>
            </a:r>
            <a:r>
              <a:rPr lang="en-US" i="1" dirty="0" smtClean="0"/>
              <a:t>k </a:t>
            </a:r>
            <a:r>
              <a:rPr lang="en-US" dirty="0" smtClean="0"/>
              <a:t>(</a:t>
            </a:r>
            <a:r>
              <a:rPr lang="en-US" dirty="0" smtClean="0">
                <a:solidFill>
                  <a:srgbClr val="FF0000"/>
                </a:solidFill>
              </a:rPr>
              <a:t>zoom in</a:t>
            </a:r>
            <a:r>
              <a:rPr lang="en-US" dirty="0" smtClean="0"/>
              <a:t>), we select items from level </a:t>
            </a:r>
            <a:r>
              <a:rPr lang="en-US" i="1" dirty="0" smtClean="0"/>
              <a:t>l</a:t>
            </a:r>
            <a:r>
              <a:rPr lang="en-US" dirty="0" smtClean="0"/>
              <a:t> or lower.</a:t>
            </a:r>
          </a:p>
          <a:p>
            <a:pPr lvl="1"/>
            <a:r>
              <a:rPr lang="en-US" dirty="0" smtClean="0"/>
              <a:t>For </a:t>
            </a:r>
            <a:r>
              <a:rPr lang="en-US" i="1" dirty="0" smtClean="0"/>
              <a:t>k’</a:t>
            </a:r>
            <a:r>
              <a:rPr lang="en-US" dirty="0" smtClean="0"/>
              <a:t> &lt; </a:t>
            </a:r>
            <a:r>
              <a:rPr lang="en-US" i="1" dirty="0" smtClean="0"/>
              <a:t>k </a:t>
            </a:r>
            <a:r>
              <a:rPr lang="en-US" dirty="0" smtClean="0"/>
              <a:t>(</a:t>
            </a:r>
            <a:r>
              <a:rPr lang="en-US" dirty="0" smtClean="0">
                <a:solidFill>
                  <a:srgbClr val="FF0000"/>
                </a:solidFill>
              </a:rPr>
              <a:t>zoom out</a:t>
            </a:r>
            <a:r>
              <a:rPr lang="en-US" dirty="0" smtClean="0"/>
              <a:t>), we select items that appear in levels higher than </a:t>
            </a:r>
            <a:r>
              <a:rPr lang="en-US" i="1" dirty="0" smtClean="0"/>
              <a:t>l</a:t>
            </a:r>
            <a:r>
              <a:rPr lang="en-US" dirty="0" smtClean="0"/>
              <a:t>.</a:t>
            </a:r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DMOD lab, University of Ioannina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64358-7A2C-40FB-9FD4-8AC65389C92F}" type="slidenum">
              <a:rPr lang="en-US" smtClean="0"/>
              <a:pPr/>
              <a:t>28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Diversification Model</a:t>
            </a:r>
          </a:p>
          <a:p>
            <a:pPr lvl="1"/>
            <a:r>
              <a:rPr lang="en-US" sz="2400" dirty="0" smtClean="0">
                <a:solidFill>
                  <a:schemeClr val="bg1">
                    <a:lumMod val="85000"/>
                  </a:schemeClr>
                </a:solidFill>
              </a:rPr>
              <a:t>Diversification framework</a:t>
            </a:r>
          </a:p>
          <a:p>
            <a:pPr lvl="1"/>
            <a:r>
              <a:rPr lang="en-US" sz="2400" dirty="0" smtClean="0">
                <a:solidFill>
                  <a:schemeClr val="bg1">
                    <a:lumMod val="85000"/>
                  </a:schemeClr>
                </a:solidFill>
              </a:rPr>
              <a:t>Continuous </a:t>
            </a:r>
            <a:r>
              <a:rPr lang="en-US" sz="2400" i="1" dirty="0" smtClean="0">
                <a:solidFill>
                  <a:schemeClr val="bg1">
                    <a:lumMod val="85000"/>
                  </a:schemeClr>
                </a:solidFill>
              </a:rPr>
              <a:t>k</a:t>
            </a:r>
            <a:r>
              <a:rPr lang="en-US" sz="2400" dirty="0" smtClean="0">
                <a:solidFill>
                  <a:schemeClr val="bg1">
                    <a:lumMod val="85000"/>
                  </a:schemeClr>
                </a:solidFill>
              </a:rPr>
              <a:t>-diversity problem</a:t>
            </a:r>
          </a:p>
          <a:p>
            <a:pPr lvl="1"/>
            <a:endParaRPr lang="en-US" dirty="0" smtClean="0">
              <a:solidFill>
                <a:schemeClr val="bg1">
                  <a:lumMod val="85000"/>
                </a:schemeClr>
              </a:solidFill>
            </a:endParaRPr>
          </a:p>
          <a:p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Cover Tree</a:t>
            </a:r>
          </a:p>
          <a:p>
            <a:pPr lvl="1"/>
            <a:r>
              <a:rPr lang="en-US" sz="2400" dirty="0" smtClean="0">
                <a:solidFill>
                  <a:schemeClr val="bg1">
                    <a:lumMod val="85000"/>
                  </a:schemeClr>
                </a:solidFill>
              </a:rPr>
              <a:t>Structure</a:t>
            </a:r>
          </a:p>
          <a:p>
            <a:pPr lvl="1"/>
            <a:r>
              <a:rPr lang="en-US" sz="2400" dirty="0" smtClean="0">
                <a:solidFill>
                  <a:schemeClr val="bg1">
                    <a:lumMod val="85000"/>
                  </a:schemeClr>
                </a:solidFill>
              </a:rPr>
              <a:t>Algorithms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Evaluation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DMOD lab, University of Ioannina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64358-7A2C-40FB-9FD4-8AC65389C92F}" type="slidenum">
              <a:rPr lang="en-US" smtClean="0"/>
              <a:pPr/>
              <a:t>29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Result Diversification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489122"/>
            <a:ext cx="8686800" cy="1643074"/>
          </a:xfrm>
        </p:spPr>
        <p:txBody>
          <a:bodyPr>
            <a:normAutofit/>
          </a:bodyPr>
          <a:lstStyle/>
          <a:p>
            <a:pPr>
              <a:buFont typeface="Georgia" pitchFamily="18" charset="0"/>
              <a:buChar char=" "/>
            </a:pPr>
            <a:r>
              <a:rPr lang="en-US" dirty="0" smtClean="0"/>
              <a:t>Let </a:t>
            </a:r>
            <a:r>
              <a:rPr lang="en-US" i="1" dirty="0" smtClean="0"/>
              <a:t>P</a:t>
            </a:r>
            <a:r>
              <a:rPr lang="en-US" dirty="0" smtClean="0"/>
              <a:t> = {</a:t>
            </a:r>
            <a:r>
              <a:rPr lang="en-US" i="1" dirty="0" smtClean="0"/>
              <a:t>p</a:t>
            </a:r>
            <a:r>
              <a:rPr lang="en-US" i="1" baseline="-25000" dirty="0" smtClean="0"/>
              <a:t>1</a:t>
            </a:r>
            <a:r>
              <a:rPr lang="en-US" dirty="0" smtClean="0"/>
              <a:t>, …, </a:t>
            </a:r>
            <a:r>
              <a:rPr lang="en-US" i="1" dirty="0" err="1" smtClean="0"/>
              <a:t>p</a:t>
            </a:r>
            <a:r>
              <a:rPr lang="en-US" i="1" baseline="-25000" dirty="0" err="1" smtClean="0"/>
              <a:t>n</a:t>
            </a:r>
            <a:r>
              <a:rPr lang="en-US" dirty="0" smtClean="0"/>
              <a:t>}, </a:t>
            </a:r>
            <a:r>
              <a:rPr lang="en-US" i="1" dirty="0" smtClean="0"/>
              <a:t>k</a:t>
            </a:r>
            <a:r>
              <a:rPr lang="en-US" dirty="0" smtClean="0"/>
              <a:t> ≤ </a:t>
            </a:r>
            <a:r>
              <a:rPr lang="en-US" i="1" dirty="0" smtClean="0"/>
              <a:t>n</a:t>
            </a:r>
            <a:r>
              <a:rPr lang="en-US" dirty="0" smtClean="0"/>
              <a:t>, </a:t>
            </a:r>
            <a:r>
              <a:rPr lang="en-US" i="1" dirty="0" smtClean="0"/>
              <a:t>d</a:t>
            </a:r>
            <a:r>
              <a:rPr lang="en-US" dirty="0" smtClean="0"/>
              <a:t> be a </a:t>
            </a:r>
            <a:r>
              <a:rPr lang="en-US" dirty="0" smtClean="0">
                <a:solidFill>
                  <a:srgbClr val="FF0000"/>
                </a:solidFill>
              </a:rPr>
              <a:t>distance measure</a:t>
            </a:r>
            <a:r>
              <a:rPr lang="en-US" dirty="0" smtClean="0"/>
              <a:t> and  </a:t>
            </a:r>
            <a:r>
              <a:rPr lang="en-US" i="1" dirty="0" smtClean="0">
                <a:solidFill>
                  <a:schemeClr val="tx2"/>
                </a:solidFill>
              </a:rPr>
              <a:t>f</a:t>
            </a:r>
            <a:r>
              <a:rPr lang="en-US" dirty="0" smtClean="0"/>
              <a:t>  be a function measuring the </a:t>
            </a:r>
            <a:r>
              <a:rPr lang="en-US" dirty="0" smtClean="0">
                <a:solidFill>
                  <a:srgbClr val="FF0000"/>
                </a:solidFill>
              </a:rPr>
              <a:t>diversity</a:t>
            </a:r>
            <a:r>
              <a:rPr lang="en-US" dirty="0" smtClean="0"/>
              <a:t> of items as indicated by </a:t>
            </a:r>
            <a:r>
              <a:rPr lang="en-US" i="1" dirty="0" smtClean="0"/>
              <a:t>d</a:t>
            </a:r>
            <a:r>
              <a:rPr lang="en-US" dirty="0" smtClean="0"/>
              <a:t>. Then: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DMOD lab, University of Ioannina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64358-7A2C-40FB-9FD4-8AC65389C92F}" type="slidenum">
              <a:rPr lang="en-US" smtClean="0"/>
              <a:pPr/>
              <a:t>3</a:t>
            </a:fld>
            <a:endParaRPr lang="en-US" dirty="0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2857488" y="4917881"/>
          <a:ext cx="3429024" cy="1154325"/>
        </p:xfrm>
        <a:graphic>
          <a:graphicData uri="http://schemas.openxmlformats.org/presentationml/2006/ole">
            <p:oleObj spid="_x0000_s28674" name="Εξίσωση" r:id="rId4" imgW="1282680" imgH="431640" progId="Equation.3">
              <p:embed/>
            </p:oleObj>
          </a:graphicData>
        </a:graphic>
      </p:graphicFrame>
      <p:sp>
        <p:nvSpPr>
          <p:cNvPr id="9" name="Rectangle 8"/>
          <p:cNvSpPr/>
          <p:nvPr/>
        </p:nvSpPr>
        <p:spPr>
          <a:xfrm>
            <a:off x="250001" y="1919710"/>
            <a:ext cx="8643998" cy="121444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700" dirty="0" smtClean="0"/>
              <a:t>Given a set </a:t>
            </a:r>
            <a:r>
              <a:rPr lang="en-US" sz="2700" i="1" dirty="0" smtClean="0"/>
              <a:t>P</a:t>
            </a:r>
            <a:r>
              <a:rPr lang="en-US" sz="2700" dirty="0" smtClean="0"/>
              <a:t> of items and a number </a:t>
            </a:r>
            <a:r>
              <a:rPr lang="en-US" sz="2700" i="1" dirty="0" smtClean="0"/>
              <a:t>k</a:t>
            </a:r>
            <a:r>
              <a:rPr lang="en-US" sz="2700" dirty="0" smtClean="0"/>
              <a:t>, we seek to select a subset </a:t>
            </a:r>
            <a:r>
              <a:rPr lang="en-US" sz="2700" i="1" dirty="0" smtClean="0"/>
              <a:t>S</a:t>
            </a:r>
            <a:r>
              <a:rPr lang="en-US" sz="2700" i="1" baseline="30000" dirty="0" smtClean="0"/>
              <a:t>*</a:t>
            </a:r>
            <a:r>
              <a:rPr lang="en-US" sz="2700" i="1" dirty="0" smtClean="0"/>
              <a:t> </a:t>
            </a:r>
            <a:r>
              <a:rPr lang="en-US" sz="2700" dirty="0" smtClean="0"/>
              <a:t>of</a:t>
            </a:r>
            <a:r>
              <a:rPr lang="en-US" sz="2700" i="1" dirty="0" smtClean="0"/>
              <a:t> P</a:t>
            </a:r>
            <a:r>
              <a:rPr lang="en-US" sz="2700" dirty="0" smtClean="0"/>
              <a:t> with the </a:t>
            </a:r>
            <a:r>
              <a:rPr lang="en-US" sz="2700" i="1" dirty="0" smtClean="0"/>
              <a:t>k</a:t>
            </a:r>
            <a:r>
              <a:rPr lang="en-US" sz="2700" dirty="0" smtClean="0"/>
              <a:t> </a:t>
            </a:r>
            <a:r>
              <a:rPr lang="en-US" sz="2700" dirty="0" smtClean="0">
                <a:solidFill>
                  <a:srgbClr val="FF0000"/>
                </a:solidFill>
              </a:rPr>
              <a:t>most dissimilar</a:t>
            </a:r>
            <a:r>
              <a:rPr lang="en-US" sz="2700" dirty="0" smtClean="0"/>
              <a:t> items of </a:t>
            </a:r>
            <a:r>
              <a:rPr lang="en-US" sz="2700" i="1" dirty="0" smtClean="0"/>
              <a:t>P</a:t>
            </a:r>
            <a:r>
              <a:rPr lang="en-US" sz="2700" dirty="0" smtClean="0"/>
              <a:t>.</a:t>
            </a:r>
            <a:endParaRPr lang="en-US" sz="2700" dirty="0"/>
          </a:p>
        </p:txBody>
      </p:sp>
      <p:sp>
        <p:nvSpPr>
          <p:cNvPr id="10" name="TextBox 9"/>
          <p:cNvSpPr txBox="1"/>
          <p:nvPr/>
        </p:nvSpPr>
        <p:spPr>
          <a:xfrm>
            <a:off x="262340" y="1523554"/>
            <a:ext cx="35719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Problem definitio</a:t>
            </a:r>
            <a:r>
              <a:rPr lang="en-US" sz="2400" dirty="0" smtClean="0">
                <a:solidFill>
                  <a:schemeClr val="tx2"/>
                </a:solidFill>
              </a:rPr>
              <a:t>n:</a:t>
            </a:r>
            <a:endParaRPr lang="en-US" sz="24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Setup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DMOD lab, University of Ioannina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64358-7A2C-40FB-9FD4-8AC65389C92F}" type="slidenum">
              <a:rPr lang="en-US" smtClean="0"/>
              <a:pPr/>
              <a:t>30</a:t>
            </a:fld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750067" y="1357296"/>
          <a:ext cx="7643867" cy="3508064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582503"/>
                <a:gridCol w="1475043"/>
                <a:gridCol w="1514487"/>
                <a:gridCol w="1643074"/>
                <a:gridCol w="1428760"/>
              </a:tblGrid>
              <a:tr h="783716">
                <a:tc gridSpan="2">
                  <a:txBody>
                    <a:bodyPr/>
                    <a:lstStyle/>
                    <a:p>
                      <a:r>
                        <a:rPr lang="en-US" dirty="0" smtClean="0"/>
                        <a:t>Dataset</a:t>
                      </a:r>
                      <a:endParaRPr 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Cardinality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Dimensions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Distance metric</a:t>
                      </a:r>
                      <a:endParaRPr lang="en-US" dirty="0"/>
                    </a:p>
                  </a:txBody>
                  <a:tcPr anchor="ctr"/>
                </a:tc>
              </a:tr>
              <a:tr h="454058">
                <a:tc rowSpan="2">
                  <a:txBody>
                    <a:bodyPr/>
                    <a:lstStyle/>
                    <a:p>
                      <a:r>
                        <a:rPr lang="en-US" dirty="0" smtClean="0"/>
                        <a:t>Synthetic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Uniform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10000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Euclidean</a:t>
                      </a:r>
                      <a:endParaRPr lang="en-US" dirty="0"/>
                    </a:p>
                  </a:txBody>
                  <a:tcPr anchor="ctr"/>
                </a:tc>
              </a:tr>
              <a:tr h="454058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Clustered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10000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Euclidean</a:t>
                      </a:r>
                      <a:endParaRPr lang="en-US" dirty="0"/>
                    </a:p>
                  </a:txBody>
                  <a:tcPr anchor="ctr"/>
                </a:tc>
              </a:tr>
              <a:tr h="454058">
                <a:tc rowSpan="4">
                  <a:txBody>
                    <a:bodyPr/>
                    <a:lstStyle/>
                    <a:p>
                      <a:r>
                        <a:rPr lang="en-US" dirty="0" smtClean="0"/>
                        <a:t>Real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Cities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5922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Euclidean</a:t>
                      </a:r>
                      <a:endParaRPr lang="en-US" dirty="0"/>
                    </a:p>
                  </a:txBody>
                  <a:tcPr anchor="ctr"/>
                </a:tc>
              </a:tr>
              <a:tr h="454058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Forest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5000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Cosine</a:t>
                      </a:r>
                      <a:endParaRPr lang="en-US" dirty="0"/>
                    </a:p>
                  </a:txBody>
                  <a:tcPr anchor="ctr"/>
                </a:tc>
              </a:tr>
              <a:tr h="454058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Faces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300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256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Cosine</a:t>
                      </a:r>
                      <a:endParaRPr lang="en-US" dirty="0"/>
                    </a:p>
                  </a:txBody>
                  <a:tcPr anchor="ctr"/>
                </a:tc>
              </a:tr>
              <a:tr h="454058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Flickr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18245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Jaccard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714348" y="5072074"/>
            <a:ext cx="764386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GR</a:t>
            </a:r>
            <a:r>
              <a:rPr lang="en-US" dirty="0" smtClean="0"/>
              <a:t>: Greedy Heuristic</a:t>
            </a:r>
          </a:p>
          <a:p>
            <a:r>
              <a:rPr lang="en-US" b="1" dirty="0" smtClean="0"/>
              <a:t>BCT</a:t>
            </a:r>
            <a:r>
              <a:rPr lang="en-US" dirty="0" smtClean="0"/>
              <a:t>: Batch Cover Tree</a:t>
            </a:r>
          </a:p>
          <a:p>
            <a:r>
              <a:rPr lang="en-US" b="1" dirty="0" smtClean="0"/>
              <a:t>ICT</a:t>
            </a:r>
            <a:r>
              <a:rPr lang="en-US" dirty="0" smtClean="0"/>
              <a:t>: Incremental Cover Tree (dynamic insertions and deletions)</a:t>
            </a:r>
          </a:p>
          <a:p>
            <a:r>
              <a:rPr lang="en-US" b="1" dirty="0" smtClean="0"/>
              <a:t>RA</a:t>
            </a:r>
            <a:r>
              <a:rPr lang="en-US" dirty="0" smtClean="0"/>
              <a:t>: Random selection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Building Batch Cover Trees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571612"/>
            <a:ext cx="8643998" cy="1928826"/>
          </a:xfrm>
        </p:spPr>
        <p:txBody>
          <a:bodyPr>
            <a:normAutofit/>
          </a:bodyPr>
          <a:lstStyle/>
          <a:p>
            <a:r>
              <a:rPr lang="en-US" dirty="0" smtClean="0"/>
              <a:t>We measure the extra cost of building a BCT as compared to executing GR for </a:t>
            </a:r>
            <a:r>
              <a:rPr lang="en-US" i="1" dirty="0" smtClean="0"/>
              <a:t>k</a:t>
            </a:r>
            <a:r>
              <a:rPr lang="en-US" dirty="0" smtClean="0"/>
              <a:t> =</a:t>
            </a:r>
            <a:r>
              <a:rPr lang="en-US" i="1" dirty="0" smtClean="0"/>
              <a:t> n</a:t>
            </a:r>
            <a:r>
              <a:rPr lang="en-US" dirty="0" smtClean="0"/>
              <a:t>. </a:t>
            </a:r>
          </a:p>
          <a:p>
            <a:pPr lvl="1"/>
            <a:r>
              <a:rPr lang="en-US" dirty="0" smtClean="0"/>
              <a:t>This extra cost corresponds to assigning nodes to suitable parents to form the tree levels.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DMOD lab, University of Ioannina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64358-7A2C-40FB-9FD4-8AC65389C92F}" type="slidenum">
              <a:rPr lang="en-US" smtClean="0"/>
              <a:pPr/>
              <a:t>31</a:t>
            </a:fld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428728" y="3571876"/>
          <a:ext cx="6096000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1219200"/>
                <a:gridCol w="1219200"/>
                <a:gridCol w="1219200"/>
                <a:gridCol w="1219200"/>
              </a:tblGrid>
              <a:tr h="357190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Clustered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Faces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 smtClean="0">
                          <a:solidFill>
                            <a:schemeClr val="bg1"/>
                          </a:solidFill>
                        </a:rPr>
                        <a:t>b</a:t>
                      </a:r>
                      <a:endParaRPr lang="en-US" b="1" i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non-</a:t>
                      </a:r>
                      <a:r>
                        <a:rPr lang="en-US" b="1" dirty="0" err="1" smtClean="0">
                          <a:solidFill>
                            <a:schemeClr val="bg1"/>
                          </a:solidFill>
                        </a:rPr>
                        <a:t>np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>
                          <a:solidFill>
                            <a:schemeClr val="bg1"/>
                          </a:solidFill>
                        </a:rPr>
                        <a:t>np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non-</a:t>
                      </a:r>
                      <a:r>
                        <a:rPr lang="en-US" b="1" dirty="0" err="1" smtClean="0">
                          <a:solidFill>
                            <a:schemeClr val="bg1"/>
                          </a:solidFill>
                        </a:rPr>
                        <a:t>np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>
                          <a:solidFill>
                            <a:schemeClr val="bg1"/>
                          </a:solidFill>
                        </a:rPr>
                        <a:t>np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1.3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0.42%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0.58%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1.49%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1.94%</a:t>
                      </a:r>
                      <a:endParaRPr lang="en-US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1.5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0.42%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0.56%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1.47%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1.92%</a:t>
                      </a:r>
                      <a:endParaRPr lang="en-US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1.7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0.41%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0.55%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1.47%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1.91%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57158" y="5715016"/>
            <a:ext cx="878684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np</a:t>
            </a:r>
            <a:r>
              <a:rPr lang="en-US" dirty="0" smtClean="0"/>
              <a:t> – nearest parent heuristic (choose closest candidate parent).</a:t>
            </a:r>
          </a:p>
          <a:p>
            <a:endParaRPr lang="en-US" dirty="0" smtClean="0"/>
          </a:p>
          <a:p>
            <a:r>
              <a:rPr lang="en-US" dirty="0" smtClean="0"/>
              <a:t>The quality of the solution is the same for BCT and GR.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 rot="16200000">
            <a:off x="506121" y="4280169"/>
            <a:ext cx="15001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Extra Cost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5008" y="2285992"/>
            <a:ext cx="2977240" cy="23682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Building Incremental Cover Trees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214422"/>
            <a:ext cx="8929718" cy="142876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Building ICTs requires a </a:t>
            </a:r>
            <a:r>
              <a:rPr lang="en-US" dirty="0" smtClean="0">
                <a:solidFill>
                  <a:srgbClr val="FF0000"/>
                </a:solidFill>
              </a:rPr>
              <a:t>small fraction of the cost</a:t>
            </a:r>
            <a:r>
              <a:rPr lang="en-US" dirty="0" smtClean="0"/>
              <a:t> required for the corresponding BCTs.</a:t>
            </a:r>
          </a:p>
          <a:p>
            <a:r>
              <a:rPr lang="en-US" dirty="0" smtClean="0"/>
              <a:t>However, the quality of the solutions provided by ICTs  is </a:t>
            </a:r>
            <a:r>
              <a:rPr lang="en-US" dirty="0" smtClean="0">
                <a:solidFill>
                  <a:srgbClr val="FF0000"/>
                </a:solidFill>
              </a:rPr>
              <a:t>comparable</a:t>
            </a:r>
            <a:r>
              <a:rPr lang="en-US" dirty="0" smtClean="0"/>
              <a:t> to that of BCTs </a:t>
            </a:r>
            <a:r>
              <a:rPr lang="el-GR" dirty="0" smtClean="0"/>
              <a:t>(</a:t>
            </a:r>
            <a:r>
              <a:rPr lang="en-US" dirty="0" smtClean="0"/>
              <a:t>and, thus, GR).</a:t>
            </a:r>
          </a:p>
          <a:p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DMOD lab, University of Ioannina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64358-7A2C-40FB-9FD4-8AC65389C92F}" type="slidenum">
              <a:rPr lang="en-US" smtClean="0"/>
              <a:pPr/>
              <a:t>32</a:t>
            </a:fld>
            <a:endParaRPr lang="en-US" dirty="0"/>
          </a:p>
        </p:txBody>
      </p:sp>
      <p:pic>
        <p:nvPicPr>
          <p:cNvPr id="25606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857884" y="4643446"/>
            <a:ext cx="2778408" cy="2214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000100" y="2643182"/>
          <a:ext cx="3929091" cy="146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3008"/>
                <a:gridCol w="1476386"/>
                <a:gridCol w="1309697"/>
              </a:tblGrid>
              <a:tr h="29217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i="1" dirty="0" smtClean="0">
                          <a:solidFill>
                            <a:schemeClr val="bg1"/>
                          </a:solidFill>
                        </a:rPr>
                        <a:t>b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Clustered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Faces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</a:tr>
              <a:tr h="292179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1.3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0.16%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0.79%</a:t>
                      </a:r>
                      <a:endParaRPr lang="en-US" dirty="0"/>
                    </a:p>
                  </a:txBody>
                  <a:tcPr/>
                </a:tc>
              </a:tr>
              <a:tr h="292179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1.5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0.08%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0.41%</a:t>
                      </a:r>
                      <a:endParaRPr lang="en-US" dirty="0"/>
                    </a:p>
                  </a:txBody>
                  <a:tcPr/>
                </a:tc>
              </a:tr>
              <a:tr h="292179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1.7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0.06%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0.28%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1285852" y="4286256"/>
            <a:ext cx="34290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For trees with 10,ooo items: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  Insertion cost: ~2.6 </a:t>
            </a:r>
            <a:r>
              <a:rPr lang="en-US" dirty="0" err="1" smtClean="0"/>
              <a:t>msec</a:t>
            </a:r>
            <a:endParaRPr lang="en-US" dirty="0" smtClean="0"/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  Deletion cost: ~10 </a:t>
            </a:r>
            <a:r>
              <a:rPr lang="en-US" dirty="0" err="1" smtClean="0"/>
              <a:t>msec</a:t>
            </a:r>
            <a:endParaRPr lang="en-US" dirty="0" smtClean="0"/>
          </a:p>
        </p:txBody>
      </p:sp>
      <p:sp>
        <p:nvSpPr>
          <p:cNvPr id="10" name="TextBox 9"/>
          <p:cNvSpPr txBox="1"/>
          <p:nvPr/>
        </p:nvSpPr>
        <p:spPr>
          <a:xfrm>
            <a:off x="428628" y="5286388"/>
            <a:ext cx="535781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 smtClean="0"/>
              <a:t>Inserting/Removing items after a window jump  depends on the size of the window and the jump step but  is much faster than re-building a BCT for the new set of items.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 rot="16200000">
            <a:off x="77493" y="3208599"/>
            <a:ext cx="15001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Extra Cost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Streaming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 compare ICTs against SGR, a streaming version of GR:</a:t>
            </a:r>
          </a:p>
          <a:p>
            <a:pPr lvl="1"/>
            <a:r>
              <a:rPr lang="en-US" dirty="0" smtClean="0"/>
              <a:t>After each window jump, we initialize the solution for the new window with the remaining diverse items from the previous window (</a:t>
            </a:r>
            <a:r>
              <a:rPr lang="en-US" i="1" dirty="0" smtClean="0"/>
              <a:t>durability</a:t>
            </a:r>
            <a:r>
              <a:rPr lang="en-US" dirty="0" smtClean="0"/>
              <a:t>) and let GR select items from the new window satisfying </a:t>
            </a:r>
            <a:r>
              <a:rPr lang="en-US" i="1" dirty="0" smtClean="0"/>
              <a:t>freshness</a:t>
            </a:r>
            <a:r>
              <a:rPr lang="en-US" dirty="0" smtClean="0"/>
              <a:t>.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To simulate the order in which data arrives, we used the </a:t>
            </a:r>
            <a:r>
              <a:rPr lang="en-US" i="1" dirty="0" smtClean="0"/>
              <a:t>photo upload time</a:t>
            </a:r>
            <a:r>
              <a:rPr lang="en-US" dirty="0" smtClean="0"/>
              <a:t> for the </a:t>
            </a:r>
            <a:r>
              <a:rPr lang="en-US" dirty="0" err="1" smtClean="0"/>
              <a:t>Flickr</a:t>
            </a:r>
            <a:r>
              <a:rPr lang="en-US" dirty="0" smtClean="0"/>
              <a:t> dataset. For the rest of the datasets, we </a:t>
            </a:r>
            <a:r>
              <a:rPr lang="en-US" i="1" dirty="0" smtClean="0"/>
              <a:t>permuted</a:t>
            </a:r>
            <a:r>
              <a:rPr lang="en-US" dirty="0" smtClean="0"/>
              <a:t> the items so that they enter the stream in a random order.</a:t>
            </a:r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DMOD lab, University of Ioannina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64358-7A2C-40FB-9FD4-8AC65389C92F}" type="slidenum">
              <a:rPr lang="en-US" smtClean="0"/>
              <a:pPr/>
              <a:t>33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Streaming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4286256"/>
            <a:ext cx="8858280" cy="2286016"/>
          </a:xfrm>
        </p:spPr>
        <p:txBody>
          <a:bodyPr>
            <a:normAutofit fontScale="77500" lnSpcReduction="20000"/>
          </a:bodyPr>
          <a:lstStyle/>
          <a:p>
            <a:pPr>
              <a:buFont typeface="Georgia" pitchFamily="18" charset="0"/>
              <a:buChar char=" "/>
            </a:pPr>
            <a:r>
              <a:rPr lang="en-US" dirty="0" smtClean="0">
                <a:solidFill>
                  <a:srgbClr val="FF0000"/>
                </a:solidFill>
              </a:rPr>
              <a:t>Comparable achieved diversity, while ICTs are much faster</a:t>
            </a:r>
            <a:r>
              <a:rPr lang="en-US" dirty="0" smtClean="0"/>
              <a:t>.</a:t>
            </a:r>
          </a:p>
          <a:p>
            <a:pPr>
              <a:buFont typeface="Georgia" pitchFamily="18" charset="0"/>
              <a:buChar char=" "/>
            </a:pPr>
            <a:endParaRPr lang="en-US" dirty="0" smtClean="0"/>
          </a:p>
          <a:p>
            <a:pPr>
              <a:buFont typeface="Georgia" pitchFamily="18" charset="0"/>
              <a:buChar char=" "/>
            </a:pPr>
            <a:r>
              <a:rPr lang="en-US" dirty="0" smtClean="0"/>
              <a:t>Retrieving the top-100 items from an ICT with 1,000-10,000 items requires </a:t>
            </a:r>
            <a:r>
              <a:rPr lang="en-US" dirty="0" smtClean="0">
                <a:solidFill>
                  <a:srgbClr val="FF0000"/>
                </a:solidFill>
              </a:rPr>
              <a:t>~1.5 msec</a:t>
            </a:r>
            <a:r>
              <a:rPr lang="en-US" dirty="0" smtClean="0"/>
              <a:t>.</a:t>
            </a:r>
          </a:p>
          <a:p>
            <a:pPr>
              <a:buFont typeface="Georgia" pitchFamily="18" charset="0"/>
              <a:buChar char=" "/>
            </a:pPr>
            <a:endParaRPr lang="en-US" dirty="0" smtClean="0"/>
          </a:p>
          <a:p>
            <a:pPr>
              <a:buFont typeface="Georgia" pitchFamily="18" charset="0"/>
              <a:buChar char=" "/>
            </a:pPr>
            <a:r>
              <a:rPr lang="en-US" dirty="0" smtClean="0"/>
              <a:t>Executing SGR requires </a:t>
            </a:r>
            <a:r>
              <a:rPr lang="en-US" dirty="0" smtClean="0">
                <a:solidFill>
                  <a:srgbClr val="FF0000"/>
                </a:solidFill>
              </a:rPr>
              <a:t>3.2 sec </a:t>
            </a:r>
            <a:r>
              <a:rPr lang="en-US" dirty="0" smtClean="0"/>
              <a:t>for 5,000 items and more than </a:t>
            </a:r>
            <a:r>
              <a:rPr lang="en-US" dirty="0" smtClean="0">
                <a:solidFill>
                  <a:srgbClr val="FF0000"/>
                </a:solidFill>
              </a:rPr>
              <a:t>15 sec </a:t>
            </a:r>
            <a:r>
              <a:rPr lang="en-US" dirty="0" smtClean="0"/>
              <a:t>for 10,000 items.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DMOD lab, University of Ioannina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64358-7A2C-40FB-9FD4-8AC65389C92F}" type="slidenum">
              <a:rPr lang="en-US" smtClean="0"/>
              <a:pPr/>
              <a:t>34</a:t>
            </a:fld>
            <a:endParaRPr lang="en-US" dirty="0"/>
          </a:p>
        </p:txBody>
      </p:sp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43025" y="1571612"/>
            <a:ext cx="6457950" cy="267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We studied the diversification problem in a </a:t>
            </a:r>
            <a:r>
              <a:rPr lang="en-US" dirty="0" smtClean="0">
                <a:solidFill>
                  <a:srgbClr val="FF0000"/>
                </a:solidFill>
              </a:rPr>
              <a:t>dynamic setting</a:t>
            </a:r>
            <a:r>
              <a:rPr lang="en-US" dirty="0" smtClean="0"/>
              <a:t>, where items change over time.</a:t>
            </a:r>
          </a:p>
          <a:p>
            <a:endParaRPr lang="en-US" dirty="0" smtClean="0"/>
          </a:p>
          <a:p>
            <a:r>
              <a:rPr lang="en-US" dirty="0" smtClean="0"/>
              <a:t>We defined </a:t>
            </a:r>
            <a:r>
              <a:rPr lang="en-US" dirty="0" smtClean="0">
                <a:solidFill>
                  <a:srgbClr val="FF0000"/>
                </a:solidFill>
              </a:rPr>
              <a:t>continuity requirements</a:t>
            </a:r>
            <a:r>
              <a:rPr lang="en-US" dirty="0" smtClean="0"/>
              <a:t> that the diversified items must satisfy.</a:t>
            </a:r>
          </a:p>
          <a:p>
            <a:endParaRPr lang="en-US" dirty="0" smtClean="0"/>
          </a:p>
          <a:p>
            <a:r>
              <a:rPr lang="en-US" dirty="0" smtClean="0"/>
              <a:t>We proposed an </a:t>
            </a:r>
            <a:r>
              <a:rPr lang="en-US" dirty="0" smtClean="0">
                <a:solidFill>
                  <a:srgbClr val="FF0000"/>
                </a:solidFill>
              </a:rPr>
              <a:t>indexed-based approach</a:t>
            </a:r>
            <a:r>
              <a:rPr lang="en-US" dirty="0" smtClean="0"/>
              <a:t> based on Cover Trees for providing efficient solutions for </a:t>
            </a:r>
            <a:r>
              <a:rPr lang="en-US" dirty="0" smtClean="0">
                <a:solidFill>
                  <a:srgbClr val="FF0000"/>
                </a:solidFill>
              </a:rPr>
              <a:t>continuous diversification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We provided </a:t>
            </a:r>
            <a:r>
              <a:rPr lang="en-US" dirty="0" smtClean="0">
                <a:solidFill>
                  <a:srgbClr val="FF0000"/>
                </a:solidFill>
              </a:rPr>
              <a:t>theoretical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FF0000"/>
                </a:solidFill>
              </a:rPr>
              <a:t>experimental</a:t>
            </a:r>
            <a:r>
              <a:rPr lang="en-US" dirty="0" smtClean="0"/>
              <a:t> results for the quality of our approach.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DMOD lab, University of Ioannina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64358-7A2C-40FB-9FD4-8AC65389C92F}" type="slidenum">
              <a:rPr lang="en-US" smtClean="0"/>
              <a:pPr/>
              <a:t>35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DMOD lab, University of Ioannina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64358-7A2C-40FB-9FD4-8AC65389C92F}" type="slidenum">
              <a:rPr lang="en-US" smtClean="0"/>
              <a:pPr/>
              <a:t>36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333520" y="2921169"/>
            <a:ext cx="247696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 smtClean="0">
                <a:solidFill>
                  <a:schemeClr val="accent2"/>
                </a:solidFill>
                <a:latin typeface="Freestyle Script" pitchFamily="66" charset="0"/>
              </a:rPr>
              <a:t>Thank you!</a:t>
            </a:r>
            <a:endParaRPr lang="el-GR" sz="6000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Diversity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72" y="1285860"/>
            <a:ext cx="8472518" cy="57150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Two widespread options for </a:t>
            </a:r>
            <a:r>
              <a:rPr lang="en-US" i="1" dirty="0" smtClean="0"/>
              <a:t>f</a:t>
            </a:r>
            <a:r>
              <a:rPr lang="en-US" dirty="0" smtClean="0"/>
              <a:t>: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DMOD lab, University of Ioannina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64358-7A2C-40FB-9FD4-8AC65389C92F}" type="slidenum">
              <a:rPr lang="en-US" smtClean="0"/>
              <a:pPr/>
              <a:t>4</a:t>
            </a:fld>
            <a:endParaRPr 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1000100" y="2011363"/>
          <a:ext cx="3513138" cy="852487"/>
        </p:xfrm>
        <a:graphic>
          <a:graphicData uri="http://schemas.openxmlformats.org/presentationml/2006/ole">
            <p:oleObj spid="_x0000_s27650" name="Εξίσωση" r:id="rId4" imgW="1726920" imgH="419040" progId="Equation.3">
              <p:embed/>
            </p:oleObj>
          </a:graphicData>
        </a:graphic>
      </p:graphicFrame>
      <p:graphicFrame>
        <p:nvGraphicFramePr>
          <p:cNvPr id="2051" name="Object 3"/>
          <p:cNvGraphicFramePr>
            <a:graphicFrameLocks noChangeAspect="1"/>
          </p:cNvGraphicFramePr>
          <p:nvPr/>
        </p:nvGraphicFramePr>
        <p:xfrm>
          <a:off x="4830788" y="2011363"/>
          <a:ext cx="3384550" cy="981075"/>
        </p:xfrm>
        <a:graphic>
          <a:graphicData uri="http://schemas.openxmlformats.org/presentationml/2006/ole">
            <p:oleObj spid="_x0000_s27651" name="Εξίσωση" r:id="rId5" imgW="1663560" imgH="482400" progId="Equation.3">
              <p:embed/>
            </p:oleObj>
          </a:graphicData>
        </a:graphic>
      </p:graphicFrame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181100" y="3012062"/>
            <a:ext cx="6781800" cy="322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Contribution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We </a:t>
            </a:r>
            <a:r>
              <a:rPr lang="en-US" dirty="0" smtClean="0"/>
              <a:t>study </a:t>
            </a:r>
            <a:r>
              <a:rPr lang="en-US" dirty="0" smtClean="0"/>
              <a:t>the </a:t>
            </a:r>
            <a:r>
              <a:rPr lang="en-US" dirty="0" smtClean="0">
                <a:solidFill>
                  <a:srgbClr val="FF0000"/>
                </a:solidFill>
              </a:rPr>
              <a:t>dynamic/streaming diversification</a:t>
            </a:r>
            <a:r>
              <a:rPr lang="en-US" dirty="0" smtClean="0"/>
              <a:t> </a:t>
            </a:r>
            <a:r>
              <a:rPr lang="en-US" dirty="0" smtClean="0"/>
              <a:t>problem:</a:t>
            </a:r>
            <a:endParaRPr lang="en-US" dirty="0" smtClean="0"/>
          </a:p>
          <a:p>
            <a:pPr lvl="1"/>
            <a:r>
              <a:rPr lang="en-US" i="1" dirty="0" smtClean="0"/>
              <a:t>New </a:t>
            </a:r>
            <a:r>
              <a:rPr lang="en-US" i="1" dirty="0" smtClean="0"/>
              <a:t>items (books, movies etc.) are added to a recommender system.</a:t>
            </a:r>
          </a:p>
          <a:p>
            <a:pPr lvl="1"/>
            <a:r>
              <a:rPr lang="en-US" i="1" dirty="0" smtClean="0"/>
              <a:t>News articles are published while old ones are not important anymore.</a:t>
            </a:r>
          </a:p>
          <a:p>
            <a:pPr lvl="1"/>
            <a:r>
              <a:rPr lang="en-US" i="1" dirty="0" err="1" smtClean="0"/>
              <a:t>Microblogging</a:t>
            </a:r>
            <a:r>
              <a:rPr lang="en-US" i="1" dirty="0" smtClean="0"/>
              <a:t> applications (e.g., twitter)</a:t>
            </a:r>
            <a:endParaRPr lang="en-US" i="1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We </a:t>
            </a:r>
            <a:r>
              <a:rPr lang="en-US" dirty="0" smtClean="0"/>
              <a:t>introduce </a:t>
            </a:r>
            <a:r>
              <a:rPr lang="en-US" dirty="0" smtClean="0">
                <a:solidFill>
                  <a:srgbClr val="FF0000"/>
                </a:solidFill>
              </a:rPr>
              <a:t>continuity </a:t>
            </a:r>
            <a:r>
              <a:rPr lang="en-US" dirty="0" smtClean="0">
                <a:solidFill>
                  <a:srgbClr val="FF0000"/>
                </a:solidFill>
              </a:rPr>
              <a:t>requirements </a:t>
            </a:r>
            <a:r>
              <a:rPr lang="en-US" dirty="0" smtClean="0"/>
              <a:t>that need to be satisfied in </a:t>
            </a:r>
            <a:r>
              <a:rPr lang="en-US" dirty="0" smtClean="0">
                <a:solidFill>
                  <a:srgbClr val="FF0000"/>
                </a:solidFill>
              </a:rPr>
              <a:t>streaming</a:t>
            </a:r>
            <a:r>
              <a:rPr lang="en-US" dirty="0" smtClean="0"/>
              <a:t> environments:</a:t>
            </a:r>
          </a:p>
          <a:p>
            <a:pPr marL="925830" lvl="1" indent="-514350">
              <a:buFont typeface="+mj-lt"/>
              <a:buAutoNum type="arabicPeriod"/>
            </a:pPr>
            <a:r>
              <a:rPr lang="en-US" dirty="0" smtClean="0"/>
              <a:t>The order in which diverse items are delivered to the users must follow the order of their generation.</a:t>
            </a:r>
          </a:p>
          <a:p>
            <a:pPr marL="925830" lvl="1" indent="-514350">
              <a:buFont typeface="+mj-lt"/>
              <a:buAutoNum type="arabicPeriod"/>
            </a:pPr>
            <a:r>
              <a:rPr lang="en-US" dirty="0" smtClean="0"/>
              <a:t>Items must not appear, disappear and then re-appear again to the users.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DMOD lab, University of Ioannina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64358-7A2C-40FB-9FD4-8AC65389C92F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Contribution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500174"/>
            <a:ext cx="8643998" cy="4643470"/>
          </a:xfrm>
        </p:spPr>
        <p:txBody>
          <a:bodyPr>
            <a:normAutofit/>
          </a:bodyPr>
          <a:lstStyle/>
          <a:p>
            <a:r>
              <a:rPr lang="en-US" dirty="0" smtClean="0"/>
              <a:t>We </a:t>
            </a:r>
            <a:r>
              <a:rPr lang="en-US" dirty="0" smtClean="0"/>
              <a:t>propose an efficient </a:t>
            </a:r>
            <a:r>
              <a:rPr lang="en-US" dirty="0" smtClean="0">
                <a:solidFill>
                  <a:srgbClr val="FF0000"/>
                </a:solidFill>
              </a:rPr>
              <a:t>indexing </a:t>
            </a:r>
            <a:r>
              <a:rPr lang="en-US" dirty="0" smtClean="0">
                <a:solidFill>
                  <a:srgbClr val="FF0000"/>
                </a:solidFill>
              </a:rPr>
              <a:t>approach </a:t>
            </a:r>
            <a:r>
              <a:rPr lang="en-US" dirty="0" smtClean="0"/>
              <a:t>based </a:t>
            </a:r>
            <a:r>
              <a:rPr lang="en-US" dirty="0" smtClean="0"/>
              <a:t>on Cover Trees. </a:t>
            </a:r>
          </a:p>
          <a:p>
            <a:endParaRPr lang="en-US" dirty="0" smtClean="0"/>
          </a:p>
          <a:p>
            <a:r>
              <a:rPr lang="en-US" dirty="0" smtClean="0"/>
              <a:t>We provide </a:t>
            </a:r>
            <a:r>
              <a:rPr lang="en-US" dirty="0" smtClean="0">
                <a:solidFill>
                  <a:srgbClr val="FF0000"/>
                </a:solidFill>
              </a:rPr>
              <a:t>approximation bounds </a:t>
            </a:r>
            <a:r>
              <a:rPr lang="en-US" dirty="0" smtClean="0"/>
              <a:t> for the accuracy of the achieved solutions.</a:t>
            </a:r>
          </a:p>
          <a:p>
            <a:endParaRPr lang="en-US" dirty="0" smtClean="0"/>
          </a:p>
          <a:p>
            <a:r>
              <a:rPr lang="en-US" dirty="0" smtClean="0"/>
              <a:t>We </a:t>
            </a:r>
            <a:r>
              <a:rPr lang="en-US" dirty="0" smtClean="0"/>
              <a:t>conduct </a:t>
            </a:r>
            <a:r>
              <a:rPr lang="en-US" dirty="0" smtClean="0"/>
              <a:t>an </a:t>
            </a:r>
            <a:r>
              <a:rPr lang="en-US" dirty="0" smtClean="0">
                <a:solidFill>
                  <a:srgbClr val="FF0000"/>
                </a:solidFill>
              </a:rPr>
              <a:t>experimental study</a:t>
            </a:r>
            <a:r>
              <a:rPr lang="en-US" dirty="0" smtClean="0"/>
              <a:t> of the efficiency and effectiveness of our approach using both real and synthetic datasets.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DMOD lab, University of Ioannina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64358-7A2C-40FB-9FD4-8AC65389C92F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Diversification Model</a:t>
            </a:r>
          </a:p>
          <a:p>
            <a:pPr lvl="1"/>
            <a:r>
              <a:rPr lang="en-US" sz="2400" dirty="0" smtClean="0"/>
              <a:t>Diversification framework</a:t>
            </a:r>
          </a:p>
          <a:p>
            <a:pPr lvl="1"/>
            <a:r>
              <a:rPr lang="en-US" sz="2400" dirty="0" smtClean="0"/>
              <a:t>Continuous </a:t>
            </a:r>
            <a:r>
              <a:rPr lang="en-US" sz="2400" i="1" dirty="0" smtClean="0"/>
              <a:t>k</a:t>
            </a:r>
            <a:r>
              <a:rPr lang="en-US" sz="2400" dirty="0" smtClean="0"/>
              <a:t>-diversity problem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Cover Tree</a:t>
            </a:r>
          </a:p>
          <a:p>
            <a:pPr lvl="1"/>
            <a:r>
              <a:rPr lang="en-US" sz="2400" dirty="0" smtClean="0"/>
              <a:t>Structure</a:t>
            </a:r>
          </a:p>
          <a:p>
            <a:pPr lvl="1"/>
            <a:r>
              <a:rPr lang="en-US" sz="2400" dirty="0" smtClean="0"/>
              <a:t>Algorithms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Evaluation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DMOD lab, University of Ioannina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64358-7A2C-40FB-9FD4-8AC65389C92F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Diversification Model</a:t>
            </a:r>
          </a:p>
          <a:p>
            <a:pPr lvl="1"/>
            <a:r>
              <a:rPr lang="en-US" sz="2400" dirty="0" smtClean="0"/>
              <a:t>Diversification framework</a:t>
            </a:r>
          </a:p>
          <a:p>
            <a:pPr lvl="1"/>
            <a:r>
              <a:rPr lang="en-US" sz="2400" dirty="0" smtClean="0"/>
              <a:t>Continuous </a:t>
            </a:r>
            <a:r>
              <a:rPr lang="en-US" sz="2400" i="1" dirty="0" smtClean="0"/>
              <a:t>k</a:t>
            </a:r>
            <a:r>
              <a:rPr lang="en-US" sz="2400" dirty="0" smtClean="0"/>
              <a:t>-diversity problem</a:t>
            </a:r>
          </a:p>
          <a:p>
            <a:pPr lvl="1"/>
            <a:endParaRPr lang="en-US" dirty="0" smtClean="0"/>
          </a:p>
          <a:p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Cover Tree</a:t>
            </a:r>
          </a:p>
          <a:p>
            <a:pPr lvl="1"/>
            <a:r>
              <a:rPr lang="en-US" sz="2400" dirty="0" smtClean="0">
                <a:solidFill>
                  <a:schemeClr val="bg1">
                    <a:lumMod val="85000"/>
                  </a:schemeClr>
                </a:solidFill>
              </a:rPr>
              <a:t>Structure</a:t>
            </a:r>
          </a:p>
          <a:p>
            <a:pPr lvl="1"/>
            <a:r>
              <a:rPr lang="en-US" sz="2400" dirty="0" smtClean="0">
                <a:solidFill>
                  <a:schemeClr val="bg1">
                    <a:lumMod val="85000"/>
                  </a:schemeClr>
                </a:solidFill>
              </a:rPr>
              <a:t>Algorithms</a:t>
            </a:r>
          </a:p>
          <a:p>
            <a:pPr lvl="1"/>
            <a:endParaRPr lang="en-US" dirty="0" smtClean="0">
              <a:solidFill>
                <a:schemeClr val="bg1">
                  <a:lumMod val="85000"/>
                </a:schemeClr>
              </a:solidFill>
            </a:endParaRPr>
          </a:p>
          <a:p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Evaluation</a:t>
            </a:r>
            <a:endParaRPr lang="en-US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DMOD lab, University of Ioannina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64358-7A2C-40FB-9FD4-8AC65389C92F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Diversification Framework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357298"/>
            <a:ext cx="5286412" cy="5286412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We consider a </a:t>
            </a:r>
            <a:r>
              <a:rPr lang="en-US" dirty="0" smtClean="0">
                <a:solidFill>
                  <a:srgbClr val="FF0000"/>
                </a:solidFill>
              </a:rPr>
              <a:t>streaming scenario</a:t>
            </a:r>
            <a:r>
              <a:rPr lang="en-US" dirty="0" smtClean="0"/>
              <a:t>, where new items arrive and older items expire.</a:t>
            </a:r>
          </a:p>
          <a:p>
            <a:endParaRPr lang="en-US" dirty="0" smtClean="0"/>
          </a:p>
          <a:p>
            <a:r>
              <a:rPr lang="en-US" dirty="0" smtClean="0"/>
              <a:t>We want to provide users with a </a:t>
            </a:r>
            <a:r>
              <a:rPr lang="en-US" dirty="0" smtClean="0">
                <a:solidFill>
                  <a:srgbClr val="FF0000"/>
                </a:solidFill>
              </a:rPr>
              <a:t>continuously updated</a:t>
            </a:r>
            <a:r>
              <a:rPr lang="en-US" dirty="0" smtClean="0"/>
              <a:t> subset of the </a:t>
            </a:r>
            <a:r>
              <a:rPr lang="en-US" dirty="0" smtClean="0">
                <a:solidFill>
                  <a:srgbClr val="FF0000"/>
                </a:solidFill>
              </a:rPr>
              <a:t>top-</a:t>
            </a:r>
            <a:r>
              <a:rPr lang="en-US" i="1" dirty="0" smtClean="0">
                <a:solidFill>
                  <a:srgbClr val="FF0000"/>
                </a:solidFill>
              </a:rPr>
              <a:t>k</a:t>
            </a:r>
            <a:r>
              <a:rPr lang="en-US" dirty="0" smtClean="0"/>
              <a:t> most diverse recent items in the stream.</a:t>
            </a:r>
          </a:p>
          <a:p>
            <a:endParaRPr lang="en-US" dirty="0" smtClean="0"/>
          </a:p>
          <a:p>
            <a:r>
              <a:rPr lang="en-US" dirty="0" smtClean="0"/>
              <a:t>We focus on the </a:t>
            </a:r>
            <a:r>
              <a:rPr lang="en-US" cap="small" dirty="0" err="1" smtClean="0"/>
              <a:t>MaxMin</a:t>
            </a:r>
            <a:r>
              <a:rPr lang="en-US" dirty="0" smtClean="0"/>
              <a:t> diversification problem.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DMOD lab, University of Ioannina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64358-7A2C-40FB-9FD4-8AC65389C92F}" type="slidenum">
              <a:rPr lang="en-US" smtClean="0"/>
              <a:pPr/>
              <a:t>9</a:t>
            </a:fld>
            <a:endParaRPr lang="en-US" dirty="0"/>
          </a:p>
        </p:txBody>
      </p:sp>
      <p:graphicFrame>
        <p:nvGraphicFramePr>
          <p:cNvPr id="49154" name="Object 2"/>
          <p:cNvGraphicFramePr>
            <a:graphicFrameLocks noChangeAspect="1"/>
          </p:cNvGraphicFramePr>
          <p:nvPr/>
        </p:nvGraphicFramePr>
        <p:xfrm>
          <a:off x="5488018" y="1560183"/>
          <a:ext cx="3513138" cy="852487"/>
        </p:xfrm>
        <a:graphic>
          <a:graphicData uri="http://schemas.openxmlformats.org/presentationml/2006/ole">
            <p:oleObj spid="_x0000_s49154" name="Εξίσωση" r:id="rId4" imgW="1726920" imgH="419040" progId="Equation.3">
              <p:embed/>
            </p:oleObj>
          </a:graphicData>
        </a:graphic>
      </p:graphicFrame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5" cstate="print"/>
          <a:srcRect r="49898" b="11149"/>
          <a:stretch>
            <a:fillRect/>
          </a:stretch>
        </p:blipFill>
        <p:spPr bwMode="auto">
          <a:xfrm>
            <a:off x="5389641" y="2917505"/>
            <a:ext cx="3397201" cy="28689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853</TotalTime>
  <Words>2322</Words>
  <Application>Microsoft Office PowerPoint</Application>
  <PresentationFormat>On-screen Show (4:3)</PresentationFormat>
  <Paragraphs>494</Paragraphs>
  <Slides>36</Slides>
  <Notes>35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38" baseType="lpstr">
      <vt:lpstr>Urban</vt:lpstr>
      <vt:lpstr>Εξίσωση</vt:lpstr>
      <vt:lpstr>Dynamic Diversification of Continuous Data</vt:lpstr>
      <vt:lpstr>Motivation</vt:lpstr>
      <vt:lpstr>Result Diversification</vt:lpstr>
      <vt:lpstr>Diversity Functions</vt:lpstr>
      <vt:lpstr>Contribution</vt:lpstr>
      <vt:lpstr>Contribution</vt:lpstr>
      <vt:lpstr>Outline</vt:lpstr>
      <vt:lpstr>Outline</vt:lpstr>
      <vt:lpstr>Diversification Framework</vt:lpstr>
      <vt:lpstr>Jumping Windows</vt:lpstr>
      <vt:lpstr>Constrained Continuous k-Diversity Problem</vt:lpstr>
      <vt:lpstr>Widespread approaches</vt:lpstr>
      <vt:lpstr>Greedy Heuristic</vt:lpstr>
      <vt:lpstr>Outline</vt:lpstr>
      <vt:lpstr>The Cover Tree</vt:lpstr>
      <vt:lpstr>Cover Tree Invariants - Nesting</vt:lpstr>
      <vt:lpstr>Cover Tree Invariants - Covering</vt:lpstr>
      <vt:lpstr>Cover Tree Invariants - Separation</vt:lpstr>
      <vt:lpstr>Cover Tree Representations</vt:lpstr>
      <vt:lpstr>Computing Diverse Subsets</vt:lpstr>
      <vt:lpstr>Example of Diverse Subsets</vt:lpstr>
      <vt:lpstr>Continuity Requirements</vt:lpstr>
      <vt:lpstr>Dynamic Construction</vt:lpstr>
      <vt:lpstr>Insertion</vt:lpstr>
      <vt:lpstr>Deletion</vt:lpstr>
      <vt:lpstr>Approximation Bound</vt:lpstr>
      <vt:lpstr>Batch Construction</vt:lpstr>
      <vt:lpstr>Changing k</vt:lpstr>
      <vt:lpstr>Outline</vt:lpstr>
      <vt:lpstr>Setup</vt:lpstr>
      <vt:lpstr>Building Batch Cover Trees</vt:lpstr>
      <vt:lpstr>Building Incremental Cover Trees</vt:lpstr>
      <vt:lpstr>Streaming Data</vt:lpstr>
      <vt:lpstr>Streaming Data</vt:lpstr>
      <vt:lpstr>Summary</vt:lpstr>
      <vt:lpstr>Slide 36</vt:lpstr>
    </vt:vector>
  </TitlesOfParts>
  <Company>xxx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Valued Acer Customer</dc:creator>
  <cp:lastModifiedBy>Valued Acer Customer</cp:lastModifiedBy>
  <cp:revision>100</cp:revision>
  <dcterms:created xsi:type="dcterms:W3CDTF">2012-03-19T15:45:39Z</dcterms:created>
  <dcterms:modified xsi:type="dcterms:W3CDTF">2012-03-28T11:47:42Z</dcterms:modified>
</cp:coreProperties>
</file>