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7" r:id="rId2"/>
    <p:sldId id="258" r:id="rId3"/>
    <p:sldId id="259" r:id="rId4"/>
    <p:sldId id="33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35" r:id="rId13"/>
    <p:sldId id="336" r:id="rId14"/>
    <p:sldId id="337" r:id="rId15"/>
    <p:sldId id="338" r:id="rId16"/>
    <p:sldId id="33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331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32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33" r:id="rId57"/>
    <p:sldId id="334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40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1A79-7359-46D4-B48F-44192C34814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49505-39C0-4CF6-8C6C-26AF0A2B2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51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090BA-199C-4D3A-813B-B760FBF4873B}" type="slidenum">
              <a:rPr lang="en-US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D0C18-9324-4CE4-8F91-4B8352182975}" type="slidenum">
              <a:rPr lang="en-US"/>
              <a:pPr/>
              <a:t>14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BB057-6228-4B61-AAA9-34486F0B9177}" type="slidenum">
              <a:rPr lang="en-US"/>
              <a:pPr/>
              <a:t>15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 not remember where I read</a:t>
            </a:r>
            <a:r>
              <a:rPr lang="en-US" baseline="0" dirty="0" smtClean="0"/>
              <a:t> about this. Actually as it is right now it does not make a lot of sense to me.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F048C-8B5F-4945-BEC4-3469760BA1DB}" type="slidenum">
              <a:rPr lang="en-US"/>
              <a:pPr/>
              <a:t>17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84787-DE52-48CB-941C-889300283703}" type="slidenum">
              <a:rPr lang="en-US"/>
              <a:pPr/>
              <a:t>19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E0101-51BC-4D4A-8640-5B0AAAEEBD12}" type="slidenum">
              <a:rPr lang="en-US"/>
              <a:pPr/>
              <a:t>21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07C18-463E-45DC-899D-2FFB5600C40A}" type="slidenum">
              <a:rPr lang="en-US"/>
              <a:pPr/>
              <a:t>22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9F7AA-083F-4A63-AB9E-9B76B960C7D1}" type="slidenum">
              <a:rPr lang="en-US"/>
              <a:pPr/>
              <a:t>25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F0DDD-9044-49F5-B349-60ABAF559B22}" type="slidenum">
              <a:rPr lang="en-US"/>
              <a:pPr/>
              <a:t>27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4148-496D-44A5-9B9F-BF1FF02BF127}" type="slidenum">
              <a:rPr lang="en-US"/>
              <a:pPr/>
              <a:t>28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Bollobas</a:t>
            </a:r>
            <a:r>
              <a:rPr lang="en-US" baseline="0" dirty="0" smtClean="0"/>
              <a:t> paper that we have on the web page of the course. The idea: how to simulate the preferential attachment process on a static graph. Useful for the analysis of the model. Interesting as a construction.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0AD07-1764-4CC7-B07F-6A6770E3EB60}" type="slidenum">
              <a:rPr lang="en-US"/>
              <a:pPr/>
              <a:t>3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54F17-4150-439E-B370-9CAB1DD6786A}" type="slidenum">
              <a:rPr lang="en-US"/>
              <a:pPr/>
              <a:t>29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186C5-93D8-482A-BF5B-2126CC804676}" type="slidenum">
              <a:rPr lang="en-US"/>
              <a:pPr/>
              <a:t>30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7D50D-EF12-4E2B-9FF4-11EE448C3394}" type="slidenum">
              <a:rPr lang="en-US"/>
              <a:pPr/>
              <a:t>31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962D6-1BB1-49FB-A663-6AE8206FB585}" type="slidenum">
              <a:rPr lang="en-US"/>
              <a:pPr/>
              <a:t>32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3F517-3F28-4976-8308-DBB2C429FD01}" type="slidenum">
              <a:rPr lang="en-US"/>
              <a:pPr/>
              <a:t>33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35C3A-1423-4765-BAE0-EA01FD28586E}" type="slidenum">
              <a:rPr lang="en-US"/>
              <a:pPr/>
              <a:t>34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51567-A4DE-4BC1-9F65-FEC1253DFF8A}" type="slidenum">
              <a:rPr lang="en-US"/>
              <a:pPr/>
              <a:t>35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4D992-8262-4CEF-B60C-61BABDF2E967}" type="slidenum">
              <a:rPr lang="en-US"/>
              <a:pPr/>
              <a:t>36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FAD46-417E-40F4-AEA2-82C080D1EB49}" type="slidenum">
              <a:rPr lang="en-US"/>
              <a:pPr/>
              <a:t>37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4B7D0-EAD3-490F-AAE2-909758AECF4A}" type="slidenum">
              <a:rPr lang="en-US"/>
              <a:pPr/>
              <a:t>38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D298-1508-4030-86BC-2E94508E6F89}" type="slidenum">
              <a:rPr lang="en-US"/>
              <a:pPr/>
              <a:t>5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Biographic</a:t>
            </a:r>
            <a:r>
              <a:rPr lang="en-US" baseline="0" dirty="0" smtClean="0"/>
              <a:t> information for </a:t>
            </a:r>
            <a:r>
              <a:rPr lang="en-US" baseline="0" dirty="0" err="1" smtClean="0"/>
              <a:t>Erdos</a:t>
            </a:r>
            <a:r>
              <a:rPr lang="en-US" baseline="0" dirty="0" smtClean="0"/>
              <a:t>, mostly from </a:t>
            </a:r>
            <a:r>
              <a:rPr lang="en-US" baseline="0" dirty="0" err="1" smtClean="0"/>
              <a:t>wikipedia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2D9C-E0B9-4DAA-9B93-1F9694AE7A2B}" type="slidenum">
              <a:rPr lang="en-US"/>
              <a:pPr/>
              <a:t>39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0996-DAF5-4C8A-A6AD-33FBE8B66154}" type="slidenum">
              <a:rPr lang="en-US"/>
              <a:pPr/>
              <a:t>42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87798-5553-4A10-A09D-9596D4CF61EB}" type="slidenum">
              <a:rPr lang="en-US"/>
              <a:pPr/>
              <a:t>43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0895-9645-448A-AC17-D6D51841211D}" type="slidenum">
              <a:rPr lang="en-US"/>
              <a:pPr/>
              <a:t>44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paper of Watts (by himself)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paper of Watts and </a:t>
            </a:r>
            <a:r>
              <a:rPr lang="en-US" baseline="0" smtClean="0"/>
              <a:t>Strogatz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Leskovek</a:t>
            </a:r>
            <a:r>
              <a:rPr lang="en-US" baseline="0" dirty="0" smtClean="0"/>
              <a:t>, Kleinberg, </a:t>
            </a:r>
            <a:r>
              <a:rPr lang="en-US" baseline="0" dirty="0" err="1" smtClean="0"/>
              <a:t>Faloutsos</a:t>
            </a:r>
            <a:r>
              <a:rPr lang="en-US" baseline="0" dirty="0" smtClean="0"/>
              <a:t> the remaining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8B277-E052-46D0-9670-7499CA1ADE62}" type="slidenum">
              <a:rPr lang="en-US"/>
              <a:pPr/>
              <a:t>67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Animation: first faces, then comminities, then edges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FE476-9EC0-41A3-B850-7935BD07282D}" type="slidenum">
              <a:rPr lang="en-US"/>
              <a:pPr/>
              <a:t>68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with communities: f(1), f(2), … f(h)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D3F8B-68A7-449E-9B12-548873C25C1E}" type="slidenum">
              <a:rPr lang="en-US"/>
              <a:pPr/>
              <a:t>69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for a,b,c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BD4EE-AE0F-47E2-996B-DAE5F5299DD3}" type="slidenum">
              <a:rPr lang="en-US"/>
              <a:pPr/>
              <a:t>6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5E29-71F2-44FB-97DE-AF76F7DE87F4}" type="slidenum">
              <a:rPr lang="en-US"/>
              <a:pPr/>
              <a:t>72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with people connected</a:t>
            </a:r>
          </a:p>
          <a:p>
            <a:r>
              <a:rPr lang="en-US"/>
              <a:t>New person</a:t>
            </a:r>
          </a:p>
          <a:p>
            <a:r>
              <a:rPr lang="en-US"/>
              <a:t>Add hierarchy</a:t>
            </a:r>
          </a:p>
          <a:p>
            <a:r>
              <a:rPr lang="en-US"/>
              <a:t>Connect</a:t>
            </a:r>
          </a:p>
          <a:p>
            <a:r>
              <a:rPr lang="en-US"/>
              <a:t>Remove hierarchy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A546-EF66-42A6-B1F1-C87AB10FFC5B}" type="slidenum">
              <a:rPr lang="en-US"/>
              <a:pPr/>
              <a:t>75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the red line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749CD-C341-4DF6-9B0C-855EE96F4040}" type="slidenum">
              <a:rPr lang="en-US"/>
              <a:pPr/>
              <a:t>76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828A1-9869-4A29-A754-16CB482F6D9C}" type="slidenum">
              <a:rPr lang="en-US"/>
              <a:pPr/>
              <a:t>77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Label the axis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FDBE2-DAC0-4F38-AE2D-840B6531C121}" type="slidenum">
              <a:rPr lang="en-US"/>
              <a:pPr/>
              <a:t>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49C42-610E-4EFE-89AB-E8671DB92284}" type="slidenum">
              <a:rPr lang="en-US"/>
              <a:pPr/>
              <a:t>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1997E-68C4-42FC-946A-D180B0E82202}" type="slidenum">
              <a:rPr lang="en-US"/>
              <a:pPr/>
              <a:t>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9123E-5BAA-47DA-AC18-71FE1F1C0CB5}" type="slidenum">
              <a:rPr lang="en-US"/>
              <a:pPr/>
              <a:t>10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C2553-54ED-4A15-A2A5-A4FD9B5AB6CB}" type="slidenum">
              <a:rPr lang="en-US"/>
              <a:pPr/>
              <a:t>13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79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57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112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313" y="403860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FF7C16-6A12-47AE-B155-61205FFD9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27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BD7B37-6D89-44E3-8E53-5CE28C854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660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725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445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33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13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9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193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4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54A7-1068-4A83-9B3E-DEFC3EA5601B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AD8A-38EE-4CE2-8009-544513DC1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1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gatech.edu/~mihail/D.8802readings/albertstatistical.pdf" TargetMode="External"/><Relationship Id="rId2" Type="http://schemas.openxmlformats.org/officeDocument/2006/relationships/hyperlink" Target="http://aps.arxiv.org/PS_cache/cond-mat/pdf/0303/03035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ornell.edu/home/kleinber/kdd05-time.pdf" TargetMode="External"/><Relationship Id="rId5" Type="http://schemas.openxmlformats.org/officeDocument/2006/relationships/hyperlink" Target="http://arxiv.org/abs/cond-mat/0603278" TargetMode="External"/><Relationship Id="rId4" Type="http://schemas.openxmlformats.org/officeDocument/2006/relationships/hyperlink" Target="http://tam.cornell.edu/SS_nature_smallworld.pdf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Online Social Networks and Media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Network models</a:t>
            </a:r>
          </a:p>
        </p:txBody>
      </p:sp>
    </p:spTree>
    <p:extLst>
      <p:ext uri="{BB962C8B-B14F-4D97-AF65-F5344CB8AC3E}">
        <p14:creationId xmlns="" xmlns:p14="http://schemas.microsoft.com/office/powerpoint/2010/main" val="25799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Random graphs degree distributions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degree distribution follows a </a:t>
            </a:r>
            <a:r>
              <a:rPr lang="en-US" sz="2800" dirty="0">
                <a:solidFill>
                  <a:srgbClr val="0066FF"/>
                </a:solidFill>
              </a:rPr>
              <a:t>binomial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Assuming </a:t>
            </a:r>
            <a:r>
              <a:rPr lang="en-US" sz="2800" dirty="0">
                <a:solidFill>
                  <a:srgbClr val="00CC00"/>
                </a:solidFill>
              </a:rPr>
              <a:t>z=</a:t>
            </a:r>
            <a:r>
              <a:rPr lang="en-US" sz="2800" dirty="0" err="1">
                <a:solidFill>
                  <a:srgbClr val="00CC00"/>
                </a:solidFill>
              </a:rPr>
              <a:t>np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is fixed, as </a:t>
            </a:r>
            <a:r>
              <a:rPr lang="en-US" sz="2800" dirty="0">
                <a:solidFill>
                  <a:srgbClr val="00CC00"/>
                </a:solidFill>
              </a:rPr>
              <a:t>n</a:t>
            </a:r>
            <a:r>
              <a:rPr lang="en-US" sz="2800" dirty="0">
                <a:solidFill>
                  <a:srgbClr val="00CC00"/>
                </a:solidFill>
                <a:latin typeface="Arial" charset="0"/>
              </a:rPr>
              <a:t>→</a:t>
            </a:r>
            <a:r>
              <a:rPr lang="en-US" sz="2800" dirty="0">
                <a:solidFill>
                  <a:srgbClr val="00CC00"/>
                </a:solidFill>
              </a:rPr>
              <a:t>∞, B(</a:t>
            </a:r>
            <a:r>
              <a:rPr lang="en-US" sz="2800" dirty="0" err="1">
                <a:solidFill>
                  <a:srgbClr val="00CC00"/>
                </a:solidFill>
              </a:rPr>
              <a:t>n,k,p</a:t>
            </a:r>
            <a:r>
              <a:rPr lang="en-US" sz="2800" dirty="0">
                <a:solidFill>
                  <a:srgbClr val="00CC00"/>
                </a:solidFill>
              </a:rPr>
              <a:t>)</a:t>
            </a:r>
            <a:r>
              <a:rPr lang="en-US" sz="2800" dirty="0"/>
              <a:t> is approximated by a </a:t>
            </a:r>
            <a:r>
              <a:rPr lang="en-US" sz="2800" dirty="0">
                <a:solidFill>
                  <a:srgbClr val="0066FF"/>
                </a:solidFill>
              </a:rPr>
              <a:t>Poisson</a:t>
            </a:r>
            <a:r>
              <a:rPr lang="en-US" sz="2800" dirty="0"/>
              <a:t> distribution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Highly concentrated around the mean, with a tail that drops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339975" y="2276475"/>
          <a:ext cx="3473450" cy="758825"/>
        </p:xfrm>
        <a:graphic>
          <a:graphicData uri="http://schemas.openxmlformats.org/presentationml/2006/ole">
            <p:oleObj spid="_x0000_s2074" name="Equation" r:id="rId4" imgW="2095500" imgH="457200" progId="Equation.3">
              <p:embed/>
            </p:oleObj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2771775" y="4221163"/>
          <a:ext cx="2516188" cy="762000"/>
        </p:xfrm>
        <a:graphic>
          <a:graphicData uri="http://schemas.openxmlformats.org/presentationml/2006/ole">
            <p:oleObj spid="_x0000_s2075" name="Equation" r:id="rId5" imgW="1384300" imgH="4191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666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properties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Clustering coefficient</a:t>
            </a:r>
          </a:p>
          <a:p>
            <a:pPr lvl="1"/>
            <a:r>
              <a:rPr lang="en-US">
                <a:solidFill>
                  <a:srgbClr val="00CC00"/>
                </a:solidFill>
              </a:rPr>
              <a:t>C = z/n</a:t>
            </a:r>
          </a:p>
          <a:p>
            <a:endParaRPr lang="en-US"/>
          </a:p>
          <a:p>
            <a:r>
              <a:rPr lang="en-US"/>
              <a:t>Diameter (maximum path)</a:t>
            </a:r>
          </a:p>
          <a:p>
            <a:pPr lvl="1"/>
            <a:r>
              <a:rPr lang="en-US">
                <a:solidFill>
                  <a:srgbClr val="00CC00"/>
                </a:solidFill>
              </a:rPr>
              <a:t>L = log n / log z</a:t>
            </a:r>
          </a:p>
        </p:txBody>
      </p:sp>
    </p:spTree>
    <p:extLst>
      <p:ext uri="{BB962C8B-B14F-4D97-AF65-F5344CB8AC3E}">
        <p14:creationId xmlns="" xmlns:p14="http://schemas.microsoft.com/office/powerpoint/2010/main" val="24605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transitions </a:t>
            </a:r>
            <a:r>
              <a:rPr lang="en-US" dirty="0" smtClean="0"/>
              <a:t>(a.k.a. Threshold Phenomena, Critical phenomena) are observed in a variety of natural or human processes, and they have been studied extensively by Physicists and Mathematicians</a:t>
            </a:r>
          </a:p>
          <a:p>
            <a:pPr lvl="1"/>
            <a:r>
              <a:rPr lang="en-US" dirty="0" smtClean="0"/>
              <a:t>Also, in popular science: “</a:t>
            </a:r>
            <a:r>
              <a:rPr lang="en-US" dirty="0" smtClean="0">
                <a:solidFill>
                  <a:srgbClr val="0070C0"/>
                </a:solidFill>
              </a:rPr>
              <a:t>The tipping point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Water becoming ice</a:t>
            </a:r>
          </a:p>
          <a:p>
            <a:pPr lvl="1"/>
            <a:r>
              <a:rPr lang="en-US" dirty="0" smtClean="0"/>
              <a:t>Percolation</a:t>
            </a:r>
          </a:p>
          <a:p>
            <a:pPr lvl="1"/>
            <a:r>
              <a:rPr lang="en-US" dirty="0" smtClean="0"/>
              <a:t>Giant components in graphs</a:t>
            </a:r>
          </a:p>
          <a:p>
            <a:r>
              <a:rPr lang="en-US" dirty="0" smtClean="0"/>
              <a:t>In all of these examples, the transition from one state to another (e.g., from water to ice) happens almost instantaneously when a parameter crosses a </a:t>
            </a:r>
            <a:r>
              <a:rPr lang="en-US" dirty="0" smtClean="0">
                <a:solidFill>
                  <a:srgbClr val="0070C0"/>
                </a:solidFill>
              </a:rPr>
              <a:t>threshold</a:t>
            </a:r>
          </a:p>
          <a:p>
            <a:r>
              <a:rPr lang="en-US" dirty="0" smtClean="0"/>
              <a:t>At the threshold value we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critical phenomena</a:t>
            </a:r>
            <a:r>
              <a:rPr lang="en-US" dirty="0" smtClean="0"/>
              <a:t>, and the appearance of </a:t>
            </a:r>
            <a:r>
              <a:rPr lang="en-US" dirty="0" smtClean="0">
                <a:solidFill>
                  <a:srgbClr val="0070C0"/>
                </a:solidFill>
              </a:rPr>
              <a:t>Power Laws</a:t>
            </a:r>
          </a:p>
          <a:p>
            <a:pPr lvl="1"/>
            <a:r>
              <a:rPr lang="en-US" dirty="0" smtClean="0"/>
              <a:t>There is no characteristic scale.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83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Percolation on a square lattice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cell is occupied with probability p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What is the mean cluster size?</a:t>
            </a:r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846"/>
          <a:stretch>
            <a:fillRect/>
          </a:stretch>
        </p:blipFill>
        <p:spPr bwMode="auto">
          <a:xfrm>
            <a:off x="1835150" y="2205038"/>
            <a:ext cx="54102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49" name="Freeform 5"/>
          <p:cNvSpPr>
            <a:spLocks/>
          </p:cNvSpPr>
          <p:nvPr/>
        </p:nvSpPr>
        <p:spPr bwMode="auto">
          <a:xfrm>
            <a:off x="4211638" y="4797425"/>
            <a:ext cx="865187" cy="576263"/>
          </a:xfrm>
          <a:custGeom>
            <a:avLst/>
            <a:gdLst>
              <a:gd name="T0" fmla="*/ 0 w 545"/>
              <a:gd name="T1" fmla="*/ 363 h 363"/>
              <a:gd name="T2" fmla="*/ 0 w 545"/>
              <a:gd name="T3" fmla="*/ 182 h 363"/>
              <a:gd name="T4" fmla="*/ 363 w 545"/>
              <a:gd name="T5" fmla="*/ 182 h 363"/>
              <a:gd name="T6" fmla="*/ 363 w 545"/>
              <a:gd name="T7" fmla="*/ 0 h 363"/>
              <a:gd name="T8" fmla="*/ 545 w 545"/>
              <a:gd name="T9" fmla="*/ 0 h 363"/>
              <a:gd name="T10" fmla="*/ 545 w 545"/>
              <a:gd name="T11" fmla="*/ 363 h 363"/>
              <a:gd name="T12" fmla="*/ 0 w 545"/>
              <a:gd name="T13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" h="363">
                <a:moveTo>
                  <a:pt x="0" y="363"/>
                </a:moveTo>
                <a:lnTo>
                  <a:pt x="0" y="182"/>
                </a:lnTo>
                <a:lnTo>
                  <a:pt x="363" y="182"/>
                </a:lnTo>
                <a:lnTo>
                  <a:pt x="363" y="0"/>
                </a:lnTo>
                <a:lnTo>
                  <a:pt x="545" y="0"/>
                </a:lnTo>
                <a:lnTo>
                  <a:pt x="545" y="363"/>
                </a:lnTo>
                <a:lnTo>
                  <a:pt x="0" y="363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0" name="Line 6"/>
          <p:cNvSpPr>
            <a:spLocks noChangeShapeType="1"/>
          </p:cNvSpPr>
          <p:nvPr/>
        </p:nvSpPr>
        <p:spPr bwMode="auto">
          <a:xfrm>
            <a:off x="3635375" y="3286125"/>
            <a:ext cx="0" cy="574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3059113" y="3860800"/>
            <a:ext cx="5762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3059113" y="3860800"/>
            <a:ext cx="0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3059113" y="4797425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V="1">
            <a:off x="3348038" y="4510088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>
            <a:off x="3348038" y="451008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 flipV="1">
            <a:off x="3635375" y="4221163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3635375" y="4221163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 flipV="1">
            <a:off x="3924300" y="3860800"/>
            <a:ext cx="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>
            <a:off x="3924300" y="3860800"/>
            <a:ext cx="576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 flipV="1">
            <a:off x="4500563" y="3286125"/>
            <a:ext cx="0" cy="574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3635375" y="3286125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3924300" y="3286125"/>
            <a:ext cx="0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>
            <a:off x="3924300" y="3644900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4" name="Line 20"/>
          <p:cNvSpPr>
            <a:spLocks noChangeShapeType="1"/>
          </p:cNvSpPr>
          <p:nvPr/>
        </p:nvSpPr>
        <p:spPr bwMode="auto">
          <a:xfrm flipV="1">
            <a:off x="4211638" y="3286125"/>
            <a:ext cx="0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5" name="Line 21"/>
          <p:cNvSpPr>
            <a:spLocks noChangeShapeType="1"/>
          </p:cNvSpPr>
          <p:nvPr/>
        </p:nvSpPr>
        <p:spPr bwMode="auto">
          <a:xfrm>
            <a:off x="4211638" y="3286125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4608513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Critical phenomena and power laws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797425"/>
            <a:ext cx="8229600" cy="1760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For p &lt; p</a:t>
            </a:r>
            <a:r>
              <a:rPr lang="en-US" sz="2400" baseline="-25000"/>
              <a:t>c</a:t>
            </a:r>
            <a:r>
              <a:rPr lang="en-US" sz="2400"/>
              <a:t> mean size is independent of the lattice size</a:t>
            </a:r>
          </a:p>
          <a:p>
            <a:pPr>
              <a:lnSpc>
                <a:spcPct val="80000"/>
              </a:lnSpc>
            </a:pPr>
            <a:r>
              <a:rPr lang="en-US" sz="2400"/>
              <a:t>For p &gt; p</a:t>
            </a:r>
            <a:r>
              <a:rPr lang="en-US" sz="2400" baseline="-25000"/>
              <a:t>c</a:t>
            </a:r>
            <a:r>
              <a:rPr lang="en-US" sz="2400"/>
              <a:t> mean size diverges (proportional to the lattice size - percolation)</a:t>
            </a:r>
          </a:p>
          <a:p>
            <a:pPr>
              <a:lnSpc>
                <a:spcPct val="80000"/>
              </a:lnSpc>
            </a:pPr>
            <a:r>
              <a:rPr lang="en-US" sz="2400"/>
              <a:t>For p = p</a:t>
            </a:r>
            <a:r>
              <a:rPr lang="en-US" sz="2400" baseline="-25000"/>
              <a:t>c</a:t>
            </a:r>
            <a:r>
              <a:rPr lang="en-US" sz="2400"/>
              <a:t> we obtain a power law distribution on the cluster sizes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6927850" y="2655888"/>
            <a:ext cx="195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c</a:t>
            </a:r>
            <a:r>
              <a:rPr lang="en-US"/>
              <a:t> = 0.5927462…</a:t>
            </a:r>
          </a:p>
        </p:txBody>
      </p:sp>
    </p:spTree>
    <p:extLst>
      <p:ext uri="{BB962C8B-B14F-4D97-AF65-F5344CB8AC3E}">
        <p14:creationId xmlns="" xmlns:p14="http://schemas.microsoft.com/office/powerpoint/2010/main" val="41797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 Organized Criticality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Consider a dynamical system where trees appear in randomly at a constant rate, and fires strike cells randomly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The system eventually stabilizes at the critical point, resulting in power-law distribution of cluster (and fire) sizes</a:t>
            </a:r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6483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05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The idea behind self-organized criticality (more or less)</a:t>
            </a:r>
            <a:endParaRPr lang="en-US" sz="360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/>
              <a:t>There are two </a:t>
            </a:r>
            <a:r>
              <a:rPr lang="fi-FI" sz="2800" dirty="0">
                <a:solidFill>
                  <a:schemeClr val="accent6">
                    <a:lumMod val="75000"/>
                  </a:schemeClr>
                </a:solidFill>
              </a:rPr>
              <a:t>contradicting</a:t>
            </a:r>
            <a:r>
              <a:rPr lang="fi-FI" sz="2800" dirty="0"/>
              <a:t> processes</a:t>
            </a:r>
          </a:p>
          <a:p>
            <a:pPr lvl="1"/>
            <a:r>
              <a:rPr lang="fi-FI" sz="2400" dirty="0"/>
              <a:t>e.g., planting process and fire process</a:t>
            </a:r>
          </a:p>
          <a:p>
            <a:r>
              <a:rPr lang="fi-FI" sz="2800" dirty="0"/>
              <a:t>For some choice of parameters the system stabilizes to a state that no process is a clear winner</a:t>
            </a:r>
          </a:p>
          <a:p>
            <a:pPr lvl="1"/>
            <a:r>
              <a:rPr lang="fi-FI" sz="2400" dirty="0"/>
              <a:t>results in power-law distributions</a:t>
            </a:r>
          </a:p>
          <a:p>
            <a:r>
              <a:rPr lang="fi-FI" sz="2800" dirty="0"/>
              <a:t>The parameters may be tunable so as to improve the chances of the process to survive</a:t>
            </a:r>
          </a:p>
          <a:p>
            <a:pPr lvl="1"/>
            <a:r>
              <a:rPr lang="fi-FI" sz="2400" dirty="0"/>
              <a:t>e.g., customer’s buying propensity, and product quality</a:t>
            </a:r>
            <a:r>
              <a:rPr lang="fi-FI" sz="2400" dirty="0" smtClean="0"/>
              <a:t>.</a:t>
            </a:r>
          </a:p>
          <a:p>
            <a:pPr lvl="1"/>
            <a:endParaRPr lang="fi-FI" sz="2400" dirty="0"/>
          </a:p>
          <a:p>
            <a:r>
              <a:rPr lang="fi-FI" dirty="0" smtClean="0"/>
              <a:t>Could we apply this idea to graphs?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68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graphs and real life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beautiful and elegant theory studied exhaustively</a:t>
            </a:r>
          </a:p>
          <a:p>
            <a:endParaRPr lang="en-US"/>
          </a:p>
          <a:p>
            <a:r>
              <a:rPr lang="en-US"/>
              <a:t>Random graphs had been used as idealized network models</a:t>
            </a:r>
          </a:p>
          <a:p>
            <a:endParaRPr lang="en-US"/>
          </a:p>
          <a:p>
            <a:r>
              <a:rPr lang="en-US"/>
              <a:t>Unfortunately, they don’t capture reality…</a:t>
            </a:r>
          </a:p>
        </p:txBody>
      </p:sp>
    </p:spTree>
    <p:extLst>
      <p:ext uri="{BB962C8B-B14F-4D97-AF65-F5344CB8AC3E}">
        <p14:creationId xmlns="" xmlns:p14="http://schemas.microsoft.com/office/powerpoint/2010/main" val="1123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Departing from the ER model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need models that better capture the characteristics of real graphs</a:t>
            </a:r>
          </a:p>
          <a:p>
            <a:pPr lvl="1"/>
            <a:r>
              <a:rPr lang="en-US"/>
              <a:t>degree sequences</a:t>
            </a:r>
          </a:p>
          <a:p>
            <a:pPr lvl="1"/>
            <a:r>
              <a:rPr lang="en-US"/>
              <a:t>clustering coefficient</a:t>
            </a:r>
          </a:p>
          <a:p>
            <a:pPr lvl="1"/>
            <a:r>
              <a:rPr lang="en-US"/>
              <a:t>short paths</a:t>
            </a:r>
          </a:p>
        </p:txBody>
      </p:sp>
    </p:spTree>
    <p:extLst>
      <p:ext uri="{BB962C8B-B14F-4D97-AF65-F5344CB8AC3E}">
        <p14:creationId xmlns="" xmlns:p14="http://schemas.microsoft.com/office/powerpoint/2010/main" val="29920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Graphs with given degree sequences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configuration model</a:t>
            </a:r>
          </a:p>
          <a:p>
            <a:pPr lvl="1"/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,…,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pPr lvl="1"/>
            <a:r>
              <a:rPr lang="en-US" dirty="0"/>
              <a:t>process:</a:t>
            </a:r>
          </a:p>
          <a:p>
            <a:pPr lvl="2"/>
            <a:r>
              <a:rPr lang="en-US" dirty="0"/>
              <a:t>Create </a:t>
            </a:r>
            <a:r>
              <a:rPr lang="en-US" dirty="0">
                <a:solidFill>
                  <a:srgbClr val="00CC00"/>
                </a:solidFill>
              </a:rPr>
              <a:t>d</a:t>
            </a:r>
            <a:r>
              <a:rPr lang="en-US" baseline="-25000" dirty="0">
                <a:solidFill>
                  <a:srgbClr val="00CC00"/>
                </a:solidFill>
              </a:rPr>
              <a:t>i</a:t>
            </a:r>
            <a:r>
              <a:rPr lang="en-US" dirty="0"/>
              <a:t> copies of node </a:t>
            </a:r>
            <a:r>
              <a:rPr lang="en-US" dirty="0" err="1">
                <a:solidFill>
                  <a:srgbClr val="00CC00"/>
                </a:solidFill>
              </a:rPr>
              <a:t>i</a:t>
            </a:r>
            <a:endParaRPr lang="en-US" dirty="0">
              <a:solidFill>
                <a:srgbClr val="00CC00"/>
              </a:solidFill>
            </a:endParaRPr>
          </a:p>
          <a:p>
            <a:pPr lvl="2"/>
            <a:r>
              <a:rPr lang="en-US" dirty="0"/>
              <a:t>Take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matching </a:t>
            </a:r>
            <a:r>
              <a:rPr lang="en-US" dirty="0"/>
              <a:t>(pairing) of the copies</a:t>
            </a:r>
          </a:p>
          <a:p>
            <a:pPr lvl="3"/>
            <a:r>
              <a:rPr lang="en-US" dirty="0"/>
              <a:t>self-loops and multiple edges are allowed</a:t>
            </a:r>
          </a:p>
          <a:p>
            <a:endParaRPr lang="en-US" dirty="0"/>
          </a:p>
          <a:p>
            <a:r>
              <a:rPr lang="en-US" dirty="0"/>
              <a:t>Uniform distribution over the graphs with the given degree sequence</a:t>
            </a:r>
          </a:p>
        </p:txBody>
      </p:sp>
    </p:spTree>
    <p:extLst>
      <p:ext uri="{BB962C8B-B14F-4D97-AF65-F5344CB8AC3E}">
        <p14:creationId xmlns="" xmlns:p14="http://schemas.microsoft.com/office/powerpoint/2010/main" val="19879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 model?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Informally, a network model is a </a:t>
            </a:r>
            <a:r>
              <a:rPr lang="en-US" sz="2800">
                <a:solidFill>
                  <a:srgbClr val="FF0000"/>
                </a:solidFill>
              </a:rPr>
              <a:t>process</a:t>
            </a:r>
            <a:r>
              <a:rPr lang="en-US" sz="2800"/>
              <a:t> (radomized or deterministic) for generating a graph</a:t>
            </a:r>
          </a:p>
          <a:p>
            <a:r>
              <a:rPr lang="en-US" sz="2800"/>
              <a:t>Models of </a:t>
            </a:r>
            <a:r>
              <a:rPr lang="en-US" sz="2800">
                <a:solidFill>
                  <a:srgbClr val="0066FF"/>
                </a:solidFill>
              </a:rPr>
              <a:t>static</a:t>
            </a:r>
            <a:r>
              <a:rPr lang="en-US" sz="2800"/>
              <a:t> graphs</a:t>
            </a:r>
          </a:p>
          <a:p>
            <a:pPr lvl="1"/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a set of parameters </a:t>
            </a:r>
            <a:r>
              <a:rPr lang="el-GR" sz="2400">
                <a:solidFill>
                  <a:srgbClr val="009900"/>
                </a:solidFill>
              </a:rPr>
              <a:t>Π</a:t>
            </a:r>
            <a:r>
              <a:rPr lang="en-US" sz="2400"/>
              <a:t>, and the size of the graph </a:t>
            </a:r>
            <a:r>
              <a:rPr lang="en-US" sz="2400">
                <a:solidFill>
                  <a:srgbClr val="009900"/>
                </a:solidFill>
              </a:rPr>
              <a:t>n</a:t>
            </a:r>
          </a:p>
          <a:p>
            <a:pPr lvl="1"/>
            <a:r>
              <a:rPr lang="en-US" sz="2400">
                <a:solidFill>
                  <a:srgbClr val="CC0000"/>
                </a:solidFill>
              </a:rPr>
              <a:t>output</a:t>
            </a:r>
            <a:r>
              <a:rPr lang="en-US" sz="2400"/>
              <a:t>: a graph </a:t>
            </a:r>
            <a:r>
              <a:rPr lang="en-US" sz="2400">
                <a:solidFill>
                  <a:srgbClr val="009900"/>
                </a:solidFill>
              </a:rPr>
              <a:t>G(</a:t>
            </a:r>
            <a:r>
              <a:rPr lang="el-GR" sz="2400">
                <a:solidFill>
                  <a:srgbClr val="009900"/>
                </a:solidFill>
              </a:rPr>
              <a:t>Π</a:t>
            </a:r>
            <a:r>
              <a:rPr lang="en-US" sz="2400">
                <a:solidFill>
                  <a:srgbClr val="009900"/>
                </a:solidFill>
              </a:rPr>
              <a:t>,n)</a:t>
            </a:r>
            <a:r>
              <a:rPr lang="en-US" sz="2400"/>
              <a:t> </a:t>
            </a:r>
          </a:p>
          <a:p>
            <a:r>
              <a:rPr lang="en-US" sz="2800"/>
              <a:t>Models of </a:t>
            </a:r>
            <a:r>
              <a:rPr lang="en-US" sz="2800">
                <a:solidFill>
                  <a:srgbClr val="0066FF"/>
                </a:solidFill>
              </a:rPr>
              <a:t>evolving</a:t>
            </a:r>
            <a:r>
              <a:rPr lang="en-US" sz="2800"/>
              <a:t> graphs</a:t>
            </a:r>
          </a:p>
          <a:p>
            <a:pPr lvl="1"/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a set of parameters </a:t>
            </a:r>
            <a:r>
              <a:rPr lang="el-GR" sz="2400">
                <a:solidFill>
                  <a:srgbClr val="009900"/>
                </a:solidFill>
              </a:rPr>
              <a:t>Π</a:t>
            </a:r>
            <a:r>
              <a:rPr lang="en-US" sz="2400"/>
              <a:t>, and an initial graph </a:t>
            </a:r>
            <a:r>
              <a:rPr lang="en-US" sz="2400">
                <a:solidFill>
                  <a:srgbClr val="009900"/>
                </a:solidFill>
              </a:rPr>
              <a:t>G</a:t>
            </a:r>
            <a:r>
              <a:rPr lang="en-US" sz="2400" baseline="-25000">
                <a:solidFill>
                  <a:srgbClr val="009900"/>
                </a:solidFill>
              </a:rPr>
              <a:t>0</a:t>
            </a:r>
            <a:endParaRPr lang="en-US" sz="2400">
              <a:solidFill>
                <a:srgbClr val="009900"/>
              </a:solidFill>
            </a:endParaRPr>
          </a:p>
          <a:p>
            <a:pPr lvl="1"/>
            <a:r>
              <a:rPr lang="en-US" sz="2400">
                <a:solidFill>
                  <a:srgbClr val="CC0000"/>
                </a:solidFill>
              </a:rPr>
              <a:t>output</a:t>
            </a:r>
            <a:r>
              <a:rPr lang="en-US" sz="2400"/>
              <a:t>: a graph </a:t>
            </a:r>
            <a:r>
              <a:rPr lang="en-US" sz="2400">
                <a:solidFill>
                  <a:srgbClr val="009900"/>
                </a:solidFill>
              </a:rPr>
              <a:t>G</a:t>
            </a:r>
            <a:r>
              <a:rPr lang="en-US" sz="2400" baseline="-25000">
                <a:solidFill>
                  <a:srgbClr val="009900"/>
                </a:solidFill>
              </a:rPr>
              <a:t>t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en-US" sz="2400"/>
              <a:t>for each time </a:t>
            </a:r>
            <a:r>
              <a:rPr lang="en-US" sz="2400">
                <a:solidFill>
                  <a:srgbClr val="009900"/>
                </a:solidFill>
              </a:rPr>
              <a:t>t</a:t>
            </a:r>
          </a:p>
        </p:txBody>
      </p:sp>
    </p:spTree>
    <p:extLst>
      <p:ext uri="{BB962C8B-B14F-4D97-AF65-F5344CB8AC3E}">
        <p14:creationId xmlns="" xmlns:p14="http://schemas.microsoft.com/office/powerpoint/2010/main" val="42466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Suppose that the degree sequence is</a:t>
            </a:r>
          </a:p>
          <a:p>
            <a:pPr>
              <a:lnSpc>
                <a:spcPct val="110000"/>
              </a:lnSpc>
            </a:pPr>
            <a:endParaRPr lang="en-US" sz="2800"/>
          </a:p>
          <a:p>
            <a:pPr>
              <a:lnSpc>
                <a:spcPct val="130000"/>
              </a:lnSpc>
            </a:pPr>
            <a:r>
              <a:rPr lang="en-US" sz="2800"/>
              <a:t>Create multiple copies of the nodes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Pair the nodes uniformly at random</a:t>
            </a:r>
          </a:p>
          <a:p>
            <a:r>
              <a:rPr lang="en-US" sz="2800"/>
              <a:t>Generate the resulting network</a:t>
            </a:r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3132138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5508625" y="26368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924300" y="26368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4716463" y="2636838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059113" y="2270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3851275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4643438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435600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2339975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27003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31321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7" name="Oval 15"/>
          <p:cNvSpPr>
            <a:spLocks noChangeArrowheads="1"/>
          </p:cNvSpPr>
          <p:nvPr/>
        </p:nvSpPr>
        <p:spPr bwMode="auto">
          <a:xfrm>
            <a:off x="3492500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4067175" y="400526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9" name="Oval 17"/>
          <p:cNvSpPr>
            <a:spLocks noChangeArrowheads="1"/>
          </p:cNvSpPr>
          <p:nvPr/>
        </p:nvSpPr>
        <p:spPr bwMode="auto">
          <a:xfrm>
            <a:off x="4643438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0" name="Oval 18"/>
          <p:cNvSpPr>
            <a:spLocks noChangeArrowheads="1"/>
          </p:cNvSpPr>
          <p:nvPr/>
        </p:nvSpPr>
        <p:spPr bwMode="auto">
          <a:xfrm>
            <a:off x="5003800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1" name="Oval 19"/>
          <p:cNvSpPr>
            <a:spLocks noChangeArrowheads="1"/>
          </p:cNvSpPr>
          <p:nvPr/>
        </p:nvSpPr>
        <p:spPr bwMode="auto">
          <a:xfrm>
            <a:off x="5292725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2" name="Oval 20"/>
          <p:cNvSpPr>
            <a:spLocks noChangeArrowheads="1"/>
          </p:cNvSpPr>
          <p:nvPr/>
        </p:nvSpPr>
        <p:spPr bwMode="auto">
          <a:xfrm>
            <a:off x="5795963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3" name="Oval 21"/>
          <p:cNvSpPr>
            <a:spLocks noChangeArrowheads="1"/>
          </p:cNvSpPr>
          <p:nvPr/>
        </p:nvSpPr>
        <p:spPr bwMode="auto">
          <a:xfrm>
            <a:off x="6156325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75" name="AutoShape 23"/>
          <p:cNvCxnSpPr>
            <a:cxnSpLocks noChangeShapeType="1"/>
          </p:cNvCxnSpPr>
          <p:nvPr/>
        </p:nvCxnSpPr>
        <p:spPr bwMode="auto">
          <a:xfrm rot="5400000" flipV="1">
            <a:off x="3059907" y="3429794"/>
            <a:ext cx="1587" cy="11525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6" name="AutoShape 24"/>
          <p:cNvCxnSpPr>
            <a:cxnSpLocks noChangeShapeType="1"/>
            <a:stCxn id="305166" idx="0"/>
            <a:endCxn id="305168" idx="0"/>
          </p:cNvCxnSpPr>
          <p:nvPr/>
        </p:nvCxnSpPr>
        <p:spPr bwMode="auto">
          <a:xfrm rot="5400000" flipV="1">
            <a:off x="3706813" y="3538538"/>
            <a:ext cx="1587" cy="93503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7" name="AutoShape 25"/>
          <p:cNvCxnSpPr>
            <a:cxnSpLocks noChangeShapeType="1"/>
            <a:stCxn id="305165" idx="0"/>
            <a:endCxn id="305169" idx="0"/>
          </p:cNvCxnSpPr>
          <p:nvPr/>
        </p:nvCxnSpPr>
        <p:spPr bwMode="auto">
          <a:xfrm rot="5400000" flipV="1">
            <a:off x="3779044" y="3034507"/>
            <a:ext cx="1587" cy="1943100"/>
          </a:xfrm>
          <a:prstGeom prst="curvedConnector3">
            <a:avLst>
              <a:gd name="adj1" fmla="val -219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8" name="AutoShape 26"/>
          <p:cNvCxnSpPr>
            <a:cxnSpLocks noChangeShapeType="1"/>
          </p:cNvCxnSpPr>
          <p:nvPr/>
        </p:nvCxnSpPr>
        <p:spPr bwMode="auto">
          <a:xfrm rot="5400000" flipV="1">
            <a:off x="5652294" y="3429794"/>
            <a:ext cx="1587" cy="1152525"/>
          </a:xfrm>
          <a:prstGeom prst="curvedConnector3">
            <a:avLst>
              <a:gd name="adj1" fmla="val -196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9" name="AutoShape 27"/>
          <p:cNvCxnSpPr>
            <a:cxnSpLocks noChangeShapeType="1"/>
            <a:stCxn id="305171" idx="0"/>
            <a:endCxn id="305172" idx="0"/>
          </p:cNvCxnSpPr>
          <p:nvPr/>
        </p:nvCxnSpPr>
        <p:spPr bwMode="auto">
          <a:xfrm rot="5400000" flipV="1">
            <a:off x="5651500" y="3754438"/>
            <a:ext cx="1587" cy="503238"/>
          </a:xfrm>
          <a:prstGeom prst="curvedConnector3">
            <a:avLst>
              <a:gd name="adj1" fmla="val -9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1" name="Oval 29"/>
          <p:cNvSpPr>
            <a:spLocks noChangeArrowheads="1"/>
          </p:cNvSpPr>
          <p:nvPr/>
        </p:nvSpPr>
        <p:spPr bwMode="auto">
          <a:xfrm>
            <a:off x="2916238" y="587851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2" name="Oval 30"/>
          <p:cNvSpPr>
            <a:spLocks noChangeArrowheads="1"/>
          </p:cNvSpPr>
          <p:nvPr/>
        </p:nvSpPr>
        <p:spPr bwMode="auto">
          <a:xfrm>
            <a:off x="4140200" y="55911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3779838" y="652621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4" name="Oval 32"/>
          <p:cNvSpPr>
            <a:spLocks noChangeArrowheads="1"/>
          </p:cNvSpPr>
          <p:nvPr/>
        </p:nvSpPr>
        <p:spPr bwMode="auto">
          <a:xfrm>
            <a:off x="4716463" y="62388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86" name="AutoShape 34"/>
          <p:cNvCxnSpPr>
            <a:cxnSpLocks noChangeShapeType="1"/>
            <a:stCxn id="305183" idx="7"/>
            <a:endCxn id="305184" idx="2"/>
          </p:cNvCxnSpPr>
          <p:nvPr/>
        </p:nvCxnSpPr>
        <p:spPr bwMode="auto">
          <a:xfrm rot="16200000">
            <a:off x="4234657" y="6076156"/>
            <a:ext cx="211138" cy="7524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87" name="AutoShape 35"/>
          <p:cNvCxnSpPr>
            <a:cxnSpLocks noChangeShapeType="1"/>
            <a:stCxn id="305183" idx="6"/>
            <a:endCxn id="305184" idx="3"/>
          </p:cNvCxnSpPr>
          <p:nvPr/>
        </p:nvCxnSpPr>
        <p:spPr bwMode="auto">
          <a:xfrm flipV="1">
            <a:off x="3995738" y="6423025"/>
            <a:ext cx="752475" cy="211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8" name="Line 36"/>
          <p:cNvSpPr>
            <a:spLocks noChangeShapeType="1"/>
          </p:cNvSpPr>
          <p:nvPr/>
        </p:nvSpPr>
        <p:spPr bwMode="auto">
          <a:xfrm flipV="1">
            <a:off x="3132138" y="5734050"/>
            <a:ext cx="10080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>
            <a:off x="3059113" y="60229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5190" name="AutoShape 38"/>
          <p:cNvCxnSpPr>
            <a:cxnSpLocks noChangeShapeType="1"/>
            <a:stCxn id="305181" idx="1"/>
            <a:endCxn id="305181" idx="3"/>
          </p:cNvCxnSpPr>
          <p:nvPr/>
        </p:nvCxnSpPr>
        <p:spPr bwMode="auto">
          <a:xfrm rot="5400000" flipV="1">
            <a:off x="2872582" y="5985669"/>
            <a:ext cx="152400" cy="1587"/>
          </a:xfrm>
          <a:prstGeom prst="curvedConnector5">
            <a:avLst>
              <a:gd name="adj1" fmla="val -71875"/>
              <a:gd name="adj2" fmla="val -26000000"/>
              <a:gd name="adj3" fmla="val 170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8527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69" grpId="1" animBg="1"/>
      <p:bldP spid="305170" grpId="0" animBg="1"/>
      <p:bldP spid="305170" grpId="1" animBg="1"/>
      <p:bldP spid="305171" grpId="0" animBg="1"/>
      <p:bldP spid="305171" grpId="1" animBg="1"/>
      <p:bldP spid="305172" grpId="0" animBg="1"/>
      <p:bldP spid="305173" grpId="0" animBg="1"/>
      <p:bldP spid="305181" grpId="0" animBg="1"/>
      <p:bldP spid="305182" grpId="0" animBg="1"/>
      <p:bldP spid="305183" grpId="0" animBg="1"/>
      <p:bldP spid="305184" grpId="0" animBg="1"/>
      <p:bldP spid="305188" grpId="0" animBg="1"/>
      <p:bldP spid="3051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properties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giant component phase transition for this model happens when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clustering coefficient is given by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diameter is logarithmic</a:t>
            </a:r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/>
        </p:nvGraphicFramePr>
        <p:xfrm>
          <a:off x="3322638" y="2316163"/>
          <a:ext cx="2112962" cy="825500"/>
        </p:xfrm>
        <a:graphic>
          <a:graphicData uri="http://schemas.openxmlformats.org/presentationml/2006/ole">
            <p:oleObj spid="_x0000_s3096" name="Equation" r:id="rId4" imgW="1104900" imgH="431800" progId="Equation.3">
              <p:embed/>
            </p:oleObj>
          </a:graphicData>
        </a:graphic>
      </p:graphicFrame>
      <p:graphicFrame>
        <p:nvGraphicFramePr>
          <p:cNvPr id="257029" name="Object 5"/>
          <p:cNvGraphicFramePr>
            <a:graphicFrameLocks noChangeAspect="1"/>
          </p:cNvGraphicFramePr>
          <p:nvPr/>
        </p:nvGraphicFramePr>
        <p:xfrm>
          <a:off x="3276600" y="4197350"/>
          <a:ext cx="2232025" cy="1103313"/>
        </p:xfrm>
        <a:graphic>
          <a:graphicData uri="http://schemas.openxmlformats.org/presentationml/2006/ole">
            <p:oleObj spid="_x0000_s3097" name="Equation" r:id="rId5" imgW="1206500" imgH="596900" progId="Equation.3">
              <p:embed/>
            </p:oleObj>
          </a:graphicData>
        </a:graphic>
      </p:graphicFrame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2268538" y="3141663"/>
            <a:ext cx="477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</a:rPr>
              <a:t>p</a:t>
            </a:r>
            <a:r>
              <a:rPr lang="en-US" sz="2400" baseline="-25000">
                <a:solidFill>
                  <a:srgbClr val="00CC00"/>
                </a:solidFill>
              </a:rPr>
              <a:t>k</a:t>
            </a:r>
            <a:r>
              <a:rPr lang="en-US" sz="2400"/>
              <a:t>: fraction of nodes with degree </a:t>
            </a:r>
            <a:r>
              <a:rPr lang="en-US" sz="2400">
                <a:solidFill>
                  <a:srgbClr val="00CC00"/>
                </a:solidFill>
              </a:rPr>
              <a:t>k</a:t>
            </a:r>
          </a:p>
        </p:txBody>
      </p:sp>
    </p:spTree>
    <p:extLst>
      <p:ext uri="{BB962C8B-B14F-4D97-AF65-F5344CB8AC3E}">
        <p14:creationId xmlns="" xmlns:p14="http://schemas.microsoft.com/office/powerpoint/2010/main" val="1613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graphs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critical value for the exponent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>
                <a:latin typeface="Arial" charset="0"/>
              </a:rPr>
              <a:t> is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The clustering coefficient is  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When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α&lt;7/3</a:t>
            </a:r>
            <a:r>
              <a:rPr lang="en-US">
                <a:latin typeface="Arial" charset="0"/>
              </a:rPr>
              <a:t> the clustering coefficient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increases</a:t>
            </a:r>
            <a:r>
              <a:rPr lang="en-US">
                <a:latin typeface="Arial" charset="0"/>
              </a:rPr>
              <a:t> with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n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203575" y="2420938"/>
          <a:ext cx="2016125" cy="414337"/>
        </p:xfrm>
        <a:graphic>
          <a:graphicData uri="http://schemas.openxmlformats.org/presentationml/2006/ole">
            <p:oleObj spid="_x0000_s4131" name="Equation" r:id="rId4" imgW="863225" imgH="177723" progId="Equation.3">
              <p:embed/>
            </p:oleObj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2484438" y="4005263"/>
          <a:ext cx="1181100" cy="484187"/>
        </p:xfrm>
        <a:graphic>
          <a:graphicData uri="http://schemas.openxmlformats.org/presentationml/2006/ole">
            <p:oleObj spid="_x0000_s4132" name="Equation" r:id="rId5" imgW="494870" imgH="203024" progId="Equation.3">
              <p:embed/>
            </p:oleObj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4500563" y="3860800"/>
          <a:ext cx="1368425" cy="785813"/>
        </p:xfrm>
        <a:graphic>
          <a:graphicData uri="http://schemas.openxmlformats.org/presentationml/2006/ole">
            <p:oleObj spid="_x0000_s4133" name="Equation" r:id="rId6" imgW="685800" imgH="3937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286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Graphs with given </a:t>
            </a:r>
            <a:r>
              <a:rPr lang="en-US" sz="3600" dirty="0">
                <a:solidFill>
                  <a:srgbClr val="FF0000"/>
                </a:solidFill>
              </a:rPr>
              <a:t>expected</a:t>
            </a:r>
            <a:r>
              <a:rPr lang="en-US" sz="3600" dirty="0"/>
              <a:t> degree </a:t>
            </a:r>
            <a:r>
              <a:rPr lang="en-US" sz="3600" dirty="0" smtClean="0"/>
              <a:t>sequences</a:t>
            </a:r>
            <a:endParaRPr lang="en-US" sz="3600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 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 … 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CC00"/>
                </a:solidFill>
              </a:rPr>
              <a:t>m</a:t>
            </a:r>
            <a:r>
              <a:rPr lang="en-US" dirty="0"/>
              <a:t> = total number of edges</a:t>
            </a:r>
          </a:p>
          <a:p>
            <a:endParaRPr lang="en-US" dirty="0"/>
          </a:p>
          <a:p>
            <a:r>
              <a:rPr lang="en-US" dirty="0"/>
              <a:t>Process: generate edge </a:t>
            </a:r>
            <a:r>
              <a:rPr lang="en-US" dirty="0">
                <a:solidFill>
                  <a:srgbClr val="00CC00"/>
                </a:solidFill>
              </a:rPr>
              <a:t>(</a:t>
            </a:r>
            <a:r>
              <a:rPr lang="en-US" dirty="0" err="1">
                <a:solidFill>
                  <a:srgbClr val="00CC00"/>
                </a:solidFill>
              </a:rPr>
              <a:t>i,j</a:t>
            </a:r>
            <a:r>
              <a:rPr lang="en-US" dirty="0">
                <a:solidFill>
                  <a:srgbClr val="00CC00"/>
                </a:solidFill>
              </a:rPr>
              <a:t>)</a:t>
            </a:r>
            <a:r>
              <a:rPr lang="en-US" dirty="0"/>
              <a:t> with probability 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i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j</a:t>
            </a:r>
            <a:r>
              <a:rPr lang="en-US" dirty="0">
                <a:solidFill>
                  <a:srgbClr val="00CC00"/>
                </a:solidFill>
              </a:rPr>
              <a:t>/m</a:t>
            </a:r>
          </a:p>
          <a:p>
            <a:pPr lvl="1"/>
            <a:r>
              <a:rPr lang="en-US" dirty="0"/>
              <a:t>preserves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dirty="0"/>
              <a:t> degrees</a:t>
            </a:r>
          </a:p>
          <a:p>
            <a:pPr lvl="1"/>
            <a:r>
              <a:rPr lang="en-US" dirty="0"/>
              <a:t>easier to analyze</a:t>
            </a:r>
          </a:p>
        </p:txBody>
      </p:sp>
    </p:spTree>
    <p:extLst>
      <p:ext uri="{BB962C8B-B14F-4D97-AF65-F5344CB8AC3E}">
        <p14:creationId xmlns="" xmlns:p14="http://schemas.microsoft.com/office/powerpoint/2010/main" val="17566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However…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problem is that these models are too contrived</a:t>
            </a:r>
          </a:p>
          <a:p>
            <a:endParaRPr lang="en-US"/>
          </a:p>
          <a:p>
            <a:r>
              <a:rPr lang="en-US"/>
              <a:t>It would be more interesting if the network structure emerged as a side product of a stochastic process rather than fixing its properties in advance.</a:t>
            </a:r>
          </a:p>
        </p:txBody>
      </p:sp>
    </p:spTree>
    <p:extLst>
      <p:ext uri="{BB962C8B-B14F-4D97-AF65-F5344CB8AC3E}">
        <p14:creationId xmlns="" xmlns:p14="http://schemas.microsoft.com/office/powerpoint/2010/main" val="19166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Preferential Attachment </a:t>
            </a:r>
            <a:r>
              <a:rPr lang="en-US" sz="4000" dirty="0"/>
              <a:t>in Networks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considered by [Price 65] as a model for citation </a:t>
            </a:r>
            <a:r>
              <a:rPr lang="en-US" sz="2800" dirty="0" smtClean="0"/>
              <a:t>networks (directed)</a:t>
            </a:r>
            <a:endParaRPr lang="en-US" sz="2800" dirty="0"/>
          </a:p>
          <a:p>
            <a:pPr lvl="1"/>
            <a:r>
              <a:rPr lang="en-US" sz="2400" dirty="0"/>
              <a:t>each new paper is generated with </a:t>
            </a:r>
            <a:r>
              <a:rPr lang="en-US" sz="2400" dirty="0">
                <a:solidFill>
                  <a:srgbClr val="00CC00"/>
                </a:solidFill>
              </a:rPr>
              <a:t>m</a:t>
            </a:r>
            <a:r>
              <a:rPr lang="en-US" sz="2400" dirty="0"/>
              <a:t> citations (mean)</a:t>
            </a:r>
          </a:p>
          <a:p>
            <a:pPr lvl="1"/>
            <a:r>
              <a:rPr lang="en-US" sz="2400" dirty="0"/>
              <a:t>new papers cite previous papers with probability proportional to their </a:t>
            </a:r>
            <a:r>
              <a:rPr lang="en-US" sz="2400" dirty="0" err="1"/>
              <a:t>indegree</a:t>
            </a:r>
            <a:r>
              <a:rPr lang="en-US" sz="2400" dirty="0"/>
              <a:t> (citations)</a:t>
            </a:r>
          </a:p>
          <a:p>
            <a:pPr lvl="1"/>
            <a:r>
              <a:rPr lang="en-US" sz="2400" dirty="0"/>
              <a:t>what about papers without any citations?</a:t>
            </a:r>
          </a:p>
          <a:p>
            <a:pPr lvl="2"/>
            <a:r>
              <a:rPr lang="en-US" sz="2000" dirty="0"/>
              <a:t>each paper is considered to have </a:t>
            </a:r>
            <a:r>
              <a:rPr lang="en-US" sz="2000" dirty="0" smtClean="0"/>
              <a:t>a </a:t>
            </a:r>
            <a:r>
              <a:rPr lang="en-US" sz="2000" dirty="0"/>
              <a:t>“default” </a:t>
            </a:r>
            <a:r>
              <a:rPr lang="en-US" sz="2000" dirty="0" smtClean="0">
                <a:solidFill>
                  <a:srgbClr val="00CC00"/>
                </a:solidFill>
              </a:rPr>
              <a:t>a </a:t>
            </a:r>
            <a:r>
              <a:rPr lang="en-US" sz="2000" dirty="0" smtClean="0"/>
              <a:t>citations</a:t>
            </a:r>
            <a:endParaRPr lang="en-US" sz="2000" dirty="0"/>
          </a:p>
          <a:p>
            <a:pPr lvl="2"/>
            <a:r>
              <a:rPr lang="en-US" sz="2000" dirty="0"/>
              <a:t>probability of citing a paper with degree </a:t>
            </a:r>
            <a:r>
              <a:rPr lang="en-US" sz="2000" dirty="0">
                <a:solidFill>
                  <a:srgbClr val="00CC00"/>
                </a:solidFill>
              </a:rPr>
              <a:t>k</a:t>
            </a:r>
            <a:r>
              <a:rPr lang="en-US" sz="2000" dirty="0"/>
              <a:t>, proportional to </a:t>
            </a:r>
            <a:r>
              <a:rPr lang="en-US" sz="2000" dirty="0" err="1" smtClean="0">
                <a:solidFill>
                  <a:srgbClr val="00CC00"/>
                </a:solidFill>
              </a:rPr>
              <a:t>k+a</a:t>
            </a:r>
            <a:endParaRPr lang="en-US" sz="2000" dirty="0">
              <a:solidFill>
                <a:srgbClr val="00CC00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Power law with exponent </a:t>
            </a:r>
            <a:r>
              <a:rPr lang="el-GR" sz="2800" dirty="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 dirty="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 dirty="0" smtClean="0">
                <a:solidFill>
                  <a:srgbClr val="00CC00"/>
                </a:solidFill>
              </a:rPr>
              <a:t>2+a/m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2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model is equivalent to the following:</a:t>
            </a:r>
          </a:p>
          <a:p>
            <a:pPr lvl="1"/>
            <a:r>
              <a:rPr lang="en-US" dirty="0" smtClean="0"/>
              <a:t>With probability </a:t>
            </a:r>
            <a:r>
              <a:rPr lang="en-US" dirty="0">
                <a:solidFill>
                  <a:srgbClr val="00CC00"/>
                </a:solidFill>
              </a:rPr>
              <a:t>m/(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 smtClean="0"/>
              <a:t>link to a node with probability proportional to the degree.</a:t>
            </a:r>
          </a:p>
          <a:p>
            <a:pPr lvl="1"/>
            <a:r>
              <a:rPr lang="en-US" dirty="0" smtClean="0"/>
              <a:t>With probability </a:t>
            </a:r>
            <a:r>
              <a:rPr lang="en-US" dirty="0">
                <a:solidFill>
                  <a:srgbClr val="00CC00"/>
                </a:solidFill>
              </a:rPr>
              <a:t>a/(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 smtClean="0"/>
              <a:t>link to a node selected uniformly at random.</a:t>
            </a:r>
          </a:p>
          <a:p>
            <a:r>
              <a:rPr lang="en-US" dirty="0" smtClean="0"/>
              <a:t>How do we select a node with probability proportional to the degree?</a:t>
            </a:r>
          </a:p>
          <a:p>
            <a:pPr lvl="1"/>
            <a:r>
              <a:rPr lang="en-US" dirty="0" smtClean="0"/>
              <a:t>Select a node and pick on of the nodes it points to.</a:t>
            </a:r>
          </a:p>
          <a:p>
            <a:pPr lvl="1"/>
            <a:r>
              <a:rPr lang="en-US" dirty="0" smtClean="0"/>
              <a:t>In practice:</a:t>
            </a:r>
          </a:p>
          <a:p>
            <a:pPr lvl="2"/>
            <a:r>
              <a:rPr lang="en-US" dirty="0" smtClean="0"/>
              <a:t>Maintain a list with the endpoints of all the edges seen so far, and select a node from this list uniformly at random</a:t>
            </a:r>
          </a:p>
          <a:p>
            <a:pPr lvl="2"/>
            <a:r>
              <a:rPr lang="en-US" dirty="0" smtClean="0"/>
              <a:t>Append the list each time new edges are created.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30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Barabasi-Albert model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BA model (undirected graph)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some initial subgraph </a:t>
            </a:r>
            <a:r>
              <a:rPr lang="en-US" sz="2400">
                <a:solidFill>
                  <a:srgbClr val="00CC00"/>
                </a:solidFill>
              </a:rPr>
              <a:t>G</a:t>
            </a:r>
            <a:r>
              <a:rPr lang="en-US" sz="2400" baseline="-25000">
                <a:solidFill>
                  <a:srgbClr val="00CC00"/>
                </a:solidFill>
              </a:rPr>
              <a:t>0</a:t>
            </a:r>
            <a:r>
              <a:rPr lang="en-US" sz="2400"/>
              <a:t>, and </a:t>
            </a:r>
            <a:r>
              <a:rPr lang="en-US" sz="2400">
                <a:solidFill>
                  <a:srgbClr val="00CC00"/>
                </a:solidFill>
              </a:rPr>
              <a:t>m</a:t>
            </a:r>
            <a:r>
              <a:rPr lang="en-US" sz="2400"/>
              <a:t> the number of edges per new node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the process</a:t>
            </a:r>
            <a:r>
              <a:rPr lang="en-US" sz="2400"/>
              <a:t>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nodes arrive one at the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each node connects to </a:t>
            </a:r>
            <a:r>
              <a:rPr lang="en-US" sz="2000">
                <a:solidFill>
                  <a:srgbClr val="00CC00"/>
                </a:solidFill>
              </a:rPr>
              <a:t>m</a:t>
            </a:r>
            <a:r>
              <a:rPr lang="en-US" sz="2000"/>
              <a:t> other nodes selecting them with probability proportional to their degree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</a:t>
            </a:r>
            <a:r>
              <a:rPr lang="en-US" sz="2000">
                <a:solidFill>
                  <a:srgbClr val="00CC00"/>
                </a:solidFill>
              </a:rPr>
              <a:t>[d</a:t>
            </a:r>
            <a:r>
              <a:rPr lang="en-US" sz="2000" baseline="-25000">
                <a:solidFill>
                  <a:srgbClr val="00CC00"/>
                </a:solidFill>
              </a:rPr>
              <a:t>1</a:t>
            </a:r>
            <a:r>
              <a:rPr lang="en-US" sz="2000">
                <a:solidFill>
                  <a:srgbClr val="00CC00"/>
                </a:solidFill>
              </a:rPr>
              <a:t>,…,d</a:t>
            </a:r>
            <a:r>
              <a:rPr lang="en-US" sz="2000" baseline="-25000">
                <a:solidFill>
                  <a:srgbClr val="00CC00"/>
                </a:solidFill>
              </a:rPr>
              <a:t>t</a:t>
            </a:r>
            <a:r>
              <a:rPr lang="en-US" sz="2000">
                <a:solidFill>
                  <a:srgbClr val="00CC00"/>
                </a:solidFill>
              </a:rPr>
              <a:t>]</a:t>
            </a:r>
            <a:r>
              <a:rPr lang="en-US" sz="2000"/>
              <a:t> is the degree sequence at time </a:t>
            </a:r>
            <a:r>
              <a:rPr lang="en-US" sz="2000">
                <a:solidFill>
                  <a:srgbClr val="00CC00"/>
                </a:solidFill>
              </a:rPr>
              <a:t>t</a:t>
            </a:r>
            <a:r>
              <a:rPr lang="en-US" sz="2000"/>
              <a:t>, the node </a:t>
            </a:r>
            <a:r>
              <a:rPr lang="en-US" sz="2000">
                <a:solidFill>
                  <a:srgbClr val="00CC00"/>
                </a:solidFill>
              </a:rPr>
              <a:t>t+1</a:t>
            </a:r>
            <a:r>
              <a:rPr lang="en-US" sz="2000"/>
              <a:t> links to node i with probability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Results in power-law with exponent </a:t>
            </a:r>
            <a:r>
              <a:rPr lang="el-GR" sz="28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>
                <a:solidFill>
                  <a:srgbClr val="00CC00"/>
                </a:solidFill>
              </a:rPr>
              <a:t>3</a:t>
            </a: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2976195"/>
              </p:ext>
            </p:extLst>
          </p:nvPr>
        </p:nvGraphicFramePr>
        <p:xfrm>
          <a:off x="3962400" y="4724400"/>
          <a:ext cx="1282700" cy="720725"/>
        </p:xfrm>
        <a:graphic>
          <a:graphicData uri="http://schemas.openxmlformats.org/presentationml/2006/ole">
            <p:oleObj spid="_x0000_s5134" name="Equation" r:id="rId4" imgW="812447" imgH="457002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955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mathematicians point of view [</a:t>
            </a:r>
            <a:r>
              <a:rPr lang="en-US" sz="3600" dirty="0" err="1"/>
              <a:t>Bollobas</a:t>
            </a:r>
            <a:r>
              <a:rPr lang="en-US" sz="3600" dirty="0"/>
              <a:t>-Riordan]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Self loops and multiple edges are allowed</a:t>
            </a:r>
          </a:p>
          <a:p>
            <a:r>
              <a:rPr lang="en-US" sz="2800" dirty="0" smtClean="0"/>
              <a:t>For the single edge problem:</a:t>
            </a:r>
          </a:p>
          <a:p>
            <a:pPr lvl="1"/>
            <a:r>
              <a:rPr lang="en-US" sz="2400" dirty="0" smtClean="0"/>
              <a:t>At time t, a new vertex </a:t>
            </a:r>
            <a:r>
              <a:rPr lang="en-US" sz="2400" dirty="0" smtClean="0">
                <a:solidFill>
                  <a:srgbClr val="00CC00"/>
                </a:solidFill>
              </a:rPr>
              <a:t>v</a:t>
            </a:r>
            <a:r>
              <a:rPr lang="en-US" sz="2400" dirty="0" smtClean="0"/>
              <a:t>, connects to an existing vertex </a:t>
            </a:r>
            <a:r>
              <a:rPr lang="en-US" sz="2400" dirty="0" smtClean="0">
                <a:solidFill>
                  <a:srgbClr val="00CC00"/>
                </a:solidFill>
              </a:rPr>
              <a:t>u</a:t>
            </a:r>
            <a:r>
              <a:rPr lang="en-US" sz="2400" dirty="0" smtClean="0"/>
              <a:t> with probability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it creates a self-loop with probability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</a:t>
            </a:r>
            <a:r>
              <a:rPr lang="en-US" sz="2800" dirty="0" smtClean="0"/>
              <a:t>edges, then they </a:t>
            </a:r>
            <a:r>
              <a:rPr lang="en-US" sz="2800" dirty="0"/>
              <a:t>are inserted </a:t>
            </a:r>
            <a:r>
              <a:rPr lang="en-US" sz="2800" dirty="0">
                <a:solidFill>
                  <a:srgbClr val="0066FF"/>
                </a:solidFill>
              </a:rPr>
              <a:t>sequentially</a:t>
            </a:r>
            <a:r>
              <a:rPr lang="en-US" sz="2800" dirty="0"/>
              <a:t>, </a:t>
            </a:r>
            <a:r>
              <a:rPr lang="en-US" sz="2800" dirty="0" smtClean="0"/>
              <a:t>as if inserting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 smtClean="0"/>
              <a:t> nodes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problem reduces to studying the single edge problem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4079043"/>
              </p:ext>
            </p:extLst>
          </p:nvPr>
        </p:nvGraphicFramePr>
        <p:xfrm>
          <a:off x="3505200" y="2895600"/>
          <a:ext cx="581025" cy="620713"/>
        </p:xfrm>
        <a:graphic>
          <a:graphicData uri="http://schemas.openxmlformats.org/presentationml/2006/ole">
            <p:oleObj spid="_x0000_s6172" name="Εξίσωση" r:id="rId4" imgW="368280" imgH="393480" progId="Equation.3">
              <p:embed/>
            </p:oleObj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8827695"/>
              </p:ext>
            </p:extLst>
          </p:nvPr>
        </p:nvGraphicFramePr>
        <p:xfrm>
          <a:off x="3505200" y="3886200"/>
          <a:ext cx="609600" cy="651239"/>
        </p:xfrm>
        <a:graphic>
          <a:graphicData uri="http://schemas.openxmlformats.org/presentationml/2006/ole">
            <p:oleObj spid="_x0000_s6173" name="Equation" r:id="rId5" imgW="368140" imgH="393529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128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Linearized Chord Diagram (LCD) model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</a:t>
            </a:r>
            <a:r>
              <a:rPr lang="en-US">
                <a:solidFill>
                  <a:srgbClr val="00CC00"/>
                </a:solidFill>
              </a:rPr>
              <a:t>2n</a:t>
            </a:r>
            <a:r>
              <a:rPr lang="en-US"/>
              <a:t> nodes labeled </a:t>
            </a:r>
            <a:r>
              <a:rPr lang="en-US">
                <a:solidFill>
                  <a:srgbClr val="00CC00"/>
                </a:solidFill>
              </a:rPr>
              <a:t>{1,2,…,2n}</a:t>
            </a:r>
            <a:r>
              <a:rPr lang="en-US"/>
              <a:t> placed on a line in order. </a:t>
            </a:r>
          </a:p>
        </p:txBody>
      </p:sp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862013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1" name="Oval 5"/>
          <p:cNvSpPr>
            <a:spLocks noChangeArrowheads="1"/>
          </p:cNvSpPr>
          <p:nvPr/>
        </p:nvSpPr>
        <p:spPr bwMode="auto">
          <a:xfrm>
            <a:off x="1570038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2281238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3" name="Oval 7"/>
          <p:cNvSpPr>
            <a:spLocks noChangeArrowheads="1"/>
          </p:cNvSpPr>
          <p:nvPr/>
        </p:nvSpPr>
        <p:spPr bwMode="auto">
          <a:xfrm>
            <a:off x="3019425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4" name="Oval 8"/>
          <p:cNvSpPr>
            <a:spLocks noChangeArrowheads="1"/>
          </p:cNvSpPr>
          <p:nvPr/>
        </p:nvSpPr>
        <p:spPr bwMode="auto">
          <a:xfrm>
            <a:off x="3729038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5" name="Oval 9"/>
          <p:cNvSpPr>
            <a:spLocks noChangeArrowheads="1"/>
          </p:cNvSpPr>
          <p:nvPr/>
        </p:nvSpPr>
        <p:spPr bwMode="auto">
          <a:xfrm>
            <a:off x="4475163" y="41624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6" name="Oval 10"/>
          <p:cNvSpPr>
            <a:spLocks noChangeArrowheads="1"/>
          </p:cNvSpPr>
          <p:nvPr/>
        </p:nvSpPr>
        <p:spPr bwMode="auto">
          <a:xfrm>
            <a:off x="5151438" y="41640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7" name="Oval 11"/>
          <p:cNvSpPr>
            <a:spLocks noChangeArrowheads="1"/>
          </p:cNvSpPr>
          <p:nvPr/>
        </p:nvSpPr>
        <p:spPr bwMode="auto">
          <a:xfrm>
            <a:off x="5905500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8" name="Oval 12"/>
          <p:cNvSpPr>
            <a:spLocks noChangeArrowheads="1"/>
          </p:cNvSpPr>
          <p:nvPr/>
        </p:nvSpPr>
        <p:spPr bwMode="auto">
          <a:xfrm>
            <a:off x="6615113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9" name="Oval 13"/>
          <p:cNvSpPr>
            <a:spLocks noChangeArrowheads="1"/>
          </p:cNvSpPr>
          <p:nvPr/>
        </p:nvSpPr>
        <p:spPr bwMode="auto">
          <a:xfrm>
            <a:off x="7353300" y="41814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41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of random graphs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deterministic model </a:t>
            </a:r>
            <a:r>
              <a:rPr lang="en-US" sz="2800">
                <a:solidFill>
                  <a:srgbClr val="CC0000"/>
                </a:solidFill>
              </a:rPr>
              <a:t>D</a:t>
            </a:r>
            <a:r>
              <a:rPr lang="en-US" sz="2800"/>
              <a:t> defines a single graph for each value of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 (or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A randomized model 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 defines a probability space </a:t>
            </a:r>
            <a:r>
              <a:rPr lang="en-US" sz="2800">
                <a:solidFill>
                  <a:srgbClr val="009900"/>
                </a:solidFill>
              </a:rPr>
              <a:t>‹</a:t>
            </a:r>
            <a:r>
              <a:rPr lang="fi-FI" sz="2800">
                <a:solidFill>
                  <a:srgbClr val="009900"/>
                </a:solidFill>
              </a:rPr>
              <a:t>G</a:t>
            </a:r>
            <a:r>
              <a:rPr lang="fi-FI" sz="2800" baseline="-25000">
                <a:solidFill>
                  <a:srgbClr val="009900"/>
                </a:solidFill>
              </a:rPr>
              <a:t>n</a:t>
            </a:r>
            <a:r>
              <a:rPr lang="fi-FI" sz="2800">
                <a:solidFill>
                  <a:srgbClr val="009900"/>
                </a:solidFill>
              </a:rPr>
              <a:t>,P›</a:t>
            </a:r>
            <a:r>
              <a:rPr lang="fi-FI" sz="2800"/>
              <a:t> </a:t>
            </a:r>
            <a:r>
              <a:rPr lang="en-US" sz="2800"/>
              <a:t>where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</a:t>
            </a:r>
            <a:r>
              <a:rPr lang="en-US" sz="2800"/>
              <a:t> is the set of all graphs of size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, and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 a probability distribution over the set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 </a:t>
            </a:r>
            <a:r>
              <a:rPr lang="en-US" sz="2800"/>
              <a:t>(similarly for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  <a:endParaRPr lang="en-US" sz="2800" baseline="-25000">
              <a:solidFill>
                <a:srgbClr val="009900"/>
              </a:solidFill>
            </a:endParaRPr>
          </a:p>
          <a:p>
            <a:pPr lvl="1"/>
            <a:r>
              <a:rPr lang="en-US" sz="2400"/>
              <a:t>we call this a family of random graphs </a:t>
            </a:r>
            <a:r>
              <a:rPr lang="en-US" sz="2400">
                <a:solidFill>
                  <a:srgbClr val="CC0000"/>
                </a:solidFill>
              </a:rPr>
              <a:t>R</a:t>
            </a:r>
            <a:r>
              <a:rPr lang="en-US" sz="2400"/>
              <a:t>, or a random graph </a:t>
            </a:r>
            <a:r>
              <a:rPr lang="en-US" sz="2400">
                <a:solidFill>
                  <a:srgbClr val="CC0000"/>
                </a:solidFill>
              </a:rPr>
              <a:t>R</a:t>
            </a:r>
          </a:p>
        </p:txBody>
      </p:sp>
    </p:spTree>
    <p:extLst>
      <p:ext uri="{BB962C8B-B14F-4D97-AF65-F5344CB8AC3E}">
        <p14:creationId xmlns="" xmlns:p14="http://schemas.microsoft.com/office/powerpoint/2010/main" val="29340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matching </a:t>
            </a:r>
            <a:r>
              <a:rPr lang="en-US" dirty="0"/>
              <a:t>of the nodes. </a:t>
            </a:r>
          </a:p>
        </p:txBody>
      </p:sp>
      <p:sp>
        <p:nvSpPr>
          <p:cNvPr id="272388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9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0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5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6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7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8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9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0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1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2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91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Starting from left to right identify all endpoints until the first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right endpoint</a:t>
            </a:r>
            <a:r>
              <a:rPr lang="en-US" sz="2400" dirty="0"/>
              <a:t>. This is node </a:t>
            </a:r>
            <a:r>
              <a:rPr lang="en-US" sz="2400" dirty="0">
                <a:solidFill>
                  <a:srgbClr val="00CC00"/>
                </a:solidFill>
              </a:rPr>
              <a:t>1</a:t>
            </a:r>
            <a:r>
              <a:rPr lang="en-US" sz="2400" dirty="0"/>
              <a:t>. Then identify all endpoints until the second right endpoint to obtain node </a:t>
            </a:r>
            <a:r>
              <a:rPr lang="en-US" sz="2400" dirty="0">
                <a:solidFill>
                  <a:srgbClr val="00CC00"/>
                </a:solidFill>
              </a:rPr>
              <a:t>2</a:t>
            </a:r>
            <a:r>
              <a:rPr lang="en-US" sz="2400" dirty="0"/>
              <a:t>, and so on.</a:t>
            </a:r>
          </a:p>
        </p:txBody>
      </p:sp>
      <p:sp>
        <p:nvSpPr>
          <p:cNvPr id="274436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3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4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5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6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7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8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9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0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1" name="Oval 19"/>
          <p:cNvSpPr>
            <a:spLocks noChangeArrowheads="1"/>
          </p:cNvSpPr>
          <p:nvPr/>
        </p:nvSpPr>
        <p:spPr bwMode="auto">
          <a:xfrm>
            <a:off x="685800" y="3833813"/>
            <a:ext cx="2813050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2" name="Oval 20"/>
          <p:cNvSpPr>
            <a:spLocks noChangeArrowheads="1"/>
          </p:cNvSpPr>
          <p:nvPr/>
        </p:nvSpPr>
        <p:spPr bwMode="auto">
          <a:xfrm>
            <a:off x="3579813" y="3935413"/>
            <a:ext cx="13001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3" name="Oval 21"/>
          <p:cNvSpPr>
            <a:spLocks noChangeArrowheads="1"/>
          </p:cNvSpPr>
          <p:nvPr/>
        </p:nvSpPr>
        <p:spPr bwMode="auto">
          <a:xfrm>
            <a:off x="5026025" y="3921125"/>
            <a:ext cx="13001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4" name="Oval 22"/>
          <p:cNvSpPr>
            <a:spLocks noChangeArrowheads="1"/>
          </p:cNvSpPr>
          <p:nvPr/>
        </p:nvSpPr>
        <p:spPr bwMode="auto">
          <a:xfrm>
            <a:off x="6472238" y="3984625"/>
            <a:ext cx="517525" cy="490538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5" name="Oval 23"/>
          <p:cNvSpPr>
            <a:spLocks noChangeArrowheads="1"/>
          </p:cNvSpPr>
          <p:nvPr/>
        </p:nvSpPr>
        <p:spPr bwMode="auto">
          <a:xfrm>
            <a:off x="7223125" y="4014788"/>
            <a:ext cx="500063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6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7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8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9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60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61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2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3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4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5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4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Uniform distribution over matchings gives uniform distribution over all graphs in the preferential attachment model</a:t>
            </a:r>
          </a:p>
          <a:p>
            <a:endParaRPr lang="en-US" sz="2400"/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8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9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4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5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6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7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8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9" name="Oval 19"/>
          <p:cNvSpPr>
            <a:spLocks noChangeArrowheads="1"/>
          </p:cNvSpPr>
          <p:nvPr/>
        </p:nvSpPr>
        <p:spPr bwMode="auto">
          <a:xfrm>
            <a:off x="685800" y="3833813"/>
            <a:ext cx="2813050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0" name="Oval 20"/>
          <p:cNvSpPr>
            <a:spLocks noChangeArrowheads="1"/>
          </p:cNvSpPr>
          <p:nvPr/>
        </p:nvSpPr>
        <p:spPr bwMode="auto">
          <a:xfrm>
            <a:off x="3579813" y="3935413"/>
            <a:ext cx="13001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1" name="Oval 21"/>
          <p:cNvSpPr>
            <a:spLocks noChangeArrowheads="1"/>
          </p:cNvSpPr>
          <p:nvPr/>
        </p:nvSpPr>
        <p:spPr bwMode="auto">
          <a:xfrm>
            <a:off x="5026025" y="3921125"/>
            <a:ext cx="13001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2" name="Oval 22"/>
          <p:cNvSpPr>
            <a:spLocks noChangeArrowheads="1"/>
          </p:cNvSpPr>
          <p:nvPr/>
        </p:nvSpPr>
        <p:spPr bwMode="auto">
          <a:xfrm>
            <a:off x="6472238" y="3984625"/>
            <a:ext cx="517525" cy="490538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3" name="Oval 23"/>
          <p:cNvSpPr>
            <a:spLocks noChangeArrowheads="1"/>
          </p:cNvSpPr>
          <p:nvPr/>
        </p:nvSpPr>
        <p:spPr bwMode="auto">
          <a:xfrm>
            <a:off x="7223125" y="4014788"/>
            <a:ext cx="500063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4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5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6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7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8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9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0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1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2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3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5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Create a random matching with </a:t>
            </a:r>
            <a:r>
              <a:rPr lang="en-US" sz="2000">
                <a:solidFill>
                  <a:srgbClr val="00CC00"/>
                </a:solidFill>
              </a:rPr>
              <a:t>2(n+1)</a:t>
            </a:r>
            <a:r>
              <a:rPr lang="en-US" sz="2000"/>
              <a:t> nodes by adding to a matching with </a:t>
            </a:r>
            <a:r>
              <a:rPr lang="en-US" sz="2000">
                <a:solidFill>
                  <a:srgbClr val="00CC00"/>
                </a:solidFill>
              </a:rPr>
              <a:t>2n</a:t>
            </a:r>
            <a:r>
              <a:rPr lang="en-US" sz="2000"/>
              <a:t> nodes a new cord with the right endpoint being in the rightmost position and the left being placed uniformly</a:t>
            </a:r>
          </a:p>
          <a:p>
            <a:endParaRPr lang="en-US" sz="2000"/>
          </a:p>
          <a:p>
            <a:endParaRPr lang="en-US" sz="2400"/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6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7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8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9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60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61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62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63" name="Oval 19"/>
          <p:cNvSpPr>
            <a:spLocks noChangeArrowheads="1"/>
          </p:cNvSpPr>
          <p:nvPr/>
        </p:nvSpPr>
        <p:spPr bwMode="auto">
          <a:xfrm>
            <a:off x="685800" y="3833813"/>
            <a:ext cx="2813050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4" name="Oval 20"/>
          <p:cNvSpPr>
            <a:spLocks noChangeArrowheads="1"/>
          </p:cNvSpPr>
          <p:nvPr/>
        </p:nvSpPr>
        <p:spPr bwMode="auto">
          <a:xfrm>
            <a:off x="3579813" y="3935413"/>
            <a:ext cx="13001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5" name="Oval 21"/>
          <p:cNvSpPr>
            <a:spLocks noChangeArrowheads="1"/>
          </p:cNvSpPr>
          <p:nvPr/>
        </p:nvSpPr>
        <p:spPr bwMode="auto">
          <a:xfrm>
            <a:off x="5026025" y="3921125"/>
            <a:ext cx="13001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6" name="Oval 22"/>
          <p:cNvSpPr>
            <a:spLocks noChangeArrowheads="1"/>
          </p:cNvSpPr>
          <p:nvPr/>
        </p:nvSpPr>
        <p:spPr bwMode="auto">
          <a:xfrm>
            <a:off x="6472238" y="3984625"/>
            <a:ext cx="517525" cy="490538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7" name="Oval 23"/>
          <p:cNvSpPr>
            <a:spLocks noChangeArrowheads="1"/>
          </p:cNvSpPr>
          <p:nvPr/>
        </p:nvSpPr>
        <p:spPr bwMode="auto">
          <a:xfrm>
            <a:off x="7223125" y="4014788"/>
            <a:ext cx="500063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8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9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0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1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2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3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4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5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6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7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9" name="Oval 35"/>
          <p:cNvSpPr>
            <a:spLocks noChangeArrowheads="1"/>
          </p:cNvSpPr>
          <p:nvPr/>
        </p:nvSpPr>
        <p:spPr bwMode="auto">
          <a:xfrm>
            <a:off x="8027988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80" name="Oval 36"/>
          <p:cNvSpPr>
            <a:spLocks noChangeArrowheads="1"/>
          </p:cNvSpPr>
          <p:nvPr/>
        </p:nvSpPr>
        <p:spPr bwMode="auto">
          <a:xfrm>
            <a:off x="7164388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3382" name="AutoShape 38"/>
          <p:cNvCxnSpPr>
            <a:cxnSpLocks noChangeShapeType="1"/>
            <a:stCxn id="313380" idx="0"/>
            <a:endCxn id="313379" idx="0"/>
          </p:cNvCxnSpPr>
          <p:nvPr/>
        </p:nvCxnSpPr>
        <p:spPr bwMode="auto">
          <a:xfrm rot="5400000" flipV="1">
            <a:off x="7703344" y="2926557"/>
            <a:ext cx="1587" cy="8636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0917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79" grpId="0" animBg="1"/>
      <p:bldP spid="31338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new right endpoint creates a new graph node</a:t>
            </a:r>
          </a:p>
          <a:p>
            <a:endParaRPr lang="en-US" sz="2400"/>
          </a:p>
        </p:txBody>
      </p:sp>
      <p:sp>
        <p:nvSpPr>
          <p:cNvPr id="315396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8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5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1" name="Oval 19"/>
          <p:cNvSpPr>
            <a:spLocks noChangeArrowheads="1"/>
          </p:cNvSpPr>
          <p:nvPr/>
        </p:nvSpPr>
        <p:spPr bwMode="auto">
          <a:xfrm>
            <a:off x="685800" y="3833813"/>
            <a:ext cx="2813050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Oval 20"/>
          <p:cNvSpPr>
            <a:spLocks noChangeArrowheads="1"/>
          </p:cNvSpPr>
          <p:nvPr/>
        </p:nvSpPr>
        <p:spPr bwMode="auto">
          <a:xfrm>
            <a:off x="3579813" y="3935413"/>
            <a:ext cx="13001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Oval 21"/>
          <p:cNvSpPr>
            <a:spLocks noChangeArrowheads="1"/>
          </p:cNvSpPr>
          <p:nvPr/>
        </p:nvSpPr>
        <p:spPr bwMode="auto">
          <a:xfrm>
            <a:off x="5026025" y="3921125"/>
            <a:ext cx="13001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Oval 22"/>
          <p:cNvSpPr>
            <a:spLocks noChangeArrowheads="1"/>
          </p:cNvSpPr>
          <p:nvPr/>
        </p:nvSpPr>
        <p:spPr bwMode="auto">
          <a:xfrm>
            <a:off x="6472238" y="3984625"/>
            <a:ext cx="517525" cy="490538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Oval 23"/>
          <p:cNvSpPr>
            <a:spLocks noChangeArrowheads="1"/>
          </p:cNvSpPr>
          <p:nvPr/>
        </p:nvSpPr>
        <p:spPr bwMode="auto">
          <a:xfrm>
            <a:off x="7223125" y="4014788"/>
            <a:ext cx="500063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7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8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9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0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1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2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3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4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5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6" name="Oval 34"/>
          <p:cNvSpPr>
            <a:spLocks noChangeArrowheads="1"/>
          </p:cNvSpPr>
          <p:nvPr/>
        </p:nvSpPr>
        <p:spPr bwMode="auto">
          <a:xfrm>
            <a:off x="81724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9" name="Oval 37"/>
          <p:cNvSpPr>
            <a:spLocks noChangeArrowheads="1"/>
          </p:cNvSpPr>
          <p:nvPr/>
        </p:nvSpPr>
        <p:spPr bwMode="auto">
          <a:xfrm>
            <a:off x="8243888" y="5805488"/>
            <a:ext cx="500062" cy="490537"/>
          </a:xfrm>
          <a:prstGeom prst="ellipse">
            <a:avLst/>
          </a:prstGeom>
          <a:solidFill>
            <a:schemeClr val="tx1">
              <a:alpha val="9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7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left endpoint may be placed within any of the existing “supernodes”</a:t>
            </a:r>
          </a:p>
          <a:p>
            <a:endParaRPr lang="en-US" sz="2400"/>
          </a:p>
        </p:txBody>
      </p:sp>
      <p:sp>
        <p:nvSpPr>
          <p:cNvPr id="317444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5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7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8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0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1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4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5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6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7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8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9" name="Oval 19"/>
          <p:cNvSpPr>
            <a:spLocks noChangeArrowheads="1"/>
          </p:cNvSpPr>
          <p:nvPr/>
        </p:nvSpPr>
        <p:spPr bwMode="auto">
          <a:xfrm>
            <a:off x="468313" y="3833813"/>
            <a:ext cx="2879725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0" name="Oval 20"/>
          <p:cNvSpPr>
            <a:spLocks noChangeArrowheads="1"/>
          </p:cNvSpPr>
          <p:nvPr/>
        </p:nvSpPr>
        <p:spPr bwMode="auto">
          <a:xfrm>
            <a:off x="3348038" y="3933825"/>
            <a:ext cx="14398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1" name="Oval 21"/>
          <p:cNvSpPr>
            <a:spLocks noChangeArrowheads="1"/>
          </p:cNvSpPr>
          <p:nvPr/>
        </p:nvSpPr>
        <p:spPr bwMode="auto">
          <a:xfrm>
            <a:off x="4787900" y="3921125"/>
            <a:ext cx="14398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2" name="Oval 22"/>
          <p:cNvSpPr>
            <a:spLocks noChangeArrowheads="1"/>
          </p:cNvSpPr>
          <p:nvPr/>
        </p:nvSpPr>
        <p:spPr bwMode="auto">
          <a:xfrm>
            <a:off x="6227763" y="4017963"/>
            <a:ext cx="688975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3" name="Oval 23"/>
          <p:cNvSpPr>
            <a:spLocks noChangeArrowheads="1"/>
          </p:cNvSpPr>
          <p:nvPr/>
        </p:nvSpPr>
        <p:spPr bwMode="auto">
          <a:xfrm>
            <a:off x="6948488" y="4014788"/>
            <a:ext cx="774700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5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6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7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8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9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0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1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2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3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4" name="Oval 34"/>
          <p:cNvSpPr>
            <a:spLocks noChangeArrowheads="1"/>
          </p:cNvSpPr>
          <p:nvPr/>
        </p:nvSpPr>
        <p:spPr bwMode="auto">
          <a:xfrm>
            <a:off x="81724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5" name="Oval 35"/>
          <p:cNvSpPr>
            <a:spLocks noChangeArrowheads="1"/>
          </p:cNvSpPr>
          <p:nvPr/>
        </p:nvSpPr>
        <p:spPr bwMode="auto">
          <a:xfrm>
            <a:off x="8243888" y="5805488"/>
            <a:ext cx="500062" cy="490537"/>
          </a:xfrm>
          <a:prstGeom prst="ellipse">
            <a:avLst/>
          </a:prstGeom>
          <a:solidFill>
            <a:schemeClr val="tx1">
              <a:alpha val="9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6" name="Oval 36"/>
          <p:cNvSpPr>
            <a:spLocks noChangeArrowheads="1"/>
          </p:cNvSpPr>
          <p:nvPr/>
        </p:nvSpPr>
        <p:spPr bwMode="auto">
          <a:xfrm>
            <a:off x="5397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7" name="Oval 37"/>
          <p:cNvSpPr>
            <a:spLocks noChangeArrowheads="1"/>
          </p:cNvSpPr>
          <p:nvPr/>
        </p:nvSpPr>
        <p:spPr bwMode="auto">
          <a:xfrm>
            <a:off x="414020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8" name="Oval 38"/>
          <p:cNvSpPr>
            <a:spLocks noChangeArrowheads="1"/>
          </p:cNvSpPr>
          <p:nvPr/>
        </p:nvSpPr>
        <p:spPr bwMode="auto">
          <a:xfrm>
            <a:off x="4859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9" name="Oval 39"/>
          <p:cNvSpPr>
            <a:spLocks noChangeArrowheads="1"/>
          </p:cNvSpPr>
          <p:nvPr/>
        </p:nvSpPr>
        <p:spPr bwMode="auto">
          <a:xfrm>
            <a:off x="55086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0" name="Oval 40"/>
          <p:cNvSpPr>
            <a:spLocks noChangeArrowheads="1"/>
          </p:cNvSpPr>
          <p:nvPr/>
        </p:nvSpPr>
        <p:spPr bwMode="auto">
          <a:xfrm>
            <a:off x="63722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1" name="Oval 41"/>
          <p:cNvSpPr>
            <a:spLocks noChangeArrowheads="1"/>
          </p:cNvSpPr>
          <p:nvPr/>
        </p:nvSpPr>
        <p:spPr bwMode="auto">
          <a:xfrm>
            <a:off x="70929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2" name="Oval 42"/>
          <p:cNvSpPr>
            <a:spLocks noChangeArrowheads="1"/>
          </p:cNvSpPr>
          <p:nvPr/>
        </p:nvSpPr>
        <p:spPr bwMode="auto">
          <a:xfrm>
            <a:off x="34194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3" name="Oval 43"/>
          <p:cNvSpPr>
            <a:spLocks noChangeArrowheads="1"/>
          </p:cNvSpPr>
          <p:nvPr/>
        </p:nvSpPr>
        <p:spPr bwMode="auto">
          <a:xfrm>
            <a:off x="2700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4" name="Oval 44"/>
          <p:cNvSpPr>
            <a:spLocks noChangeArrowheads="1"/>
          </p:cNvSpPr>
          <p:nvPr/>
        </p:nvSpPr>
        <p:spPr bwMode="auto">
          <a:xfrm>
            <a:off x="19081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5" name="Oval 45"/>
          <p:cNvSpPr>
            <a:spLocks noChangeArrowheads="1"/>
          </p:cNvSpPr>
          <p:nvPr/>
        </p:nvSpPr>
        <p:spPr bwMode="auto">
          <a:xfrm>
            <a:off x="125888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6" name="Oval 46"/>
          <p:cNvSpPr>
            <a:spLocks noChangeArrowheads="1"/>
          </p:cNvSpPr>
          <p:nvPr/>
        </p:nvSpPr>
        <p:spPr bwMode="auto">
          <a:xfrm>
            <a:off x="7885113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2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number of free positions within a supernode is equal to the number of pairing nodes it contains</a:t>
            </a:r>
          </a:p>
          <a:p>
            <a:r>
              <a:rPr lang="en-US" sz="2400"/>
              <a:t>This is also equal to the degree</a:t>
            </a:r>
          </a:p>
          <a:p>
            <a:endParaRPr lang="en-US" sz="2000"/>
          </a:p>
        </p:txBody>
      </p:sp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8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0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1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2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3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4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5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6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7" name="Oval 19"/>
          <p:cNvSpPr>
            <a:spLocks noChangeArrowheads="1"/>
          </p:cNvSpPr>
          <p:nvPr/>
        </p:nvSpPr>
        <p:spPr bwMode="auto">
          <a:xfrm>
            <a:off x="468313" y="3833813"/>
            <a:ext cx="2879725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8" name="Oval 20"/>
          <p:cNvSpPr>
            <a:spLocks noChangeArrowheads="1"/>
          </p:cNvSpPr>
          <p:nvPr/>
        </p:nvSpPr>
        <p:spPr bwMode="auto">
          <a:xfrm>
            <a:off x="3348038" y="3933825"/>
            <a:ext cx="14398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9" name="Oval 21"/>
          <p:cNvSpPr>
            <a:spLocks noChangeArrowheads="1"/>
          </p:cNvSpPr>
          <p:nvPr/>
        </p:nvSpPr>
        <p:spPr bwMode="auto">
          <a:xfrm>
            <a:off x="4787900" y="3921125"/>
            <a:ext cx="14398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0" name="Oval 22"/>
          <p:cNvSpPr>
            <a:spLocks noChangeArrowheads="1"/>
          </p:cNvSpPr>
          <p:nvPr/>
        </p:nvSpPr>
        <p:spPr bwMode="auto">
          <a:xfrm>
            <a:off x="6227763" y="4017963"/>
            <a:ext cx="688975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1" name="Oval 23"/>
          <p:cNvSpPr>
            <a:spLocks noChangeArrowheads="1"/>
          </p:cNvSpPr>
          <p:nvPr/>
        </p:nvSpPr>
        <p:spPr bwMode="auto">
          <a:xfrm>
            <a:off x="6948488" y="4014788"/>
            <a:ext cx="774700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2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3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4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5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6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7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8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9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20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21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22" name="Oval 34"/>
          <p:cNvSpPr>
            <a:spLocks noChangeArrowheads="1"/>
          </p:cNvSpPr>
          <p:nvPr/>
        </p:nvSpPr>
        <p:spPr bwMode="auto">
          <a:xfrm>
            <a:off x="81724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3" name="Oval 35"/>
          <p:cNvSpPr>
            <a:spLocks noChangeArrowheads="1"/>
          </p:cNvSpPr>
          <p:nvPr/>
        </p:nvSpPr>
        <p:spPr bwMode="auto">
          <a:xfrm>
            <a:off x="8243888" y="5805488"/>
            <a:ext cx="500062" cy="490537"/>
          </a:xfrm>
          <a:prstGeom prst="ellipse">
            <a:avLst/>
          </a:prstGeom>
          <a:solidFill>
            <a:schemeClr val="tx1">
              <a:alpha val="9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4" name="Oval 36"/>
          <p:cNvSpPr>
            <a:spLocks noChangeArrowheads="1"/>
          </p:cNvSpPr>
          <p:nvPr/>
        </p:nvSpPr>
        <p:spPr bwMode="auto">
          <a:xfrm>
            <a:off x="5397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5" name="Oval 37"/>
          <p:cNvSpPr>
            <a:spLocks noChangeArrowheads="1"/>
          </p:cNvSpPr>
          <p:nvPr/>
        </p:nvSpPr>
        <p:spPr bwMode="auto">
          <a:xfrm>
            <a:off x="414020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6" name="Oval 38"/>
          <p:cNvSpPr>
            <a:spLocks noChangeArrowheads="1"/>
          </p:cNvSpPr>
          <p:nvPr/>
        </p:nvSpPr>
        <p:spPr bwMode="auto">
          <a:xfrm>
            <a:off x="4859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7" name="Oval 39"/>
          <p:cNvSpPr>
            <a:spLocks noChangeArrowheads="1"/>
          </p:cNvSpPr>
          <p:nvPr/>
        </p:nvSpPr>
        <p:spPr bwMode="auto">
          <a:xfrm>
            <a:off x="55086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8" name="Oval 40"/>
          <p:cNvSpPr>
            <a:spLocks noChangeArrowheads="1"/>
          </p:cNvSpPr>
          <p:nvPr/>
        </p:nvSpPr>
        <p:spPr bwMode="auto">
          <a:xfrm>
            <a:off x="63722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9" name="Oval 41"/>
          <p:cNvSpPr>
            <a:spLocks noChangeArrowheads="1"/>
          </p:cNvSpPr>
          <p:nvPr/>
        </p:nvSpPr>
        <p:spPr bwMode="auto">
          <a:xfrm>
            <a:off x="70929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0" name="Oval 42"/>
          <p:cNvSpPr>
            <a:spLocks noChangeArrowheads="1"/>
          </p:cNvSpPr>
          <p:nvPr/>
        </p:nvSpPr>
        <p:spPr bwMode="auto">
          <a:xfrm>
            <a:off x="34194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1" name="Oval 43"/>
          <p:cNvSpPr>
            <a:spLocks noChangeArrowheads="1"/>
          </p:cNvSpPr>
          <p:nvPr/>
        </p:nvSpPr>
        <p:spPr bwMode="auto">
          <a:xfrm>
            <a:off x="2700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2" name="Oval 44"/>
          <p:cNvSpPr>
            <a:spLocks noChangeArrowheads="1"/>
          </p:cNvSpPr>
          <p:nvPr/>
        </p:nvSpPr>
        <p:spPr bwMode="auto">
          <a:xfrm>
            <a:off x="19081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3" name="Oval 45"/>
          <p:cNvSpPr>
            <a:spLocks noChangeArrowheads="1"/>
          </p:cNvSpPr>
          <p:nvPr/>
        </p:nvSpPr>
        <p:spPr bwMode="auto">
          <a:xfrm>
            <a:off x="125888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4" name="Oval 46"/>
          <p:cNvSpPr>
            <a:spLocks noChangeArrowheads="1"/>
          </p:cNvSpPr>
          <p:nvPr/>
        </p:nvSpPr>
        <p:spPr bwMode="auto">
          <a:xfrm>
            <a:off x="7885113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7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For example, the probability that the black graph node links to the blue node is 4/11</a:t>
            </a:r>
          </a:p>
          <a:p>
            <a:pPr lvl="1"/>
            <a:r>
              <a:rPr lang="en-US" sz="2400">
                <a:solidFill>
                  <a:srgbClr val="0000FF"/>
                </a:solidFill>
              </a:rPr>
              <a:t>d</a:t>
            </a:r>
            <a:r>
              <a:rPr lang="en-US" sz="2400" baseline="-25000">
                <a:solidFill>
                  <a:srgbClr val="0000FF"/>
                </a:solidFill>
              </a:rPr>
              <a:t>i</a:t>
            </a:r>
            <a:r>
              <a:rPr lang="en-US" sz="2400"/>
              <a:t> = 4,      t = 6,       d</a:t>
            </a:r>
            <a:r>
              <a:rPr lang="en-US" sz="2400" baseline="-25000"/>
              <a:t>i</a:t>
            </a:r>
            <a:r>
              <a:rPr lang="en-US" sz="2400"/>
              <a:t>/(2t-1) = 4/11</a:t>
            </a:r>
          </a:p>
          <a:p>
            <a:endParaRPr lang="en-US" sz="2400"/>
          </a:p>
        </p:txBody>
      </p:sp>
      <p:sp>
        <p:nvSpPr>
          <p:cNvPr id="321540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1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8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9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0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1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2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3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4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5" name="Oval 19"/>
          <p:cNvSpPr>
            <a:spLocks noChangeArrowheads="1"/>
          </p:cNvSpPr>
          <p:nvPr/>
        </p:nvSpPr>
        <p:spPr bwMode="auto">
          <a:xfrm>
            <a:off x="468313" y="3833813"/>
            <a:ext cx="2879725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6" name="Oval 20"/>
          <p:cNvSpPr>
            <a:spLocks noChangeArrowheads="1"/>
          </p:cNvSpPr>
          <p:nvPr/>
        </p:nvSpPr>
        <p:spPr bwMode="auto">
          <a:xfrm>
            <a:off x="3348038" y="3933825"/>
            <a:ext cx="14398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7" name="Oval 21"/>
          <p:cNvSpPr>
            <a:spLocks noChangeArrowheads="1"/>
          </p:cNvSpPr>
          <p:nvPr/>
        </p:nvSpPr>
        <p:spPr bwMode="auto">
          <a:xfrm>
            <a:off x="4787900" y="3921125"/>
            <a:ext cx="14398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8" name="Oval 22"/>
          <p:cNvSpPr>
            <a:spLocks noChangeArrowheads="1"/>
          </p:cNvSpPr>
          <p:nvPr/>
        </p:nvSpPr>
        <p:spPr bwMode="auto">
          <a:xfrm>
            <a:off x="6227763" y="4017963"/>
            <a:ext cx="688975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9" name="Oval 23"/>
          <p:cNvSpPr>
            <a:spLocks noChangeArrowheads="1"/>
          </p:cNvSpPr>
          <p:nvPr/>
        </p:nvSpPr>
        <p:spPr bwMode="auto">
          <a:xfrm>
            <a:off x="6948488" y="4014788"/>
            <a:ext cx="774700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0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1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2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3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4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5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6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7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8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9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70" name="Oval 34"/>
          <p:cNvSpPr>
            <a:spLocks noChangeArrowheads="1"/>
          </p:cNvSpPr>
          <p:nvPr/>
        </p:nvSpPr>
        <p:spPr bwMode="auto">
          <a:xfrm>
            <a:off x="81724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1" name="Oval 35"/>
          <p:cNvSpPr>
            <a:spLocks noChangeArrowheads="1"/>
          </p:cNvSpPr>
          <p:nvPr/>
        </p:nvSpPr>
        <p:spPr bwMode="auto">
          <a:xfrm>
            <a:off x="8243888" y="5805488"/>
            <a:ext cx="500062" cy="490537"/>
          </a:xfrm>
          <a:prstGeom prst="ellipse">
            <a:avLst/>
          </a:prstGeom>
          <a:solidFill>
            <a:schemeClr val="tx1">
              <a:alpha val="9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2" name="Oval 36"/>
          <p:cNvSpPr>
            <a:spLocks noChangeArrowheads="1"/>
          </p:cNvSpPr>
          <p:nvPr/>
        </p:nvSpPr>
        <p:spPr bwMode="auto">
          <a:xfrm>
            <a:off x="5397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3" name="Oval 37"/>
          <p:cNvSpPr>
            <a:spLocks noChangeArrowheads="1"/>
          </p:cNvSpPr>
          <p:nvPr/>
        </p:nvSpPr>
        <p:spPr bwMode="auto">
          <a:xfrm>
            <a:off x="414020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4" name="Oval 38"/>
          <p:cNvSpPr>
            <a:spLocks noChangeArrowheads="1"/>
          </p:cNvSpPr>
          <p:nvPr/>
        </p:nvSpPr>
        <p:spPr bwMode="auto">
          <a:xfrm>
            <a:off x="4859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5" name="Oval 39"/>
          <p:cNvSpPr>
            <a:spLocks noChangeArrowheads="1"/>
          </p:cNvSpPr>
          <p:nvPr/>
        </p:nvSpPr>
        <p:spPr bwMode="auto">
          <a:xfrm>
            <a:off x="55086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6" name="Oval 40"/>
          <p:cNvSpPr>
            <a:spLocks noChangeArrowheads="1"/>
          </p:cNvSpPr>
          <p:nvPr/>
        </p:nvSpPr>
        <p:spPr bwMode="auto">
          <a:xfrm>
            <a:off x="63722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7" name="Oval 41"/>
          <p:cNvSpPr>
            <a:spLocks noChangeArrowheads="1"/>
          </p:cNvSpPr>
          <p:nvPr/>
        </p:nvSpPr>
        <p:spPr bwMode="auto">
          <a:xfrm>
            <a:off x="70929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8" name="Oval 42"/>
          <p:cNvSpPr>
            <a:spLocks noChangeArrowheads="1"/>
          </p:cNvSpPr>
          <p:nvPr/>
        </p:nvSpPr>
        <p:spPr bwMode="auto">
          <a:xfrm>
            <a:off x="34194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9" name="Oval 43"/>
          <p:cNvSpPr>
            <a:spLocks noChangeArrowheads="1"/>
          </p:cNvSpPr>
          <p:nvPr/>
        </p:nvSpPr>
        <p:spPr bwMode="auto">
          <a:xfrm>
            <a:off x="2700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80" name="Oval 44"/>
          <p:cNvSpPr>
            <a:spLocks noChangeArrowheads="1"/>
          </p:cNvSpPr>
          <p:nvPr/>
        </p:nvSpPr>
        <p:spPr bwMode="auto">
          <a:xfrm>
            <a:off x="19081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81" name="Oval 45"/>
          <p:cNvSpPr>
            <a:spLocks noChangeArrowheads="1"/>
          </p:cNvSpPr>
          <p:nvPr/>
        </p:nvSpPr>
        <p:spPr bwMode="auto">
          <a:xfrm>
            <a:off x="125888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82" name="Oval 46"/>
          <p:cNvSpPr>
            <a:spLocks noChangeArrowheads="1"/>
          </p:cNvSpPr>
          <p:nvPr/>
        </p:nvSpPr>
        <p:spPr bwMode="auto">
          <a:xfrm>
            <a:off x="7885113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4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Preferential attachment graphs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Expected diameter</a:t>
            </a:r>
          </a:p>
          <a:p>
            <a:pPr lvl="1"/>
            <a:r>
              <a:rPr lang="en-US"/>
              <a:t>if </a:t>
            </a:r>
            <a:r>
              <a:rPr lang="en-US">
                <a:solidFill>
                  <a:srgbClr val="00CC00"/>
                </a:solidFill>
              </a:rPr>
              <a:t>m = 1</a:t>
            </a:r>
            <a:r>
              <a:rPr lang="en-US"/>
              <a:t>, the diameter is </a:t>
            </a:r>
            <a:r>
              <a:rPr lang="en-US">
                <a:solidFill>
                  <a:srgbClr val="00CC00"/>
                </a:solidFill>
              </a:rPr>
              <a:t>Θ(log n)</a:t>
            </a:r>
          </a:p>
          <a:p>
            <a:pPr lvl="1"/>
            <a:r>
              <a:rPr lang="en-US"/>
              <a:t>if </a:t>
            </a:r>
            <a:r>
              <a:rPr lang="en-US">
                <a:solidFill>
                  <a:srgbClr val="00CC00"/>
                </a:solidFill>
              </a:rPr>
              <a:t>m &gt; 1</a:t>
            </a:r>
            <a:r>
              <a:rPr lang="en-US"/>
              <a:t>, the diameter is </a:t>
            </a:r>
            <a:r>
              <a:rPr lang="en-US">
                <a:solidFill>
                  <a:srgbClr val="00CC00"/>
                </a:solidFill>
              </a:rPr>
              <a:t>Θ(log n/loglog n)</a:t>
            </a:r>
          </a:p>
          <a:p>
            <a:pPr lvl="1"/>
            <a:endParaRPr lang="en-US">
              <a:solidFill>
                <a:srgbClr val="00CC00"/>
              </a:solidFill>
            </a:endParaRPr>
          </a:p>
          <a:p>
            <a:r>
              <a:rPr lang="en-US"/>
              <a:t>Expected clustering coefficient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2276475" y="4378325"/>
          <a:ext cx="2874963" cy="939800"/>
        </p:xfrm>
        <a:graphic>
          <a:graphicData uri="http://schemas.openxmlformats.org/presentationml/2006/ole">
            <p:oleObj spid="_x0000_s7181" name="Equation" r:id="rId4" imgW="1282700" imgH="4191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887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Weaknesses of the BA model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Technical issues: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is not directed (not good as a model for the Web) and when directed it gives acyclic graphs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focuses mainly on the (in-) degree and does not take into account other parameters (out-degree distribution, components, clustering coefficient)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correlates age with degree which is not always the case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Academic issues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model rediscovers the wheel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preferential attachment is not the answer to every power-law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what does “scale-free” mean exactly?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Yet, it was a breakthrough in the network research, that popularized the area</a:t>
            </a:r>
          </a:p>
        </p:txBody>
      </p:sp>
    </p:spTree>
    <p:extLst>
      <p:ext uri="{BB962C8B-B14F-4D97-AF65-F5344CB8AC3E}">
        <p14:creationId xmlns="" xmlns:p14="http://schemas.microsoft.com/office/powerpoint/2010/main" val="3199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models for real-life graphs is important for several reasons</a:t>
            </a:r>
          </a:p>
          <a:p>
            <a:pPr lvl="1"/>
            <a:r>
              <a:rPr lang="en-US" dirty="0" smtClean="0"/>
              <a:t>Create data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 smtClean="0"/>
              <a:t> of processes on networks</a:t>
            </a:r>
          </a:p>
          <a:p>
            <a:pPr lvl="1"/>
            <a:r>
              <a:rPr lang="en-US" dirty="0" smtClean="0"/>
              <a:t>Identify the </a:t>
            </a:r>
            <a:r>
              <a:rPr lang="en-US" dirty="0" smtClean="0">
                <a:solidFill>
                  <a:srgbClr val="0070C0"/>
                </a:solidFill>
              </a:rPr>
              <a:t>underlying mechanisms </a:t>
            </a:r>
            <a:r>
              <a:rPr lang="en-US" dirty="0" smtClean="0"/>
              <a:t>that govern the network generation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dirty="0" smtClean="0"/>
              <a:t> the evolution of networks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7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of the BA model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variations</a:t>
            </a:r>
            <a:r>
              <a:rPr lang="en-US" dirty="0"/>
              <a:t> have been considered some in order to address the problems with the vanilla BA model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edge rewiring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appearance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disappearance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fitness</a:t>
            </a:r>
            <a:r>
              <a:rPr lang="en-US" dirty="0"/>
              <a:t> parameters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mean degree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non-linear</a:t>
            </a:r>
            <a:r>
              <a:rPr lang="en-US" dirty="0"/>
              <a:t> preferential attachment</a:t>
            </a:r>
          </a:p>
          <a:p>
            <a:pPr lvl="2"/>
            <a:r>
              <a:rPr lang="en-US" dirty="0"/>
              <a:t>surprisingly, only linear preferential attachment yields power-law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55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188913"/>
            <a:ext cx="8086725" cy="1008062"/>
          </a:xfrm>
        </p:spPr>
        <p:txBody>
          <a:bodyPr>
            <a:noAutofit/>
          </a:bodyPr>
          <a:lstStyle/>
          <a:p>
            <a:r>
              <a:rPr lang="en-US" sz="3600" dirty="0"/>
              <a:t>Empirical observations for the Web graph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Such subgraphs are highly unlikely in random graphs</a:t>
            </a:r>
          </a:p>
          <a:p>
            <a:r>
              <a:rPr lang="en-US" sz="2400"/>
              <a:t>They are also unlikely in the BA model</a:t>
            </a:r>
          </a:p>
          <a:p>
            <a:r>
              <a:rPr lang="en-US" sz="2400"/>
              <a:t>Can we create a model that will have high concentration of small cliques?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6877050" y="170021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7164388" y="1916113"/>
            <a:ext cx="7921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6877050" y="227647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6877050" y="28527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956550" y="198755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7956550" y="249237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V="1">
            <a:off x="7164388" y="2132013"/>
            <a:ext cx="792162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7164388" y="1916113"/>
            <a:ext cx="792162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V="1">
            <a:off x="7164388" y="2203450"/>
            <a:ext cx="792162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 flipV="1">
            <a:off x="7164388" y="2708275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7164388" y="2419350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6856413" y="33512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K</a:t>
            </a:r>
            <a:r>
              <a:rPr lang="en-US" sz="2000" baseline="-25000"/>
              <a:t>3,2</a:t>
            </a:r>
            <a:r>
              <a:rPr lang="en-US" sz="2000"/>
              <a:t> clique</a:t>
            </a:r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>
            <a:off x="735013" y="1773238"/>
            <a:ext cx="57610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In a large scale experimental study by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Kumar et al, they observed that the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Web contains a large number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small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bipartite cliques</a:t>
            </a:r>
            <a:r>
              <a:rPr lang="en-US" sz="2400">
                <a:latin typeface="Tahoma" pitchFamily="34" charset="0"/>
              </a:rPr>
              <a:t> (cores)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the </a:t>
            </a:r>
            <a:r>
              <a:rPr lang="en-US" sz="2400">
                <a:solidFill>
                  <a:srgbClr val="0066FF"/>
                </a:solidFill>
                <a:latin typeface="Tahoma" pitchFamily="34" charset="0"/>
              </a:rPr>
              <a:t>topical</a:t>
            </a:r>
            <a:r>
              <a:rPr lang="en-US" sz="2400">
                <a:latin typeface="Tahoma" pitchFamily="34" charset="0"/>
              </a:rPr>
              <a:t> structure of the Web</a:t>
            </a:r>
          </a:p>
          <a:p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out-degree </a:t>
            </a:r>
            <a:r>
              <a:rPr lang="en-US" sz="2400">
                <a:solidFill>
                  <a:srgbClr val="00CC00"/>
                </a:solidFill>
              </a:rPr>
              <a:t>d </a:t>
            </a:r>
            <a:r>
              <a:rPr lang="en-US" sz="2400"/>
              <a:t>(constant)</a:t>
            </a:r>
            <a:r>
              <a:rPr lang="en-US" sz="2400">
                <a:solidFill>
                  <a:srgbClr val="00CC00"/>
                </a:solidFill>
              </a:rPr>
              <a:t> </a:t>
            </a:r>
            <a:r>
              <a:rPr lang="en-US" sz="2400"/>
              <a:t>of each node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parameter </a:t>
            </a:r>
            <a:r>
              <a:rPr lang="el-GR" sz="2400">
                <a:solidFill>
                  <a:srgbClr val="00CC00"/>
                </a:solidFill>
                <a:latin typeface="Arial" charset="0"/>
              </a:rPr>
              <a:t>α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The process: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Nodes arrive one at the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new node selects uniformly one of the existing nodes as a </a:t>
            </a:r>
            <a:r>
              <a:rPr lang="en-US" sz="2400">
                <a:solidFill>
                  <a:srgbClr val="0066FF"/>
                </a:solidFill>
              </a:rPr>
              <a:t>prototype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new node creates </a:t>
            </a:r>
            <a:r>
              <a:rPr lang="en-US" sz="2400">
                <a:solidFill>
                  <a:srgbClr val="00CC00"/>
                </a:solidFill>
              </a:rPr>
              <a:t>d</a:t>
            </a:r>
            <a:r>
              <a:rPr lang="en-US" sz="2400"/>
              <a:t> outgoing links. For the </a:t>
            </a:r>
            <a:r>
              <a:rPr lang="en-US" sz="2400">
                <a:solidFill>
                  <a:srgbClr val="00CC00"/>
                </a:solidFill>
              </a:rPr>
              <a:t>i</a:t>
            </a:r>
            <a:r>
              <a:rPr lang="en-US" sz="2400" baseline="30000">
                <a:solidFill>
                  <a:srgbClr val="00CC00"/>
                </a:solidFill>
              </a:rPr>
              <a:t>th</a:t>
            </a:r>
            <a:r>
              <a:rPr lang="en-US" sz="2400"/>
              <a:t> link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000">
                <a:latin typeface="Arial" charset="0"/>
              </a:rPr>
              <a:t> </a:t>
            </a:r>
            <a:r>
              <a:rPr lang="en-US" sz="2000"/>
              <a:t>it copies the i-th link of the prototype node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n-US" sz="2000">
                <a:solidFill>
                  <a:srgbClr val="00CC00"/>
                </a:solidFill>
              </a:rPr>
              <a:t>1-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 sz="2000"/>
              <a:t> it selects the target of the link uniformly at random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="" xmlns:p14="http://schemas.microsoft.com/office/powerpoint/2010/main" val="4326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 = 3</a:t>
            </a:r>
            <a:endParaRPr lang="en-US" dirty="0"/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038725" y="2338388"/>
            <a:ext cx="306388" cy="300037"/>
          </a:xfrm>
          <a:prstGeom prst="ellipse">
            <a:avLst/>
          </a:prstGeom>
          <a:solidFill>
            <a:srgbClr val="A5278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51525" y="2000250"/>
            <a:ext cx="306388" cy="300038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980238" y="2987675"/>
            <a:ext cx="306387" cy="3000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4916488" y="3290888"/>
            <a:ext cx="306387" cy="3000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6599238" y="3840163"/>
            <a:ext cx="306387" cy="300037"/>
          </a:xfrm>
          <a:prstGeom prst="ellipse">
            <a:avLst/>
          </a:prstGeom>
          <a:solidFill>
            <a:srgbClr val="20D8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710238" y="3889375"/>
            <a:ext cx="306387" cy="300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0" name="Oval 10"/>
          <p:cNvSpPr>
            <a:spLocks noChangeArrowheads="1"/>
          </p:cNvSpPr>
          <p:nvPr/>
        </p:nvSpPr>
        <p:spPr bwMode="auto">
          <a:xfrm>
            <a:off x="6769100" y="2187575"/>
            <a:ext cx="306388" cy="300038"/>
          </a:xfrm>
          <a:prstGeom prst="ellipse">
            <a:avLst/>
          </a:prstGeom>
          <a:solidFill>
            <a:srgbClr val="E1C43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 flipH="1">
            <a:off x="5881688" y="2320925"/>
            <a:ext cx="123825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6040438" y="2295525"/>
            <a:ext cx="598487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3" name="Line 13"/>
          <p:cNvSpPr>
            <a:spLocks noChangeShapeType="1"/>
          </p:cNvSpPr>
          <p:nvPr/>
        </p:nvSpPr>
        <p:spPr bwMode="auto">
          <a:xfrm>
            <a:off x="6137275" y="2189163"/>
            <a:ext cx="64135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4" name="Line 14"/>
          <p:cNvSpPr>
            <a:spLocks noChangeShapeType="1"/>
          </p:cNvSpPr>
          <p:nvPr/>
        </p:nvSpPr>
        <p:spPr bwMode="auto">
          <a:xfrm flipV="1">
            <a:off x="5195888" y="2400300"/>
            <a:ext cx="1557337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5" name="Line 15"/>
          <p:cNvSpPr>
            <a:spLocks noChangeShapeType="1"/>
          </p:cNvSpPr>
          <p:nvPr/>
        </p:nvSpPr>
        <p:spPr bwMode="auto">
          <a:xfrm>
            <a:off x="5178425" y="3552825"/>
            <a:ext cx="53657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 flipV="1">
            <a:off x="5081588" y="2638425"/>
            <a:ext cx="7937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257800" y="2611438"/>
            <a:ext cx="466725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8" name="Line 18"/>
          <p:cNvSpPr>
            <a:spLocks noChangeShapeType="1"/>
          </p:cNvSpPr>
          <p:nvPr/>
        </p:nvSpPr>
        <p:spPr bwMode="auto">
          <a:xfrm flipV="1">
            <a:off x="5337175" y="2411413"/>
            <a:ext cx="14160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>
            <a:off x="5327650" y="2541588"/>
            <a:ext cx="1284288" cy="134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0" name="Line 20"/>
          <p:cNvSpPr>
            <a:spLocks noChangeShapeType="1"/>
          </p:cNvSpPr>
          <p:nvPr/>
        </p:nvSpPr>
        <p:spPr bwMode="auto">
          <a:xfrm flipV="1">
            <a:off x="6013450" y="4017963"/>
            <a:ext cx="588963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1" name="Line 21"/>
          <p:cNvSpPr>
            <a:spLocks noChangeShapeType="1"/>
          </p:cNvSpPr>
          <p:nvPr/>
        </p:nvSpPr>
        <p:spPr bwMode="auto">
          <a:xfrm flipV="1">
            <a:off x="5970588" y="3252788"/>
            <a:ext cx="1054100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2" name="Line 22"/>
          <p:cNvSpPr>
            <a:spLocks noChangeShapeType="1"/>
          </p:cNvSpPr>
          <p:nvPr/>
        </p:nvSpPr>
        <p:spPr bwMode="auto">
          <a:xfrm flipV="1">
            <a:off x="5934075" y="2452688"/>
            <a:ext cx="871538" cy="144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3" name="Line 23"/>
          <p:cNvSpPr>
            <a:spLocks noChangeShapeType="1"/>
          </p:cNvSpPr>
          <p:nvPr/>
        </p:nvSpPr>
        <p:spPr bwMode="auto">
          <a:xfrm flipV="1">
            <a:off x="6796088" y="3287713"/>
            <a:ext cx="2809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4" name="Line 24"/>
          <p:cNvSpPr>
            <a:spLocks noChangeShapeType="1"/>
          </p:cNvSpPr>
          <p:nvPr/>
        </p:nvSpPr>
        <p:spPr bwMode="auto">
          <a:xfrm flipV="1">
            <a:off x="6753225" y="2479675"/>
            <a:ext cx="139700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5" name="Line 25"/>
          <p:cNvSpPr>
            <a:spLocks noChangeShapeType="1"/>
          </p:cNvSpPr>
          <p:nvPr/>
        </p:nvSpPr>
        <p:spPr bwMode="auto">
          <a:xfrm flipH="1" flipV="1">
            <a:off x="5213350" y="3498850"/>
            <a:ext cx="13890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 flipH="1" flipV="1">
            <a:off x="6972300" y="2479675"/>
            <a:ext cx="123825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 flipH="1">
            <a:off x="5222875" y="3138488"/>
            <a:ext cx="17589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8" name="Line 28"/>
          <p:cNvSpPr>
            <a:spLocks noChangeShapeType="1"/>
          </p:cNvSpPr>
          <p:nvPr/>
        </p:nvSpPr>
        <p:spPr bwMode="auto">
          <a:xfrm flipH="1" flipV="1">
            <a:off x="5327650" y="2549525"/>
            <a:ext cx="1671638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 flipH="1">
            <a:off x="5327650" y="2324100"/>
            <a:ext cx="14462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6927850" y="2487613"/>
            <a:ext cx="1412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 flipH="1">
            <a:off x="6691313" y="2462213"/>
            <a:ext cx="1397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2" name="Oval 32"/>
          <p:cNvSpPr>
            <a:spLocks noChangeArrowheads="1"/>
          </p:cNvSpPr>
          <p:nvPr/>
        </p:nvSpPr>
        <p:spPr bwMode="auto">
          <a:xfrm>
            <a:off x="3819525" y="4589463"/>
            <a:ext cx="306388" cy="300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1371600" y="2488406"/>
            <a:ext cx="1752600" cy="21534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1657350" y="2772569"/>
            <a:ext cx="887412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1657350" y="3325892"/>
            <a:ext cx="887412" cy="342106"/>
          </a:xfrm>
          <a:prstGeom prst="rect">
            <a:avLst/>
          </a:prstGeom>
          <a:solidFill>
            <a:srgbClr val="E1C4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1643062" y="3922793"/>
            <a:ext cx="901699" cy="349250"/>
          </a:xfrm>
          <a:prstGeom prst="rect">
            <a:avLst/>
          </a:prstGeom>
          <a:solidFill>
            <a:srgbClr val="20D8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7" name="Line 37"/>
          <p:cNvSpPr>
            <a:spLocks noChangeShapeType="1"/>
          </p:cNvSpPr>
          <p:nvPr/>
        </p:nvSpPr>
        <p:spPr bwMode="auto">
          <a:xfrm flipV="1">
            <a:off x="4043363" y="3551238"/>
            <a:ext cx="914400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8" name="Line 38"/>
          <p:cNvSpPr>
            <a:spLocks noChangeShapeType="1"/>
          </p:cNvSpPr>
          <p:nvPr/>
        </p:nvSpPr>
        <p:spPr bwMode="auto">
          <a:xfrm flipV="1">
            <a:off x="4081463" y="2435225"/>
            <a:ext cx="2684462" cy="220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9" name="Line 39"/>
          <p:cNvSpPr>
            <a:spLocks noChangeShapeType="1"/>
          </p:cNvSpPr>
          <p:nvPr/>
        </p:nvSpPr>
        <p:spPr bwMode="auto">
          <a:xfrm flipV="1">
            <a:off x="4100513" y="4090988"/>
            <a:ext cx="2541587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38800" y="3776663"/>
            <a:ext cx="463550" cy="511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17" y="3276600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sap\AppData\Local\Microsoft\Windows\Temporary Internet Files\Content.IE5\S7NIQV8V\MC90043261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4" y="2709363"/>
            <a:ext cx="455046" cy="455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95" y="3860879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14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2" grpId="0" animBg="1"/>
      <p:bldP spid="286753" grpId="0" animBg="1"/>
      <p:bldP spid="286754" grpId="0" animBg="1"/>
      <p:bldP spid="286755" grpId="0" animBg="1"/>
      <p:bldP spid="286756" grpId="0" animBg="1"/>
      <p:bldP spid="286757" grpId="0" animBg="1"/>
      <p:bldP spid="286758" grpId="0" animBg="1"/>
      <p:bldP spid="286759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 properties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law degree distribution with exponent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β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>
                <a:solidFill>
                  <a:srgbClr val="00CC00"/>
                </a:solidFill>
              </a:rPr>
              <a:t>(2-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)/(1-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</a:t>
            </a:r>
          </a:p>
          <a:p>
            <a:r>
              <a:rPr lang="en-US"/>
              <a:t>Number of bipartite cliques of size </a:t>
            </a:r>
            <a:r>
              <a:rPr lang="en-US">
                <a:solidFill>
                  <a:srgbClr val="00CC00"/>
                </a:solidFill>
              </a:rPr>
              <a:t>i x d</a:t>
            </a:r>
            <a:r>
              <a:rPr lang="en-US"/>
              <a:t> is </a:t>
            </a:r>
            <a:r>
              <a:rPr lang="en-US">
                <a:solidFill>
                  <a:srgbClr val="00CC00"/>
                </a:solidFill>
              </a:rPr>
              <a:t>ne</a:t>
            </a:r>
            <a:r>
              <a:rPr lang="en-US" baseline="30000">
                <a:solidFill>
                  <a:srgbClr val="00CC00"/>
                </a:solidFill>
              </a:rPr>
              <a:t>-i</a:t>
            </a:r>
          </a:p>
          <a:p>
            <a:endParaRPr lang="en-US" baseline="30000"/>
          </a:p>
          <a:p>
            <a:r>
              <a:rPr lang="en-US"/>
              <a:t>The model has also found applications in biological networks</a:t>
            </a:r>
          </a:p>
          <a:p>
            <a:pPr lvl="1"/>
            <a:r>
              <a:rPr lang="en-US"/>
              <a:t>copying mechanism in gene mutations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4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graph models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Cooper Frieze model</a:t>
            </a:r>
          </a:p>
          <a:p>
            <a:pPr lvl="1">
              <a:lnSpc>
                <a:spcPct val="90000"/>
              </a:lnSpc>
            </a:pPr>
            <a:r>
              <a:rPr lang="en-US"/>
              <a:t>multiple parameters that allow for adding vertices, edges, preferential attachment, uniform linking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Directed graphs [Bollobas et al]</a:t>
            </a:r>
          </a:p>
          <a:p>
            <a:pPr lvl="1">
              <a:lnSpc>
                <a:spcPct val="90000"/>
              </a:lnSpc>
            </a:pPr>
            <a:r>
              <a:rPr lang="en-US"/>
              <a:t>allow for preferential selection of both the source and the destination</a:t>
            </a:r>
          </a:p>
          <a:p>
            <a:pPr lvl="1">
              <a:lnSpc>
                <a:spcPct val="90000"/>
              </a:lnSpc>
            </a:pPr>
            <a:r>
              <a:rPr lang="en-US"/>
              <a:t>allow for edges from both new and old vertices</a:t>
            </a:r>
          </a:p>
        </p:txBody>
      </p:sp>
    </p:spTree>
    <p:extLst>
      <p:ext uri="{BB962C8B-B14F-4D97-AF65-F5344CB8AC3E}">
        <p14:creationId xmlns="" xmlns:p14="http://schemas.microsoft.com/office/powerpoint/2010/main" val="10749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Phenomena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 we focused on obtaining graphs with power-law distributions on the degrees. What about other properties?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Clustering coefficient</a:t>
            </a:r>
            <a:r>
              <a:rPr lang="en-US"/>
              <a:t>: real-life networks tend to have high clustering coefficient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Short paths</a:t>
            </a:r>
            <a:r>
              <a:rPr lang="en-US"/>
              <a:t>: real-life networks are “</a:t>
            </a:r>
            <a:r>
              <a:rPr lang="en-US">
                <a:solidFill>
                  <a:srgbClr val="FF3300"/>
                </a:solidFill>
              </a:rPr>
              <a:t>small worlds</a:t>
            </a:r>
            <a:r>
              <a:rPr lang="en-US"/>
              <a:t>”</a:t>
            </a:r>
          </a:p>
          <a:p>
            <a:pPr lvl="2"/>
            <a:r>
              <a:rPr lang="en-US"/>
              <a:t>this property is easy to generate</a:t>
            </a:r>
          </a:p>
          <a:p>
            <a:pPr lvl="1"/>
            <a:r>
              <a:rPr lang="en-US"/>
              <a:t>Can we combine these two properties?</a:t>
            </a:r>
          </a:p>
        </p:txBody>
      </p:sp>
    </p:spTree>
    <p:extLst>
      <p:ext uri="{BB962C8B-B14F-4D97-AF65-F5344CB8AC3E}">
        <p14:creationId xmlns="" xmlns:p14="http://schemas.microsoft.com/office/powerpoint/2010/main" val="40621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you create a graph with high clustering coefficient?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 clustering coefficient but long paths</a:t>
            </a:r>
            <a:endParaRPr lang="en-US" dirty="0"/>
          </a:p>
        </p:txBody>
      </p:sp>
      <p:pic>
        <p:nvPicPr>
          <p:cNvPr id="4" name="Picture 4" descr="fi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5478"/>
            <a:ext cx="2222500" cy="2214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98"/>
          <p:cNvGrpSpPr/>
          <p:nvPr/>
        </p:nvGrpSpPr>
        <p:grpSpPr>
          <a:xfrm>
            <a:off x="672991" y="3108013"/>
            <a:ext cx="1446571" cy="1312486"/>
            <a:chOff x="672991" y="3108013"/>
            <a:chExt cx="1446571" cy="1312486"/>
          </a:xfrm>
        </p:grpSpPr>
        <p:sp>
          <p:nvSpPr>
            <p:cNvPr id="5" name="Oval 4"/>
            <p:cNvSpPr/>
            <p:nvPr/>
          </p:nvSpPr>
          <p:spPr>
            <a:xfrm>
              <a:off x="672991" y="35882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24568" y="31080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39809" y="42680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09327" y="426402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67162" y="356598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6"/>
              <a:endCxn id="6" idx="3"/>
            </p:cNvCxnSpPr>
            <p:nvPr/>
          </p:nvCxnSpPr>
          <p:spPr>
            <a:xfrm flipV="1">
              <a:off x="825391" y="3238095"/>
              <a:ext cx="521495" cy="426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6" idx="4"/>
            </p:cNvCxnSpPr>
            <p:nvPr/>
          </p:nvCxnSpPr>
          <p:spPr>
            <a:xfrm flipV="1">
              <a:off x="1069891" y="3260413"/>
              <a:ext cx="330877" cy="1030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6" idx="4"/>
            </p:cNvCxnSpPr>
            <p:nvPr/>
          </p:nvCxnSpPr>
          <p:spPr>
            <a:xfrm flipH="1" flipV="1">
              <a:off x="1400768" y="3260413"/>
              <a:ext cx="384759" cy="1003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5"/>
            </p:cNvCxnSpPr>
            <p:nvPr/>
          </p:nvCxnSpPr>
          <p:spPr>
            <a:xfrm flipH="1" flipV="1">
              <a:off x="1454650" y="3238095"/>
              <a:ext cx="512512" cy="4040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1"/>
              <a:endCxn id="5" idx="5"/>
            </p:cNvCxnSpPr>
            <p:nvPr/>
          </p:nvCxnSpPr>
          <p:spPr>
            <a:xfrm flipH="1" flipV="1">
              <a:off x="803073" y="3718381"/>
              <a:ext cx="159054" cy="5720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1"/>
              <a:endCxn id="5" idx="6"/>
            </p:cNvCxnSpPr>
            <p:nvPr/>
          </p:nvCxnSpPr>
          <p:spPr>
            <a:xfrm flipH="1" flipV="1">
              <a:off x="825391" y="3664499"/>
              <a:ext cx="906254" cy="6218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2"/>
              <a:endCxn id="5" idx="6"/>
            </p:cNvCxnSpPr>
            <p:nvPr/>
          </p:nvCxnSpPr>
          <p:spPr>
            <a:xfrm flipH="1">
              <a:off x="825391" y="3642181"/>
              <a:ext cx="1141771" cy="22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" idx="2"/>
              <a:endCxn id="7" idx="6"/>
            </p:cNvCxnSpPr>
            <p:nvPr/>
          </p:nvCxnSpPr>
          <p:spPr>
            <a:xfrm flipH="1">
              <a:off x="1092209" y="4340221"/>
              <a:ext cx="617118" cy="40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9" idx="2"/>
              <a:endCxn id="7" idx="6"/>
            </p:cNvCxnSpPr>
            <p:nvPr/>
          </p:nvCxnSpPr>
          <p:spPr>
            <a:xfrm flipH="1">
              <a:off x="1092209" y="3642181"/>
              <a:ext cx="874953" cy="7021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9" idx="3"/>
              <a:endCxn id="8" idx="7"/>
            </p:cNvCxnSpPr>
            <p:nvPr/>
          </p:nvCxnSpPr>
          <p:spPr>
            <a:xfrm flipH="1">
              <a:off x="1839409" y="3696063"/>
              <a:ext cx="150071" cy="5902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590800" y="2952499"/>
            <a:ext cx="2819400" cy="1524000"/>
            <a:chOff x="2590800" y="2952499"/>
            <a:chExt cx="2819400" cy="1524000"/>
          </a:xfrm>
        </p:grpSpPr>
        <p:sp>
          <p:nvSpPr>
            <p:cNvPr id="100" name="Oval 99"/>
            <p:cNvSpPr/>
            <p:nvPr/>
          </p:nvSpPr>
          <p:spPr>
            <a:xfrm>
              <a:off x="3756118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355848" y="416557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191000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29912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895600" y="364218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355848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191000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77968" y="316719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41392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5" idx="5"/>
              <a:endCxn id="100" idx="1"/>
            </p:cNvCxnSpPr>
            <p:nvPr/>
          </p:nvCxnSpPr>
          <p:spPr>
            <a:xfrm>
              <a:off x="3485930" y="3292035"/>
              <a:ext cx="292506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7"/>
              <a:endCxn id="105" idx="3"/>
            </p:cNvCxnSpPr>
            <p:nvPr/>
          </p:nvCxnSpPr>
          <p:spPr>
            <a:xfrm flipV="1">
              <a:off x="3025682" y="3292035"/>
              <a:ext cx="352484" cy="37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6"/>
              <a:endCxn id="100" idx="2"/>
            </p:cNvCxnSpPr>
            <p:nvPr/>
          </p:nvCxnSpPr>
          <p:spPr>
            <a:xfrm flipV="1">
              <a:off x="3048000" y="3717650"/>
              <a:ext cx="70811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0" idx="6"/>
              <a:endCxn id="103" idx="2"/>
            </p:cNvCxnSpPr>
            <p:nvPr/>
          </p:nvCxnSpPr>
          <p:spPr>
            <a:xfrm>
              <a:off x="3908518" y="3717650"/>
              <a:ext cx="721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0" idx="7"/>
              <a:endCxn id="106" idx="3"/>
            </p:cNvCxnSpPr>
            <p:nvPr/>
          </p:nvCxnSpPr>
          <p:spPr>
            <a:xfrm flipV="1">
              <a:off x="3886200" y="3292035"/>
              <a:ext cx="32711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6" idx="5"/>
              <a:endCxn id="103" idx="1"/>
            </p:cNvCxnSpPr>
            <p:nvPr/>
          </p:nvCxnSpPr>
          <p:spPr>
            <a:xfrm>
              <a:off x="4321082" y="3292035"/>
              <a:ext cx="33114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5" idx="6"/>
              <a:endCxn id="106" idx="2"/>
            </p:cNvCxnSpPr>
            <p:nvPr/>
          </p:nvCxnSpPr>
          <p:spPr>
            <a:xfrm>
              <a:off x="3508248" y="3238153"/>
              <a:ext cx="6827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06" idx="6"/>
              <a:endCxn id="107" idx="2"/>
            </p:cNvCxnSpPr>
            <p:nvPr/>
          </p:nvCxnSpPr>
          <p:spPr>
            <a:xfrm>
              <a:off x="4343400" y="3238153"/>
              <a:ext cx="734568" cy="5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03" idx="7"/>
              <a:endCxn id="107" idx="3"/>
            </p:cNvCxnSpPr>
            <p:nvPr/>
          </p:nvCxnSpPr>
          <p:spPr>
            <a:xfrm flipV="1">
              <a:off x="4759994" y="3297273"/>
              <a:ext cx="340292" cy="36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00" idx="5"/>
              <a:endCxn id="102" idx="1"/>
            </p:cNvCxnSpPr>
            <p:nvPr/>
          </p:nvCxnSpPr>
          <p:spPr>
            <a:xfrm>
              <a:off x="3886200" y="3771532"/>
              <a:ext cx="32711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02" idx="7"/>
              <a:endCxn id="103" idx="3"/>
            </p:cNvCxnSpPr>
            <p:nvPr/>
          </p:nvCxnSpPr>
          <p:spPr>
            <a:xfrm flipV="1">
              <a:off x="4321082" y="3771532"/>
              <a:ext cx="33114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04" idx="5"/>
              <a:endCxn id="101" idx="1"/>
            </p:cNvCxnSpPr>
            <p:nvPr/>
          </p:nvCxnSpPr>
          <p:spPr>
            <a:xfrm>
              <a:off x="3025682" y="3772266"/>
              <a:ext cx="352484" cy="415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1" idx="7"/>
              <a:endCxn id="100" idx="3"/>
            </p:cNvCxnSpPr>
            <p:nvPr/>
          </p:nvCxnSpPr>
          <p:spPr>
            <a:xfrm flipV="1">
              <a:off x="3485930" y="3771532"/>
              <a:ext cx="292506" cy="416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01" idx="6"/>
              <a:endCxn id="102" idx="2"/>
            </p:cNvCxnSpPr>
            <p:nvPr/>
          </p:nvCxnSpPr>
          <p:spPr>
            <a:xfrm flipV="1">
              <a:off x="3508248" y="4229051"/>
              <a:ext cx="682752" cy="12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02" idx="6"/>
              <a:endCxn id="108" idx="2"/>
            </p:cNvCxnSpPr>
            <p:nvPr/>
          </p:nvCxnSpPr>
          <p:spPr>
            <a:xfrm>
              <a:off x="4343400" y="4229051"/>
              <a:ext cx="697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03" idx="5"/>
              <a:endCxn id="108" idx="1"/>
            </p:cNvCxnSpPr>
            <p:nvPr/>
          </p:nvCxnSpPr>
          <p:spPr>
            <a:xfrm>
              <a:off x="4759994" y="3771532"/>
              <a:ext cx="303716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3" idx="6"/>
            </p:cNvCxnSpPr>
            <p:nvPr/>
          </p:nvCxnSpPr>
          <p:spPr>
            <a:xfrm>
              <a:off x="4782312" y="3717650"/>
              <a:ext cx="28139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7" idx="1"/>
            </p:cNvCxnSpPr>
            <p:nvPr/>
          </p:nvCxnSpPr>
          <p:spPr>
            <a:xfrm flipH="1" flipV="1">
              <a:off x="4911852" y="2952499"/>
              <a:ext cx="188434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7" idx="7"/>
            </p:cNvCxnSpPr>
            <p:nvPr/>
          </p:nvCxnSpPr>
          <p:spPr>
            <a:xfrm flipV="1">
              <a:off x="5208050" y="2952499"/>
              <a:ext cx="202150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6" idx="1"/>
            </p:cNvCxnSpPr>
            <p:nvPr/>
          </p:nvCxnSpPr>
          <p:spPr>
            <a:xfrm flipH="1" flipV="1">
              <a:off x="4049759" y="2952499"/>
              <a:ext cx="163559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6" idx="7"/>
            </p:cNvCxnSpPr>
            <p:nvPr/>
          </p:nvCxnSpPr>
          <p:spPr>
            <a:xfrm flipV="1">
              <a:off x="4321082" y="2952499"/>
              <a:ext cx="165574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5" idx="1"/>
            </p:cNvCxnSpPr>
            <p:nvPr/>
          </p:nvCxnSpPr>
          <p:spPr>
            <a:xfrm flipH="1" flipV="1">
              <a:off x="3201924" y="2952499"/>
              <a:ext cx="176242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05" idx="7"/>
            </p:cNvCxnSpPr>
            <p:nvPr/>
          </p:nvCxnSpPr>
          <p:spPr>
            <a:xfrm flipV="1">
              <a:off x="3485930" y="2952499"/>
              <a:ext cx="146253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04" idx="2"/>
            </p:cNvCxnSpPr>
            <p:nvPr/>
          </p:nvCxnSpPr>
          <p:spPr>
            <a:xfrm flipH="1">
              <a:off x="2590800" y="3718384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07" idx="6"/>
            </p:cNvCxnSpPr>
            <p:nvPr/>
          </p:nvCxnSpPr>
          <p:spPr>
            <a:xfrm>
              <a:off x="5230368" y="3243391"/>
              <a:ext cx="179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05" idx="2"/>
            </p:cNvCxnSpPr>
            <p:nvPr/>
          </p:nvCxnSpPr>
          <p:spPr>
            <a:xfrm flipH="1">
              <a:off x="3048000" y="3238153"/>
              <a:ext cx="307848" cy="2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04" idx="3"/>
            </p:cNvCxnSpPr>
            <p:nvPr/>
          </p:nvCxnSpPr>
          <p:spPr>
            <a:xfrm flipH="1">
              <a:off x="2743200" y="3772266"/>
              <a:ext cx="174718" cy="201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04" idx="1"/>
            </p:cNvCxnSpPr>
            <p:nvPr/>
          </p:nvCxnSpPr>
          <p:spPr>
            <a:xfrm flipH="1" flipV="1">
              <a:off x="2743200" y="3526766"/>
              <a:ext cx="174718" cy="137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01" idx="2"/>
            </p:cNvCxnSpPr>
            <p:nvPr/>
          </p:nvCxnSpPr>
          <p:spPr>
            <a:xfrm flipH="1">
              <a:off x="3201924" y="4241772"/>
              <a:ext cx="1539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01" idx="3"/>
            </p:cNvCxnSpPr>
            <p:nvPr/>
          </p:nvCxnSpPr>
          <p:spPr>
            <a:xfrm flipH="1">
              <a:off x="3201924" y="4295654"/>
              <a:ext cx="176242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01" idx="5"/>
            </p:cNvCxnSpPr>
            <p:nvPr/>
          </p:nvCxnSpPr>
          <p:spPr>
            <a:xfrm>
              <a:off x="3485930" y="4295654"/>
              <a:ext cx="146253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02" idx="3"/>
            </p:cNvCxnSpPr>
            <p:nvPr/>
          </p:nvCxnSpPr>
          <p:spPr>
            <a:xfrm flipH="1">
              <a:off x="4049759" y="4282933"/>
              <a:ext cx="163559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02" idx="5"/>
            </p:cNvCxnSpPr>
            <p:nvPr/>
          </p:nvCxnSpPr>
          <p:spPr>
            <a:xfrm>
              <a:off x="4321082" y="4282933"/>
              <a:ext cx="165574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08" idx="3"/>
            </p:cNvCxnSpPr>
            <p:nvPr/>
          </p:nvCxnSpPr>
          <p:spPr>
            <a:xfrm flipH="1">
              <a:off x="4930140" y="4282933"/>
              <a:ext cx="133570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08" idx="5"/>
            </p:cNvCxnSpPr>
            <p:nvPr/>
          </p:nvCxnSpPr>
          <p:spPr>
            <a:xfrm>
              <a:off x="5171474" y="4282933"/>
              <a:ext cx="137651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08" idx="6"/>
            </p:cNvCxnSpPr>
            <p:nvPr/>
          </p:nvCxnSpPr>
          <p:spPr>
            <a:xfrm>
              <a:off x="5193792" y="4229051"/>
              <a:ext cx="216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1518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Small-world Graphs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Watts [W99]</a:t>
            </a:r>
          </a:p>
          <a:p>
            <a:pPr lvl="1"/>
            <a:r>
              <a:rPr lang="en-US"/>
              <a:t>Large networks (</a:t>
            </a:r>
            <a:r>
              <a:rPr lang="en-US">
                <a:solidFill>
                  <a:srgbClr val="00CC00"/>
                </a:solidFill>
              </a:rPr>
              <a:t>n &gt;&gt; 1</a:t>
            </a:r>
            <a:r>
              <a:rPr lang="en-US"/>
              <a:t>)</a:t>
            </a:r>
          </a:p>
          <a:p>
            <a:pPr lvl="1"/>
            <a:r>
              <a:rPr lang="en-US"/>
              <a:t>Sparse connectivity (avg degree </a:t>
            </a:r>
            <a:r>
              <a:rPr lang="en-US">
                <a:solidFill>
                  <a:srgbClr val="00CC00"/>
                </a:solidFill>
              </a:rPr>
              <a:t>z &lt;&lt; n</a:t>
            </a:r>
            <a:r>
              <a:rPr lang="en-US"/>
              <a:t>)</a:t>
            </a:r>
          </a:p>
          <a:p>
            <a:pPr lvl="1"/>
            <a:r>
              <a:rPr lang="en-US"/>
              <a:t>No central node (</a:t>
            </a:r>
            <a:r>
              <a:rPr lang="en-US">
                <a:solidFill>
                  <a:srgbClr val="00CC00"/>
                </a:solidFill>
              </a:rPr>
              <a:t>k</a:t>
            </a:r>
            <a:r>
              <a:rPr lang="en-US" baseline="-25000">
                <a:solidFill>
                  <a:srgbClr val="00CC00"/>
                </a:solidFill>
              </a:rPr>
              <a:t>max</a:t>
            </a:r>
            <a:r>
              <a:rPr lang="en-US">
                <a:solidFill>
                  <a:srgbClr val="00CC00"/>
                </a:solidFill>
              </a:rPr>
              <a:t> &lt;&lt; n</a:t>
            </a:r>
            <a:r>
              <a:rPr lang="en-US"/>
              <a:t>)</a:t>
            </a:r>
          </a:p>
          <a:p>
            <a:pPr lvl="1"/>
            <a:r>
              <a:rPr lang="en-US"/>
              <a:t>Large clustering coefficient (larger than in random graphs of same size)</a:t>
            </a:r>
          </a:p>
          <a:p>
            <a:pPr lvl="1"/>
            <a:r>
              <a:rPr lang="en-US"/>
              <a:t>Short average paths (~</a:t>
            </a:r>
            <a:r>
              <a:rPr lang="en-US">
                <a:solidFill>
                  <a:srgbClr val="00CC00"/>
                </a:solidFill>
              </a:rPr>
              <a:t>log n</a:t>
            </a:r>
            <a:r>
              <a:rPr lang="en-US"/>
              <a:t>, close to those of random graphs of the same size)</a:t>
            </a:r>
          </a:p>
        </p:txBody>
      </p:sp>
    </p:spTree>
    <p:extLst>
      <p:ext uri="{BB962C8B-B14F-4D97-AF65-F5344CB8AC3E}">
        <p14:creationId xmlns="" xmlns:p14="http://schemas.microsoft.com/office/powerpoint/2010/main" val="24758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Caveman Model [W99]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random graph</a:t>
            </a:r>
          </a:p>
          <a:p>
            <a:pPr lvl="1"/>
            <a:r>
              <a:rPr lang="en-US" sz="2000"/>
              <a:t>edges are generated completely at random</a:t>
            </a:r>
          </a:p>
          <a:p>
            <a:pPr lvl="1"/>
            <a:r>
              <a:rPr lang="en-US" sz="2000"/>
              <a:t>low avg. path length </a:t>
            </a:r>
            <a:r>
              <a:rPr lang="en-US" sz="2000">
                <a:solidFill>
                  <a:srgbClr val="00CC00"/>
                </a:solidFill>
              </a:rPr>
              <a:t>L ≤ logn/logz</a:t>
            </a:r>
          </a:p>
          <a:p>
            <a:pPr lvl="1"/>
            <a:r>
              <a:rPr lang="en-US" sz="2000"/>
              <a:t>low clustering coefficient </a:t>
            </a:r>
            <a:r>
              <a:rPr lang="en-US" sz="2000">
                <a:solidFill>
                  <a:srgbClr val="00CC00"/>
                </a:solidFill>
              </a:rPr>
              <a:t>C ~ z/n</a:t>
            </a:r>
          </a:p>
          <a:p>
            <a:r>
              <a:rPr lang="en-US" sz="2400"/>
              <a:t>The Caveman model</a:t>
            </a:r>
          </a:p>
          <a:p>
            <a:pPr lvl="1"/>
            <a:r>
              <a:rPr lang="en-US" sz="2000"/>
              <a:t>edges follow a structure</a:t>
            </a:r>
          </a:p>
          <a:p>
            <a:pPr lvl="1"/>
            <a:r>
              <a:rPr lang="en-US" sz="2000"/>
              <a:t>high avg. path length </a:t>
            </a:r>
            <a:r>
              <a:rPr lang="en-US" sz="2000">
                <a:solidFill>
                  <a:srgbClr val="00CC00"/>
                </a:solidFill>
              </a:rPr>
              <a:t>L ~ n/z</a:t>
            </a:r>
          </a:p>
          <a:p>
            <a:pPr lvl="1"/>
            <a:r>
              <a:rPr lang="en-US" sz="2000"/>
              <a:t>high clustering coefficient </a:t>
            </a:r>
            <a:r>
              <a:rPr lang="en-US" sz="2000">
                <a:solidFill>
                  <a:srgbClr val="00CC00"/>
                </a:solidFill>
              </a:rPr>
              <a:t>C ~ 1-O(1/z)</a:t>
            </a:r>
          </a:p>
          <a:p>
            <a:endParaRPr lang="en-US" sz="2800"/>
          </a:p>
          <a:p>
            <a:endParaRPr lang="en-US" sz="2400"/>
          </a:p>
          <a:p>
            <a:r>
              <a:rPr lang="en-US" sz="2400"/>
              <a:t>Can we interpolate between the two?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059113"/>
            <a:ext cx="28733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7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pic>
        <p:nvPicPr>
          <p:cNvPr id="235524" name="Picture 4" descr="Erdos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136900" cy="414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284663" y="3357563"/>
            <a:ext cx="396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Paul Erdös (1913-1996)</a:t>
            </a:r>
          </a:p>
        </p:txBody>
      </p:sp>
    </p:spTree>
    <p:extLst>
      <p:ext uri="{BB962C8B-B14F-4D97-AF65-F5344CB8AC3E}">
        <p14:creationId xmlns="" xmlns:p14="http://schemas.microsoft.com/office/powerpoint/2010/main" val="2233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Mixing order with randomness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49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Inspired by the work of </a:t>
                </a:r>
                <a:r>
                  <a:rPr lang="en-US" sz="2000" dirty="0" err="1"/>
                  <a:t>Solmonoff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Rapoport</a:t>
                </a: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nodes that share neighbors should have higher probability to be connected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Generate an edge between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i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0CC00"/>
                    </a:solidFill>
                  </a:rPr>
                  <a:t>j</a:t>
                </a:r>
                <a:r>
                  <a:rPr lang="en-US" sz="2000" dirty="0"/>
                  <a:t> with probability proportional to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R</a:t>
                </a:r>
                <a:r>
                  <a:rPr lang="en-US" sz="2000" baseline="-25000" dirty="0" err="1">
                    <a:solidFill>
                      <a:srgbClr val="00CC00"/>
                    </a:solidFill>
                  </a:rPr>
                  <a:t>ij</a:t>
                </a:r>
                <a:endParaRPr lang="en-US" sz="2000" baseline="-25000" dirty="0">
                  <a:solidFill>
                    <a:srgbClr val="00CC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, edges are determined by common neighbors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=</m:t>
                    </m:r>
                    <m:r>
                      <a:rPr lang="en-US" sz="2000" b="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 , edges </a:t>
                </a:r>
                <a:r>
                  <a:rPr lang="en-US" sz="2000" dirty="0"/>
                  <a:t>are independent of common neighbors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For intermediate values we obtain a combination of order and randomness</a:t>
                </a:r>
              </a:p>
            </p:txBody>
          </p:sp>
        </mc:Choice>
        <mc:Fallback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 cstate="print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4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0411641"/>
              </p:ext>
            </p:extLst>
          </p:nvPr>
        </p:nvGraphicFramePr>
        <p:xfrm>
          <a:off x="1600200" y="2709165"/>
          <a:ext cx="3690937" cy="1484312"/>
        </p:xfrm>
        <a:graphic>
          <a:graphicData uri="http://schemas.openxmlformats.org/presentationml/2006/ole">
            <p:oleObj spid="_x0000_s8206" name="Equation" r:id="rId4" imgW="2336800" imgH="939800" progId="Equation.3">
              <p:embed/>
            </p:oleObj>
          </a:graphicData>
        </a:graphic>
      </p:graphicFrame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821871" y="2819400"/>
            <a:ext cx="2535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CC00"/>
                </a:solidFill>
              </a:rPr>
              <a:t>m</a:t>
            </a:r>
            <a:r>
              <a:rPr lang="en-US" sz="1800" baseline="-25000" dirty="0" err="1">
                <a:solidFill>
                  <a:srgbClr val="00CC00"/>
                </a:solidFill>
              </a:rPr>
              <a:t>ij</a:t>
            </a:r>
            <a:r>
              <a:rPr lang="en-US" sz="1800" dirty="0"/>
              <a:t> = number of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common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      neighbors</a:t>
            </a:r>
            <a:r>
              <a:rPr lang="en-US" sz="1800" dirty="0"/>
              <a:t> of </a:t>
            </a:r>
            <a:r>
              <a:rPr lang="en-US" sz="1800" dirty="0" err="1">
                <a:solidFill>
                  <a:srgbClr val="00CC00"/>
                </a:solidFill>
              </a:rPr>
              <a:t>i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CC00"/>
                </a:solidFill>
              </a:rPr>
              <a:t>j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5843207" y="3657600"/>
            <a:ext cx="2705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p</a:t>
            </a:r>
            <a:r>
              <a:rPr lang="en-US" sz="1800" dirty="0"/>
              <a:t> = very small probability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2897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a ring</a:t>
            </a:r>
          </a:p>
          <a:p>
            <a:r>
              <a:rPr lang="en-US"/>
              <a:t>For </a:t>
            </a:r>
            <a:r>
              <a:rPr lang="en-US">
                <a:solidFill>
                  <a:srgbClr val="0066FF"/>
                </a:solidFill>
              </a:rPr>
              <a:t>i = 1 … n</a:t>
            </a:r>
          </a:p>
          <a:p>
            <a:pPr lvl="1"/>
            <a:r>
              <a:rPr lang="en-US"/>
              <a:t>Select a vertex </a:t>
            </a:r>
            <a:r>
              <a:rPr lang="en-US">
                <a:solidFill>
                  <a:srgbClr val="00CC00"/>
                </a:solidFill>
              </a:rPr>
              <a:t>j</a:t>
            </a:r>
            <a:r>
              <a:rPr lang="en-US"/>
              <a:t> with probability proportional to </a:t>
            </a:r>
            <a:r>
              <a:rPr lang="en-US">
                <a:solidFill>
                  <a:srgbClr val="00CC00"/>
                </a:solidFill>
              </a:rPr>
              <a:t>R</a:t>
            </a:r>
            <a:r>
              <a:rPr lang="en-US" baseline="-25000">
                <a:solidFill>
                  <a:srgbClr val="00CC00"/>
                </a:solidFill>
              </a:rPr>
              <a:t>ij</a:t>
            </a:r>
            <a:r>
              <a:rPr lang="en-US"/>
              <a:t> and generate an edge </a:t>
            </a:r>
            <a:r>
              <a:rPr lang="en-US">
                <a:solidFill>
                  <a:srgbClr val="0066FF"/>
                </a:solidFill>
              </a:rPr>
              <a:t>(i,j)</a:t>
            </a:r>
          </a:p>
          <a:p>
            <a:r>
              <a:rPr lang="en-US"/>
              <a:t>Repeat until </a:t>
            </a:r>
            <a:r>
              <a:rPr lang="en-US">
                <a:solidFill>
                  <a:srgbClr val="00CC00"/>
                </a:solidFill>
              </a:rPr>
              <a:t>z</a:t>
            </a:r>
            <a:r>
              <a:rPr lang="en-US"/>
              <a:t> edges are added to each vertex</a:t>
            </a:r>
          </a:p>
        </p:txBody>
      </p:sp>
    </p:spTree>
    <p:extLst>
      <p:ext uri="{BB962C8B-B14F-4D97-AF65-F5344CB8AC3E}">
        <p14:creationId xmlns="" xmlns:p14="http://schemas.microsoft.com/office/powerpoint/2010/main" val="5673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– Avg path length</a:t>
            </a:r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085975"/>
            <a:ext cx="5872163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3121025" y="1925638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4645025" y="1911350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870200" y="5748338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small world graphs</a:t>
            </a:r>
          </a:p>
        </p:txBody>
      </p:sp>
    </p:spTree>
    <p:extLst>
      <p:ext uri="{BB962C8B-B14F-4D97-AF65-F5344CB8AC3E}">
        <p14:creationId xmlns="" xmlns:p14="http://schemas.microsoft.com/office/powerpoint/2010/main" val="6293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nimBg="1"/>
      <p:bldP spid="296965" grpId="0" animBg="1"/>
      <p:bldP spid="2969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Watts and Strogatz model [WS98]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Start with a ring, where every node is connected to the next </a:t>
            </a:r>
            <a:r>
              <a:rPr lang="en-US" sz="2400" dirty="0">
                <a:solidFill>
                  <a:srgbClr val="00CC00"/>
                </a:solidFill>
              </a:rPr>
              <a:t>z</a:t>
            </a:r>
            <a:r>
              <a:rPr lang="en-US" sz="2400" dirty="0"/>
              <a:t> nodes</a:t>
            </a:r>
          </a:p>
          <a:p>
            <a:r>
              <a:rPr lang="en-US" sz="2400" dirty="0"/>
              <a:t>With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rewire </a:t>
            </a:r>
            <a:r>
              <a:rPr lang="en-US" sz="2400" dirty="0"/>
              <a:t>every edge (or, </a:t>
            </a:r>
            <a:r>
              <a:rPr lang="en-US" sz="2400" dirty="0">
                <a:solidFill>
                  <a:srgbClr val="0070C0"/>
                </a:solidFill>
              </a:rPr>
              <a:t>add a shortcut</a:t>
            </a:r>
            <a:r>
              <a:rPr lang="en-US" sz="2400" dirty="0"/>
              <a:t>) to a uniformly chosen destination.</a:t>
            </a:r>
          </a:p>
          <a:p>
            <a:pPr lvl="1"/>
            <a:r>
              <a:rPr lang="en-US" sz="2000" dirty="0" err="1"/>
              <a:t>Granovetter</a:t>
            </a:r>
            <a:r>
              <a:rPr lang="en-US" sz="2000" dirty="0"/>
              <a:t>, “The strength of weak ties”</a:t>
            </a:r>
          </a:p>
        </p:txBody>
      </p:sp>
      <p:pic>
        <p:nvPicPr>
          <p:cNvPr id="297988" name="Picture 4" descr="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754438"/>
            <a:ext cx="1800225" cy="179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9" name="Picture 5" descr="fig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754438"/>
            <a:ext cx="1857375" cy="180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fig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754438"/>
            <a:ext cx="1817687" cy="1811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400175" y="54594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808788" y="5468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randomness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1655763" y="6035675"/>
            <a:ext cx="5794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312863" y="616108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102475" y="6176963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1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275138" y="61690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 &lt; p &lt; 1</a:t>
            </a:r>
          </a:p>
        </p:txBody>
      </p:sp>
    </p:spTree>
    <p:extLst>
      <p:ext uri="{BB962C8B-B14F-4D97-AF65-F5344CB8AC3E}">
        <p14:creationId xmlns="" xmlns:p14="http://schemas.microsoft.com/office/powerpoint/2010/main" val="14552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Clustering Coefficient – Characteristic Path Length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70063"/>
            <a:ext cx="5110163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7097713" y="40147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log-scale in p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81025" y="5154613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When </a:t>
            </a:r>
            <a:r>
              <a:rPr lang="en-US" sz="2000">
                <a:solidFill>
                  <a:srgbClr val="00CC00"/>
                </a:solidFill>
              </a:rPr>
              <a:t>p = 0</a:t>
            </a:r>
            <a:r>
              <a:rPr lang="en-US" sz="2000">
                <a:solidFill>
                  <a:schemeClr val="hlink"/>
                </a:solidFill>
              </a:rPr>
              <a:t>,</a:t>
            </a:r>
            <a:r>
              <a:rPr lang="en-US" sz="2000"/>
              <a:t> C = 3(k-2)/4(k-1) ~ ¾</a:t>
            </a:r>
          </a:p>
          <a:p>
            <a:r>
              <a:rPr lang="en-US" sz="2000"/>
              <a:t>	        L = n/k</a:t>
            </a: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4494213" y="1712913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5732463" y="1708150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5664200" y="5153025"/>
            <a:ext cx="2497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For small </a:t>
            </a:r>
            <a:r>
              <a:rPr lang="en-US" sz="2000">
                <a:solidFill>
                  <a:srgbClr val="00CC00"/>
                </a:solidFill>
              </a:rPr>
              <a:t>p</a:t>
            </a:r>
            <a:r>
              <a:rPr lang="en-US" sz="2000"/>
              <a:t>, C ~ ¾</a:t>
            </a:r>
          </a:p>
          <a:p>
            <a:r>
              <a:rPr lang="en-US" sz="2000"/>
              <a:t>	       L ~ logn</a:t>
            </a:r>
          </a:p>
        </p:txBody>
      </p:sp>
    </p:spTree>
    <p:extLst>
      <p:ext uri="{BB962C8B-B14F-4D97-AF65-F5344CB8AC3E}">
        <p14:creationId xmlns="" xmlns:p14="http://schemas.microsoft.com/office/powerpoint/2010/main" val="2007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 Results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Graph theorist failed to be impressed. Most of these results were known.</a:t>
            </a:r>
          </a:p>
        </p:txBody>
      </p:sp>
    </p:spTree>
    <p:extLst>
      <p:ext uri="{BB962C8B-B14F-4D97-AF65-F5344CB8AC3E}">
        <p14:creationId xmlns="" xmlns:p14="http://schemas.microsoft.com/office/powerpoint/2010/main" val="17533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are building an airline network, how would you set up the routes?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Optimization</a:t>
            </a:r>
            <a:r>
              <a:rPr lang="en-US" dirty="0" smtClean="0"/>
              <a:t> criteria</a:t>
            </a:r>
          </a:p>
          <a:p>
            <a:pPr lvl="1"/>
            <a:r>
              <a:rPr lang="en-US" dirty="0" smtClean="0"/>
              <a:t>Minimize the </a:t>
            </a:r>
            <a:r>
              <a:rPr lang="en-US" dirty="0" smtClean="0">
                <a:solidFill>
                  <a:srgbClr val="0070C0"/>
                </a:solidFill>
              </a:rPr>
              <a:t>cost of routes</a:t>
            </a:r>
          </a:p>
          <a:p>
            <a:pPr lvl="1"/>
            <a:r>
              <a:rPr lang="en-US" dirty="0" smtClean="0"/>
              <a:t>Minimize the </a:t>
            </a:r>
            <a:r>
              <a:rPr lang="en-US" dirty="0" smtClean="0">
                <a:solidFill>
                  <a:srgbClr val="0070C0"/>
                </a:solidFill>
              </a:rPr>
              <a:t>travel time </a:t>
            </a:r>
            <a:r>
              <a:rPr lang="en-US" dirty="0" smtClean="0"/>
              <a:t>of passengers</a:t>
            </a:r>
          </a:p>
          <a:p>
            <a:pPr lvl="2"/>
            <a:r>
              <a:rPr lang="en-US" dirty="0" smtClean="0"/>
              <a:t>Distance travelled</a:t>
            </a:r>
          </a:p>
          <a:p>
            <a:pPr lvl="2"/>
            <a:r>
              <a:rPr lang="en-US" dirty="0" smtClean="0"/>
              <a:t>Number of hops</a:t>
            </a:r>
          </a:p>
          <a:p>
            <a:pPr lvl="1"/>
            <a:r>
              <a:rPr lang="en-US" dirty="0" smtClean="0"/>
              <a:t>Take city populations into account.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98708" y="4648200"/>
                <a:ext cx="4533100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𝛿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control the tradeoff between the two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08" y="4648200"/>
                <a:ext cx="4533100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75" t="-8333" r="-40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9225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with US flights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8770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62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graphs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 we looked at the properties of graph snapshots. What if we have the history of a graph?</a:t>
            </a:r>
          </a:p>
          <a:p>
            <a:pPr lvl="1"/>
            <a:r>
              <a:rPr lang="en-US"/>
              <a:t>e.g., citation networks, internet graphs</a:t>
            </a:r>
          </a:p>
        </p:txBody>
      </p:sp>
    </p:spTree>
    <p:extLst>
      <p:ext uri="{BB962C8B-B14F-4D97-AF65-F5344CB8AC3E}">
        <p14:creationId xmlns="" xmlns:p14="http://schemas.microsoft.com/office/powerpoint/2010/main" val="41771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Measuring preferential attachment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Is it the case that the rich get richer?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Look at the network for an interval </a:t>
            </a:r>
            <a:r>
              <a:rPr lang="en-US" sz="2400" dirty="0">
                <a:solidFill>
                  <a:srgbClr val="009900"/>
                </a:solidFill>
              </a:rPr>
              <a:t>[</a:t>
            </a:r>
            <a:r>
              <a:rPr lang="en-US" sz="2400" dirty="0" err="1">
                <a:solidFill>
                  <a:srgbClr val="009900"/>
                </a:solidFill>
              </a:rPr>
              <a:t>t,t+dt</a:t>
            </a:r>
            <a:r>
              <a:rPr lang="en-US" sz="2400" dirty="0">
                <a:solidFill>
                  <a:srgbClr val="009900"/>
                </a:solidFill>
              </a:rPr>
              <a:t>]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For node </a:t>
            </a:r>
            <a:r>
              <a:rPr lang="en-US" sz="2400" dirty="0" err="1">
                <a:solidFill>
                  <a:srgbClr val="009900"/>
                </a:solidFill>
              </a:rPr>
              <a:t>i</a:t>
            </a:r>
            <a:r>
              <a:rPr lang="en-US" sz="2400" dirty="0"/>
              <a:t>, present at time </a:t>
            </a:r>
            <a:r>
              <a:rPr lang="en-US" sz="2400" dirty="0">
                <a:solidFill>
                  <a:srgbClr val="009900"/>
                </a:solidFill>
              </a:rPr>
              <a:t>t</a:t>
            </a:r>
            <a:r>
              <a:rPr lang="en-US" sz="2400" dirty="0"/>
              <a:t>, we compute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9900"/>
                </a:solidFill>
              </a:rPr>
              <a:t>dk</a:t>
            </a:r>
            <a:r>
              <a:rPr lang="en-US" sz="2000" baseline="-25000" dirty="0" err="1">
                <a:solidFill>
                  <a:srgbClr val="009900"/>
                </a:solidFill>
              </a:rPr>
              <a:t>i</a:t>
            </a:r>
            <a:r>
              <a:rPr lang="en-US" sz="2000" dirty="0"/>
              <a:t> = increase in the degree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9900"/>
                </a:solidFill>
              </a:rPr>
              <a:t>dk</a:t>
            </a:r>
            <a:r>
              <a:rPr lang="en-US" sz="2000" dirty="0"/>
              <a:t> = number of edges added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Fraction of edges added to nodes of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Cumulative: fraction of edges added to nodes of degree at most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3952257"/>
              </p:ext>
            </p:extLst>
          </p:nvPr>
        </p:nvGraphicFramePr>
        <p:xfrm>
          <a:off x="3276600" y="3048000"/>
          <a:ext cx="936625" cy="660400"/>
        </p:xfrm>
        <a:graphic>
          <a:graphicData uri="http://schemas.openxmlformats.org/presentationml/2006/ole">
            <p:oleObj spid="_x0000_s9254" name="Equation" r:id="rId3" imgW="558558" imgH="393529" progId="Equation.3">
              <p:embed/>
            </p:oleObj>
          </a:graphicData>
        </a:graphic>
      </p:graphicFrame>
      <p:graphicFrame>
        <p:nvGraphicFramePr>
          <p:cNvPr id="324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80235792"/>
              </p:ext>
            </p:extLst>
          </p:nvPr>
        </p:nvGraphicFramePr>
        <p:xfrm>
          <a:off x="3200400" y="4724400"/>
          <a:ext cx="1249363" cy="584200"/>
        </p:xfrm>
        <a:graphic>
          <a:graphicData uri="http://schemas.openxmlformats.org/presentationml/2006/ole">
            <p:oleObj spid="_x0000_s9255" name="Equation" r:id="rId4" imgW="787400" imgH="368300" progId="Equation.3">
              <p:embed/>
            </p:oleObj>
          </a:graphicData>
        </a:graphic>
      </p:graphicFrame>
      <p:graphicFrame>
        <p:nvGraphicFramePr>
          <p:cNvPr id="324615" name="Object 7"/>
          <p:cNvGraphicFramePr>
            <a:graphicFrameLocks noChangeAspect="1"/>
          </p:cNvGraphicFramePr>
          <p:nvPr/>
        </p:nvGraphicFramePr>
        <p:xfrm>
          <a:off x="3203575" y="5949950"/>
          <a:ext cx="1350963" cy="704850"/>
        </p:xfrm>
        <a:graphic>
          <a:graphicData uri="http://schemas.openxmlformats.org/presentationml/2006/ole">
            <p:oleObj spid="_x0000_s9256" name="Equation" r:id="rId5" imgW="850531" imgH="444307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884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n,p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input</a:t>
            </a:r>
            <a:r>
              <a:rPr lang="en-US"/>
              <a:t>: the number of vertices </a:t>
            </a:r>
            <a:r>
              <a:rPr lang="en-US">
                <a:solidFill>
                  <a:srgbClr val="00CC00"/>
                </a:solidFill>
              </a:rPr>
              <a:t>n</a:t>
            </a:r>
            <a:r>
              <a:rPr lang="en-US"/>
              <a:t>, and a parameter </a:t>
            </a:r>
            <a:r>
              <a:rPr lang="en-US">
                <a:solidFill>
                  <a:srgbClr val="00CC00"/>
                </a:solidFill>
              </a:rPr>
              <a:t>p</a:t>
            </a:r>
            <a:r>
              <a:rPr lang="en-US"/>
              <a:t>, </a:t>
            </a:r>
            <a:r>
              <a:rPr lang="en-US">
                <a:solidFill>
                  <a:srgbClr val="00CC00"/>
                </a:solidFill>
              </a:rPr>
              <a:t>0 ≤ p ≤ 1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for each pair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, generate the edge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 independently with probability </a:t>
            </a:r>
            <a:r>
              <a:rPr lang="en-US">
                <a:solidFill>
                  <a:srgbClr val="00CC00"/>
                </a:solidFill>
              </a:rPr>
              <a:t>p</a:t>
            </a:r>
          </a:p>
          <a:p>
            <a:pPr lvl="1"/>
            <a:endParaRPr lang="en-US"/>
          </a:p>
          <a:p>
            <a:r>
              <a:rPr lang="en-US"/>
              <a:t>Related, but not identical: 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n,m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select </a:t>
            </a:r>
            <a:r>
              <a:rPr lang="en-US">
                <a:solidFill>
                  <a:srgbClr val="00CC00"/>
                </a:solidFill>
              </a:rPr>
              <a:t>m</a:t>
            </a:r>
            <a:r>
              <a:rPr lang="en-US"/>
              <a:t> edges uniformly at random</a:t>
            </a:r>
          </a:p>
        </p:txBody>
      </p:sp>
    </p:spTree>
    <p:extLst>
      <p:ext uri="{BB962C8B-B14F-4D97-AF65-F5344CB8AC3E}">
        <p14:creationId xmlns="" xmlns:p14="http://schemas.microsoft.com/office/powerpoint/2010/main" val="30896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Measuring preferential attachment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We plot </a:t>
            </a:r>
            <a:r>
              <a:rPr lang="en-US" sz="2400">
                <a:solidFill>
                  <a:srgbClr val="009900"/>
                </a:solidFill>
              </a:rPr>
              <a:t>F(k)</a:t>
            </a:r>
            <a:r>
              <a:rPr lang="en-US" sz="2400"/>
              <a:t> as a function of </a:t>
            </a:r>
            <a:r>
              <a:rPr lang="en-US" sz="2400">
                <a:solidFill>
                  <a:srgbClr val="009900"/>
                </a:solidFill>
              </a:rPr>
              <a:t>k</a:t>
            </a:r>
            <a:r>
              <a:rPr lang="en-US" sz="2400"/>
              <a:t>. If preferential attachment exists we expect that </a:t>
            </a:r>
            <a:r>
              <a:rPr lang="en-US" sz="2400">
                <a:solidFill>
                  <a:srgbClr val="009900"/>
                </a:solidFill>
              </a:rPr>
              <a:t>F(k) ~ k</a:t>
            </a:r>
            <a:r>
              <a:rPr lang="en-US" sz="2400" baseline="30000">
                <a:solidFill>
                  <a:srgbClr val="009900"/>
                </a:solidFill>
              </a:rPr>
              <a:t>b</a:t>
            </a:r>
          </a:p>
          <a:p>
            <a:pPr lvl="1"/>
            <a:r>
              <a:rPr lang="en-US" sz="2000"/>
              <a:t>actually, it has to be </a:t>
            </a:r>
            <a:r>
              <a:rPr lang="en-US" sz="2000">
                <a:solidFill>
                  <a:srgbClr val="009900"/>
                </a:solidFill>
              </a:rPr>
              <a:t>b ~ 1</a:t>
            </a:r>
          </a:p>
        </p:txBody>
      </p:sp>
      <p:sp>
        <p:nvSpPr>
          <p:cNvPr id="3256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43465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519113" y="4697413"/>
            <a:ext cx="32797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lphaLcParenBoth"/>
            </a:pPr>
            <a:r>
              <a:rPr lang="en-US"/>
              <a:t>citation network</a:t>
            </a:r>
          </a:p>
          <a:p>
            <a:pPr>
              <a:buFontTx/>
              <a:buAutoNum type="alphaLcParenBoth"/>
            </a:pPr>
            <a:r>
              <a:rPr lang="en-US"/>
              <a:t>Internet</a:t>
            </a:r>
          </a:p>
          <a:p>
            <a:pPr>
              <a:buFontTx/>
              <a:buAutoNum type="alphaLcParenBoth"/>
            </a:pPr>
            <a:r>
              <a:rPr lang="en-US"/>
              <a:t>scientific collaboration network</a:t>
            </a:r>
          </a:p>
          <a:p>
            <a:pPr>
              <a:buFontTx/>
              <a:buAutoNum type="alphaLcParenBoth"/>
            </a:pPr>
            <a:r>
              <a:rPr lang="en-US"/>
              <a:t>actor collaboration network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43600" y="1557338"/>
            <a:ext cx="0" cy="957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57800" y="1188006"/>
            <a:ext cx="305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preferential attachment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929340"/>
            <a:ext cx="274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preferential attachment</a:t>
            </a:r>
            <a:endParaRPr lang="en-US" dirty="0"/>
          </a:p>
        </p:txBody>
      </p:sp>
      <p:cxnSp>
        <p:nvCxnSpPr>
          <p:cNvPr id="6" name="Straight Arrow Connector 5"/>
          <p:cNvCxnSpPr>
            <a:stCxn id="325636" idx="1"/>
          </p:cNvCxnSpPr>
          <p:nvPr/>
        </p:nvCxnSpPr>
        <p:spPr>
          <a:xfrm flipV="1">
            <a:off x="4427538" y="3657600"/>
            <a:ext cx="982662" cy="45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741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models and temporal evolution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most of the existing models it is assumed that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number of edges </a:t>
            </a:r>
            <a:r>
              <a:rPr lang="en-US" dirty="0"/>
              <a:t>grows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linearly</a:t>
            </a:r>
            <a:r>
              <a:rPr lang="en-US" dirty="0"/>
              <a:t> with the number of nodes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diameter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grows</a:t>
            </a:r>
            <a:r>
              <a:rPr lang="en-US" dirty="0"/>
              <a:t> at rate </a:t>
            </a:r>
            <a:r>
              <a:rPr lang="en-US" dirty="0" err="1">
                <a:solidFill>
                  <a:srgbClr val="009900"/>
                </a:solidFill>
              </a:rPr>
              <a:t>logn</a:t>
            </a:r>
            <a:r>
              <a:rPr lang="en-US" dirty="0"/>
              <a:t>, or </a:t>
            </a:r>
            <a:r>
              <a:rPr lang="en-US" dirty="0" err="1">
                <a:solidFill>
                  <a:srgbClr val="009900"/>
                </a:solidFill>
              </a:rPr>
              <a:t>loglogn</a:t>
            </a:r>
            <a:endParaRPr lang="en-US" dirty="0">
              <a:solidFill>
                <a:srgbClr val="0099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What about real graphs?</a:t>
            </a:r>
          </a:p>
          <a:p>
            <a:pPr lvl="1"/>
            <a:r>
              <a:rPr lang="en-US" dirty="0" err="1"/>
              <a:t>Leskovec</a:t>
            </a:r>
            <a:r>
              <a:rPr lang="en-US" dirty="0"/>
              <a:t>, Kleinberg, </a:t>
            </a:r>
            <a:r>
              <a:rPr lang="en-US" dirty="0" err="1"/>
              <a:t>Faloutsos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="" xmlns:p14="http://schemas.microsoft.com/office/powerpoint/2010/main" val="38611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laws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real-life networks the average degree increases! – networks become </a:t>
            </a:r>
            <a:r>
              <a:rPr lang="en-US">
                <a:solidFill>
                  <a:srgbClr val="CC0000"/>
                </a:solidFill>
              </a:rPr>
              <a:t>denser</a:t>
            </a:r>
            <a:r>
              <a:rPr lang="en-US"/>
              <a:t>!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2663825" cy="5302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9900"/>
                </a:solidFill>
              </a:rPr>
              <a:t>α</a:t>
            </a:r>
            <a:r>
              <a:rPr lang="en-US" sz="2400"/>
              <a:t> = densification exponent</a:t>
            </a:r>
          </a:p>
        </p:txBody>
      </p:sp>
      <p:grpSp>
        <p:nvGrpSpPr>
          <p:cNvPr id="328724" name="Group 20"/>
          <p:cNvGrpSpPr>
            <a:grpSpLocks/>
          </p:cNvGrpSpPr>
          <p:nvPr/>
        </p:nvGrpSpPr>
        <p:grpSpPr bwMode="auto">
          <a:xfrm>
            <a:off x="539750" y="3741738"/>
            <a:ext cx="3059113" cy="3116262"/>
            <a:chOff x="2400" y="1056"/>
            <a:chExt cx="3360" cy="2872"/>
          </a:xfrm>
        </p:grpSpPr>
        <p:pic>
          <p:nvPicPr>
            <p:cNvPr id="32871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056"/>
              <a:ext cx="3248" cy="2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 flipV="1">
              <a:off x="3504" y="1365"/>
              <a:ext cx="1705" cy="17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0" name="Text Box 16"/>
            <p:cNvSpPr txBox="1">
              <a:spLocks noChangeArrowheads="1"/>
            </p:cNvSpPr>
            <p:nvPr/>
          </p:nvSpPr>
          <p:spPr bwMode="auto">
            <a:xfrm>
              <a:off x="4993" y="3562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21" name="Text Box 17"/>
            <p:cNvSpPr txBox="1">
              <a:spLocks noChangeArrowheads="1"/>
            </p:cNvSpPr>
            <p:nvPr/>
          </p:nvSpPr>
          <p:spPr bwMode="auto">
            <a:xfrm>
              <a:off x="2400" y="1354"/>
              <a:ext cx="6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>
              <a:off x="4416" y="2208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3" name="Text Box 19"/>
            <p:cNvSpPr txBox="1">
              <a:spLocks noChangeArrowheads="1"/>
            </p:cNvSpPr>
            <p:nvPr/>
          </p:nvSpPr>
          <p:spPr bwMode="auto">
            <a:xfrm>
              <a:off x="4703" y="1963"/>
              <a:ext cx="74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1.69</a:t>
              </a:r>
            </a:p>
          </p:txBody>
        </p:sp>
      </p:grpSp>
      <p:grpSp>
        <p:nvGrpSpPr>
          <p:cNvPr id="328750" name="Group 46"/>
          <p:cNvGrpSpPr>
            <a:grpSpLocks/>
          </p:cNvGrpSpPr>
          <p:nvPr/>
        </p:nvGrpSpPr>
        <p:grpSpPr bwMode="auto">
          <a:xfrm>
            <a:off x="4716463" y="3933825"/>
            <a:ext cx="3384550" cy="2924175"/>
            <a:chOff x="2259" y="1152"/>
            <a:chExt cx="3501" cy="2783"/>
          </a:xfrm>
        </p:grpSpPr>
        <p:pic>
          <p:nvPicPr>
            <p:cNvPr id="328744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152"/>
              <a:ext cx="3248" cy="2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45" name="Line 41"/>
            <p:cNvSpPr>
              <a:spLocks noChangeShapeType="1"/>
            </p:cNvSpPr>
            <p:nvPr/>
          </p:nvSpPr>
          <p:spPr bwMode="auto">
            <a:xfrm flipV="1">
              <a:off x="2928" y="1248"/>
              <a:ext cx="2736" cy="21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6" name="Text Box 42"/>
            <p:cNvSpPr txBox="1">
              <a:spLocks noChangeArrowheads="1"/>
            </p:cNvSpPr>
            <p:nvPr/>
          </p:nvSpPr>
          <p:spPr bwMode="auto">
            <a:xfrm>
              <a:off x="4896" y="3557"/>
              <a:ext cx="62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47" name="Text Box 43"/>
            <p:cNvSpPr txBox="1">
              <a:spLocks noChangeArrowheads="1"/>
            </p:cNvSpPr>
            <p:nvPr/>
          </p:nvSpPr>
          <p:spPr bwMode="auto">
            <a:xfrm>
              <a:off x="2259" y="1348"/>
              <a:ext cx="61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48" name="Line 44"/>
            <p:cNvSpPr>
              <a:spLocks noChangeShapeType="1"/>
            </p:cNvSpPr>
            <p:nvPr/>
          </p:nvSpPr>
          <p:spPr bwMode="auto">
            <a:xfrm>
              <a:off x="4272" y="2352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9" name="Text Box 45"/>
            <p:cNvSpPr txBox="1">
              <a:spLocks noChangeArrowheads="1"/>
            </p:cNvSpPr>
            <p:nvPr/>
          </p:nvSpPr>
          <p:spPr bwMode="auto">
            <a:xfrm>
              <a:off x="4679" y="2126"/>
              <a:ext cx="70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1.18</a:t>
              </a:r>
            </a:p>
          </p:txBody>
        </p:sp>
      </p:grp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2987675" y="5157788"/>
            <a:ext cx="1595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8101013" y="522922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</p:spTree>
    <p:extLst>
      <p:ext uri="{BB962C8B-B14F-4D97-AF65-F5344CB8AC3E}">
        <p14:creationId xmlns="" xmlns:p14="http://schemas.microsoft.com/office/powerpoint/2010/main" val="4136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densification exponent </a:t>
            </a:r>
            <a:r>
              <a:rPr lang="en-US" sz="2800">
                <a:solidFill>
                  <a:srgbClr val="009900"/>
                </a:solidFill>
              </a:rPr>
              <a:t>1≤</a:t>
            </a:r>
            <a:r>
              <a:rPr lang="en-US" sz="28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>
                <a:solidFill>
                  <a:srgbClr val="009900"/>
                </a:solidFill>
              </a:rPr>
              <a:t>≤</a:t>
            </a:r>
            <a:r>
              <a:rPr lang="en-US" sz="2800">
                <a:solidFill>
                  <a:srgbClr val="009900"/>
                </a:solidFill>
                <a:cs typeface="Tahoma" pitchFamily="34" charset="0"/>
              </a:rPr>
              <a:t>2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1</a:t>
            </a:r>
            <a:r>
              <a:rPr lang="en-US" sz="2400"/>
              <a:t>: linear growth – constant out degree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2</a:t>
            </a:r>
            <a:r>
              <a:rPr lang="en-US" sz="2400"/>
              <a:t>: quadratic growth - clique</a:t>
            </a:r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23850" y="1557338"/>
            <a:ext cx="3816350" cy="3302000"/>
            <a:chOff x="2403" y="1103"/>
            <a:chExt cx="3357" cy="2790"/>
          </a:xfrm>
        </p:grpSpPr>
        <p:pic>
          <p:nvPicPr>
            <p:cNvPr id="32973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103"/>
              <a:ext cx="3219" cy="2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34" name="Line 6"/>
            <p:cNvSpPr>
              <a:spLocks noChangeShapeType="1"/>
            </p:cNvSpPr>
            <p:nvPr/>
          </p:nvSpPr>
          <p:spPr bwMode="auto">
            <a:xfrm flipV="1">
              <a:off x="3552" y="1728"/>
              <a:ext cx="1632" cy="143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4995" y="3557"/>
              <a:ext cx="5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36" name="Text Box 8"/>
            <p:cNvSpPr txBox="1">
              <a:spLocks noChangeArrowheads="1"/>
            </p:cNvSpPr>
            <p:nvPr/>
          </p:nvSpPr>
          <p:spPr bwMode="auto">
            <a:xfrm>
              <a:off x="2403" y="1398"/>
              <a:ext cx="52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>
              <a:off x="4464" y="2400"/>
              <a:ext cx="67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4829" y="2128"/>
              <a:ext cx="886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1.66</a:t>
              </a:r>
            </a:p>
          </p:txBody>
        </p:sp>
      </p:grpSp>
      <p:grpSp>
        <p:nvGrpSpPr>
          <p:cNvPr id="329751" name="Group 23"/>
          <p:cNvGrpSpPr>
            <a:grpSpLocks/>
          </p:cNvGrpSpPr>
          <p:nvPr/>
        </p:nvGrpSpPr>
        <p:grpSpPr bwMode="auto">
          <a:xfrm>
            <a:off x="4716463" y="1628775"/>
            <a:ext cx="3851275" cy="3368675"/>
            <a:chOff x="2403" y="1056"/>
            <a:chExt cx="3357" cy="2813"/>
          </a:xfrm>
        </p:grpSpPr>
        <p:pic>
          <p:nvPicPr>
            <p:cNvPr id="32974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1056"/>
              <a:ext cx="3225" cy="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46" name="Line 18"/>
            <p:cNvSpPr>
              <a:spLocks noChangeShapeType="1"/>
            </p:cNvSpPr>
            <p:nvPr/>
          </p:nvSpPr>
          <p:spPr bwMode="auto">
            <a:xfrm flipV="1">
              <a:off x="3312" y="1536"/>
              <a:ext cx="2256" cy="15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4992" y="3538"/>
              <a:ext cx="5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48" name="Text Box 20"/>
            <p:cNvSpPr txBox="1">
              <a:spLocks noChangeArrowheads="1"/>
            </p:cNvSpPr>
            <p:nvPr/>
          </p:nvSpPr>
          <p:spPr bwMode="auto">
            <a:xfrm>
              <a:off x="2403" y="1378"/>
              <a:ext cx="51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49" name="Line 21"/>
            <p:cNvSpPr>
              <a:spLocks noChangeShapeType="1"/>
            </p:cNvSpPr>
            <p:nvPr/>
          </p:nvSpPr>
          <p:spPr bwMode="auto">
            <a:xfrm>
              <a:off x="4320" y="2400"/>
              <a:ext cx="86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0" name="Text Box 22"/>
            <p:cNvSpPr txBox="1">
              <a:spLocks noChangeArrowheads="1"/>
            </p:cNvSpPr>
            <p:nvPr/>
          </p:nvSpPr>
          <p:spPr bwMode="auto">
            <a:xfrm>
              <a:off x="4823" y="2155"/>
              <a:ext cx="59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1.15</a:t>
              </a:r>
            </a:p>
          </p:txBody>
        </p:sp>
      </p:grp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1403350" y="1773238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29753" name="Text Box 25"/>
          <p:cNvSpPr txBox="1">
            <a:spLocks noChangeArrowheads="1"/>
          </p:cNvSpPr>
          <p:nvPr/>
        </p:nvSpPr>
        <p:spPr bwMode="auto">
          <a:xfrm>
            <a:off x="5508625" y="1773238"/>
            <a:ext cx="2452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movies affiliation network</a:t>
            </a:r>
          </a:p>
        </p:txBody>
      </p:sp>
    </p:spTree>
    <p:extLst>
      <p:ext uri="{BB962C8B-B14F-4D97-AF65-F5344CB8AC3E}">
        <p14:creationId xmlns="" xmlns:p14="http://schemas.microsoft.com/office/powerpoint/2010/main" val="23191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diameter?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Effective diameter: the interpolated value where 90% of node pairs are reachable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021138" y="3055938"/>
            <a:ext cx="1600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619500" cy="2605087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763963" y="5783263"/>
            <a:ext cx="24669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670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/>
              <a:t>hops</a:t>
            </a:r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4337050" y="3783013"/>
            <a:ext cx="1589088" cy="1711325"/>
            <a:chOff x="4567" y="1806"/>
            <a:chExt cx="1001" cy="1078"/>
          </a:xfrm>
        </p:grpSpPr>
        <p:sp>
          <p:nvSpPr>
            <p:cNvPr id="330760" name="Line 8"/>
            <p:cNvSpPr>
              <a:spLocks noChangeShapeType="1"/>
            </p:cNvSpPr>
            <p:nvPr/>
          </p:nvSpPr>
          <p:spPr bwMode="auto">
            <a:xfrm flipH="1">
              <a:off x="4567" y="1806"/>
              <a:ext cx="12" cy="107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Text Box 9"/>
            <p:cNvSpPr txBox="1">
              <a:spLocks noChangeArrowheads="1"/>
            </p:cNvSpPr>
            <p:nvPr/>
          </p:nvSpPr>
          <p:spPr bwMode="auto">
            <a:xfrm>
              <a:off x="4656" y="2208"/>
              <a:ext cx="91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672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400"/>
                <a:t>Effective Diameter</a:t>
              </a:r>
            </a:p>
          </p:txBody>
        </p:sp>
      </p:grpSp>
      <p:sp>
        <p:nvSpPr>
          <p:cNvPr id="330762" name="Text Box 10"/>
          <p:cNvSpPr txBox="1">
            <a:spLocks noChangeArrowheads="1"/>
          </p:cNvSpPr>
          <p:nvPr/>
        </p:nvSpPr>
        <p:spPr bwMode="auto">
          <a:xfrm rot="10800000">
            <a:off x="2616200" y="3208338"/>
            <a:ext cx="549275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# reachable pairs</a:t>
            </a:r>
          </a:p>
        </p:txBody>
      </p:sp>
    </p:spTree>
    <p:extLst>
      <p:ext uri="{BB962C8B-B14F-4D97-AF65-F5344CB8AC3E}">
        <p14:creationId xmlns="" xmlns:p14="http://schemas.microsoft.com/office/powerpoint/2010/main" val="4005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 shrinks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24008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311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3" name="Line 17"/>
          <p:cNvSpPr>
            <a:spLocks noChangeShapeType="1"/>
          </p:cNvSpPr>
          <p:nvPr/>
        </p:nvSpPr>
        <p:spPr bwMode="auto">
          <a:xfrm flipH="1" flipV="1">
            <a:off x="5148263" y="2133600"/>
            <a:ext cx="2808287" cy="503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79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7350"/>
            <a:ext cx="33115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1595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/>
        </p:nvSpPr>
        <p:spPr bwMode="auto">
          <a:xfrm>
            <a:off x="6877050" y="3141663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  <p:pic>
        <p:nvPicPr>
          <p:cNvPr id="33179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16865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6300788" y="4868863"/>
            <a:ext cx="2217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2751138" y="498475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affiliation network</a:t>
            </a:r>
          </a:p>
        </p:txBody>
      </p:sp>
    </p:spTree>
    <p:extLst>
      <p:ext uri="{BB962C8B-B14F-4D97-AF65-F5344CB8AC3E}">
        <p14:creationId xmlns="" xmlns:p14="http://schemas.microsoft.com/office/powerpoint/2010/main" val="38597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88238" cy="1139825"/>
          </a:xfrm>
        </p:spPr>
        <p:txBody>
          <a:bodyPr/>
          <a:lstStyle/>
          <a:p>
            <a:r>
              <a:rPr lang="en-US" sz="3600"/>
              <a:t>Densification – Possible Explanation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953000"/>
          </a:xfrm>
        </p:spPr>
        <p:txBody>
          <a:bodyPr/>
          <a:lstStyle/>
          <a:p>
            <a:r>
              <a:rPr lang="en-US" sz="2800"/>
              <a:t>Existing graph generation models do not capture the </a:t>
            </a:r>
            <a:r>
              <a:rPr lang="en-US" sz="2800">
                <a:solidFill>
                  <a:srgbClr val="FF9933"/>
                </a:solidFill>
              </a:rPr>
              <a:t>Densification Power Law</a:t>
            </a:r>
            <a:r>
              <a:rPr lang="en-US" sz="2800"/>
              <a:t> and </a:t>
            </a:r>
            <a:r>
              <a:rPr lang="en-US" sz="2800">
                <a:solidFill>
                  <a:srgbClr val="FF9933"/>
                </a:solidFill>
              </a:rPr>
              <a:t>Shrinking diameters</a:t>
            </a:r>
          </a:p>
          <a:p>
            <a:r>
              <a:rPr lang="en-US" sz="2800"/>
              <a:t>Can we find a simple model of </a:t>
            </a:r>
            <a:r>
              <a:rPr lang="en-US" sz="2800">
                <a:solidFill>
                  <a:srgbClr val="FF9933"/>
                </a:solidFill>
              </a:rPr>
              <a:t>local</a:t>
            </a:r>
            <a:r>
              <a:rPr lang="en-US" sz="2800"/>
              <a:t> behavior, which naturally leads to observed phenomena?</a:t>
            </a:r>
          </a:p>
          <a:p>
            <a:pPr lvl="4"/>
            <a:endParaRPr lang="en-US" sz="1800"/>
          </a:p>
          <a:p>
            <a:r>
              <a:rPr lang="en-US" sz="2800"/>
              <a:t>Two proposed models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Community Guided Attachment </a:t>
            </a:r>
            <a:r>
              <a:rPr lang="en-US" sz="2400"/>
              <a:t>– obeys Densification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Forest Fire model </a:t>
            </a:r>
            <a:r>
              <a:rPr lang="en-US" sz="2400"/>
              <a:t>– obeys Densification, Shrinking diameter (and Power Law degree distribution)</a:t>
            </a:r>
          </a:p>
        </p:txBody>
      </p:sp>
    </p:spTree>
    <p:extLst>
      <p:ext uri="{BB962C8B-B14F-4D97-AF65-F5344CB8AC3E}">
        <p14:creationId xmlns="" xmlns:p14="http://schemas.microsoft.com/office/powerpoint/2010/main" val="18927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ChangeArrowheads="1"/>
          </p:cNvSpPr>
          <p:nvPr/>
        </p:nvSpPr>
        <p:spPr bwMode="auto">
          <a:xfrm>
            <a:off x="44196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AutoShape 3"/>
          <p:cNvSpPr>
            <a:spLocks noChangeArrowheads="1"/>
          </p:cNvSpPr>
          <p:nvPr/>
        </p:nvSpPr>
        <p:spPr bwMode="auto">
          <a:xfrm>
            <a:off x="49530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AutoShape 4"/>
          <p:cNvSpPr>
            <a:spLocks noChangeArrowheads="1"/>
          </p:cNvSpPr>
          <p:nvPr/>
        </p:nvSpPr>
        <p:spPr bwMode="auto">
          <a:xfrm>
            <a:off x="55911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1245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67437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72771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AutoShape 8"/>
          <p:cNvSpPr>
            <a:spLocks noChangeArrowheads="1"/>
          </p:cNvSpPr>
          <p:nvPr/>
        </p:nvSpPr>
        <p:spPr bwMode="auto">
          <a:xfrm>
            <a:off x="79248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>
            <a:off x="84582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structure</a:t>
            </a:r>
          </a:p>
        </p:txBody>
      </p:sp>
      <p:sp>
        <p:nvSpPr>
          <p:cNvPr id="333835" name="AutoShape 11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76400"/>
            <a:ext cx="3810000" cy="4800600"/>
          </a:xfrm>
        </p:spPr>
        <p:txBody>
          <a:bodyPr/>
          <a:lstStyle/>
          <a:p>
            <a:r>
              <a:rPr lang="en-US" sz="2800"/>
              <a:t>Let’s assume the </a:t>
            </a:r>
            <a:r>
              <a:rPr lang="en-US" sz="2800">
                <a:solidFill>
                  <a:schemeClr val="accent2"/>
                </a:solidFill>
              </a:rPr>
              <a:t>community structure</a:t>
            </a:r>
          </a:p>
          <a:p>
            <a:r>
              <a:rPr lang="en-US" sz="2800"/>
              <a:t>One expects many within-group friendships and fewer cross-group ones </a:t>
            </a:r>
          </a:p>
          <a:p>
            <a:pPr lvl="3"/>
            <a:endParaRPr lang="en-US" sz="1800"/>
          </a:p>
          <a:p>
            <a:r>
              <a:rPr lang="en-US" sz="2800"/>
              <a:t>How hard is it to </a:t>
            </a:r>
            <a:r>
              <a:rPr lang="en-US" sz="2800">
                <a:solidFill>
                  <a:schemeClr val="accent2"/>
                </a:solidFill>
              </a:rPr>
              <a:t>cross communities</a:t>
            </a:r>
            <a:r>
              <a:rPr lang="en-US" sz="2800"/>
              <a:t>?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5257800" y="5410200"/>
            <a:ext cx="2654300" cy="7016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Self-similar university </a:t>
            </a:r>
          </a:p>
          <a:p>
            <a:pPr algn="ctr"/>
            <a:r>
              <a:rPr lang="en-US" sz="2000"/>
              <a:t>community structure</a:t>
            </a:r>
          </a:p>
        </p:txBody>
      </p:sp>
      <p:sp>
        <p:nvSpPr>
          <p:cNvPr id="333837" name="Freeform 13"/>
          <p:cNvSpPr>
            <a:spLocks/>
          </p:cNvSpPr>
          <p:nvPr/>
        </p:nvSpPr>
        <p:spPr bwMode="auto">
          <a:xfrm rot="10800000">
            <a:off x="5715000" y="4724400"/>
            <a:ext cx="2895600" cy="3810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Text Box 14"/>
          <p:cNvSpPr txBox="1">
            <a:spLocks noChangeAspect="1" noChangeArrowheads="1"/>
          </p:cNvSpPr>
          <p:nvPr/>
        </p:nvSpPr>
        <p:spPr bwMode="auto">
          <a:xfrm>
            <a:off x="4619625" y="3557588"/>
            <a:ext cx="5111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CS</a:t>
            </a:r>
          </a:p>
        </p:txBody>
      </p:sp>
      <p:sp>
        <p:nvSpPr>
          <p:cNvPr id="333839" name="Text Box 15"/>
          <p:cNvSpPr txBox="1">
            <a:spLocks noChangeAspect="1" noChangeArrowheads="1"/>
          </p:cNvSpPr>
          <p:nvPr/>
        </p:nvSpPr>
        <p:spPr bwMode="auto">
          <a:xfrm>
            <a:off x="5691188" y="3562350"/>
            <a:ext cx="7016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Math</a:t>
            </a:r>
          </a:p>
        </p:txBody>
      </p:sp>
      <p:sp>
        <p:nvSpPr>
          <p:cNvPr id="333840" name="Text Box 16"/>
          <p:cNvSpPr txBox="1">
            <a:spLocks noChangeAspect="1" noChangeArrowheads="1"/>
          </p:cNvSpPr>
          <p:nvPr/>
        </p:nvSpPr>
        <p:spPr bwMode="auto">
          <a:xfrm>
            <a:off x="6750050" y="3557588"/>
            <a:ext cx="879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Drama</a:t>
            </a:r>
          </a:p>
        </p:txBody>
      </p:sp>
      <p:sp>
        <p:nvSpPr>
          <p:cNvPr id="333841" name="Text Box 17"/>
          <p:cNvSpPr txBox="1">
            <a:spLocks noChangeAspect="1" noChangeArrowheads="1"/>
          </p:cNvSpPr>
          <p:nvPr/>
        </p:nvSpPr>
        <p:spPr bwMode="auto">
          <a:xfrm>
            <a:off x="7993063" y="3557588"/>
            <a:ext cx="7905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Music</a:t>
            </a:r>
          </a:p>
        </p:txBody>
      </p:sp>
      <p:sp>
        <p:nvSpPr>
          <p:cNvPr id="333842" name="Line 18"/>
          <p:cNvSpPr>
            <a:spLocks noChangeAspect="1" noChangeShapeType="1"/>
          </p:cNvSpPr>
          <p:nvPr/>
        </p:nvSpPr>
        <p:spPr bwMode="auto">
          <a:xfrm flipH="1">
            <a:off x="46259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Line 19"/>
          <p:cNvSpPr>
            <a:spLocks noChangeAspect="1" noChangeShapeType="1"/>
          </p:cNvSpPr>
          <p:nvPr/>
        </p:nvSpPr>
        <p:spPr bwMode="auto">
          <a:xfrm>
            <a:off x="49276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4" name="Line 20"/>
          <p:cNvSpPr>
            <a:spLocks noChangeAspect="1" noChangeShapeType="1"/>
          </p:cNvSpPr>
          <p:nvPr/>
        </p:nvSpPr>
        <p:spPr bwMode="auto">
          <a:xfrm>
            <a:off x="61626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5" name="Line 21"/>
          <p:cNvSpPr>
            <a:spLocks noChangeAspect="1" noChangeShapeType="1"/>
          </p:cNvSpPr>
          <p:nvPr/>
        </p:nvSpPr>
        <p:spPr bwMode="auto">
          <a:xfrm>
            <a:off x="73294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6" name="Line 22"/>
          <p:cNvSpPr>
            <a:spLocks noChangeAspect="1" noChangeShapeType="1"/>
          </p:cNvSpPr>
          <p:nvPr/>
        </p:nvSpPr>
        <p:spPr bwMode="auto">
          <a:xfrm>
            <a:off x="84963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7" name="Line 23"/>
          <p:cNvSpPr>
            <a:spLocks noChangeAspect="1" noChangeShapeType="1"/>
          </p:cNvSpPr>
          <p:nvPr/>
        </p:nvSpPr>
        <p:spPr bwMode="auto">
          <a:xfrm flipH="1">
            <a:off x="6889750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8" name="Line 24"/>
          <p:cNvSpPr>
            <a:spLocks noChangeAspect="1" noChangeShapeType="1"/>
          </p:cNvSpPr>
          <p:nvPr/>
        </p:nvSpPr>
        <p:spPr bwMode="auto">
          <a:xfrm flipH="1">
            <a:off x="8124825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9" name="Text Box 25"/>
          <p:cNvSpPr txBox="1">
            <a:spLocks noChangeAspect="1" noChangeArrowheads="1"/>
          </p:cNvSpPr>
          <p:nvPr/>
        </p:nvSpPr>
        <p:spPr bwMode="auto">
          <a:xfrm>
            <a:off x="4919663" y="2738438"/>
            <a:ext cx="1006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Science</a:t>
            </a:r>
          </a:p>
        </p:txBody>
      </p:sp>
      <p:sp>
        <p:nvSpPr>
          <p:cNvPr id="333850" name="Text Box 26"/>
          <p:cNvSpPr txBox="1">
            <a:spLocks noChangeAspect="1" noChangeArrowheads="1"/>
          </p:cNvSpPr>
          <p:nvPr/>
        </p:nvSpPr>
        <p:spPr bwMode="auto">
          <a:xfrm>
            <a:off x="7467600" y="2733675"/>
            <a:ext cx="6000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Arts</a:t>
            </a:r>
          </a:p>
        </p:txBody>
      </p:sp>
      <p:sp>
        <p:nvSpPr>
          <p:cNvPr id="333851" name="Text Box 27"/>
          <p:cNvSpPr txBox="1">
            <a:spLocks noChangeAspect="1" noChangeArrowheads="1"/>
          </p:cNvSpPr>
          <p:nvPr/>
        </p:nvSpPr>
        <p:spPr bwMode="auto">
          <a:xfrm>
            <a:off x="6027738" y="1909763"/>
            <a:ext cx="11969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University</a:t>
            </a:r>
          </a:p>
        </p:txBody>
      </p:sp>
      <p:sp>
        <p:nvSpPr>
          <p:cNvPr id="333852" name="Line 28"/>
          <p:cNvSpPr>
            <a:spLocks noChangeAspect="1" noChangeShapeType="1"/>
          </p:cNvSpPr>
          <p:nvPr/>
        </p:nvSpPr>
        <p:spPr bwMode="auto">
          <a:xfrm flipH="1">
            <a:off x="4900613" y="3124200"/>
            <a:ext cx="246062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3" name="Line 29"/>
          <p:cNvSpPr>
            <a:spLocks noChangeAspect="1" noChangeShapeType="1"/>
          </p:cNvSpPr>
          <p:nvPr/>
        </p:nvSpPr>
        <p:spPr bwMode="auto">
          <a:xfrm>
            <a:off x="5675313" y="3124200"/>
            <a:ext cx="185737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4" name="Line 30"/>
          <p:cNvSpPr>
            <a:spLocks noChangeAspect="1" noChangeShapeType="1"/>
          </p:cNvSpPr>
          <p:nvPr/>
        </p:nvSpPr>
        <p:spPr bwMode="auto">
          <a:xfrm>
            <a:off x="8001000" y="3124200"/>
            <a:ext cx="185738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5" name="Line 31"/>
          <p:cNvSpPr>
            <a:spLocks noChangeAspect="1" noChangeShapeType="1"/>
          </p:cNvSpPr>
          <p:nvPr/>
        </p:nvSpPr>
        <p:spPr bwMode="auto">
          <a:xfrm flipH="1">
            <a:off x="7302500" y="3124200"/>
            <a:ext cx="247650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6" name="Oval 32"/>
          <p:cNvSpPr>
            <a:spLocks noChangeAspect="1" noChangeArrowheads="1"/>
          </p:cNvSpPr>
          <p:nvPr/>
        </p:nvSpPr>
        <p:spPr bwMode="auto">
          <a:xfrm>
            <a:off x="5572125" y="4343400"/>
            <a:ext cx="419100" cy="419100"/>
          </a:xfrm>
          <a:prstGeom prst="ellips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7" name="Freeform 33"/>
          <p:cNvSpPr>
            <a:spLocks/>
          </p:cNvSpPr>
          <p:nvPr/>
        </p:nvSpPr>
        <p:spPr bwMode="auto">
          <a:xfrm rot="11018102">
            <a:off x="5715000" y="4721225"/>
            <a:ext cx="533400" cy="2286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8" name="Freeform 34"/>
          <p:cNvSpPr>
            <a:spLocks/>
          </p:cNvSpPr>
          <p:nvPr/>
        </p:nvSpPr>
        <p:spPr bwMode="auto">
          <a:xfrm rot="10800000">
            <a:off x="4572000" y="4724400"/>
            <a:ext cx="1141413" cy="3048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9" name="Line 35"/>
          <p:cNvSpPr>
            <a:spLocks noChangeShapeType="1"/>
          </p:cNvSpPr>
          <p:nvPr/>
        </p:nvSpPr>
        <p:spPr bwMode="auto">
          <a:xfrm flipH="1">
            <a:off x="57150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0" name="Line 36"/>
          <p:cNvSpPr>
            <a:spLocks noChangeShapeType="1"/>
          </p:cNvSpPr>
          <p:nvPr/>
        </p:nvSpPr>
        <p:spPr bwMode="auto">
          <a:xfrm>
            <a:off x="71628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1" name="Line 37"/>
          <p:cNvSpPr>
            <a:spLocks noChangeAspect="1" noChangeShapeType="1"/>
          </p:cNvSpPr>
          <p:nvPr/>
        </p:nvSpPr>
        <p:spPr bwMode="auto">
          <a:xfrm flipH="1">
            <a:off x="57927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0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6" grpId="0" animBg="1"/>
      <p:bldP spid="333837" grpId="0" animBg="1"/>
      <p:bldP spid="333838" grpId="0" animBg="1"/>
      <p:bldP spid="333839" grpId="0" animBg="1"/>
      <p:bldP spid="333840" grpId="0" animBg="1"/>
      <p:bldP spid="333841" grpId="0" animBg="1"/>
      <p:bldP spid="333842" grpId="0" animBg="1"/>
      <p:bldP spid="333843" grpId="0" animBg="1"/>
      <p:bldP spid="333844" grpId="0" animBg="1"/>
      <p:bldP spid="333845" grpId="0" animBg="1"/>
      <p:bldP spid="333846" grpId="0" animBg="1"/>
      <p:bldP spid="333847" grpId="0" animBg="1"/>
      <p:bldP spid="333848" grpId="0" animBg="1"/>
      <p:bldP spid="333849" grpId="0" animBg="1"/>
      <p:bldP spid="333850" grpId="0" animBg="1"/>
      <p:bldP spid="333851" grpId="0" animBg="1"/>
      <p:bldP spid="333852" grpId="0" animBg="1"/>
      <p:bldP spid="333853" grpId="0" animBg="1"/>
      <p:bldP spid="333854" grpId="0" animBg="1"/>
      <p:bldP spid="333855" grpId="0" animBg="1"/>
      <p:bldP spid="333856" grpId="0" animBg="1"/>
      <p:bldP spid="333857" grpId="0" animBg="1"/>
      <p:bldP spid="333858" grpId="0" animBg="1"/>
      <p:bldP spid="333859" grpId="0" animBg="1"/>
      <p:bldP spid="333860" grpId="0" animBg="1"/>
      <p:bldP spid="33386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7924800" cy="4918075"/>
          </a:xfrm>
        </p:spPr>
        <p:txBody>
          <a:bodyPr/>
          <a:lstStyle/>
          <a:p>
            <a:r>
              <a:rPr lang="en-US" sz="2800" dirty="0"/>
              <a:t>If the cross-community linking probability of nodes at tree-distance </a:t>
            </a:r>
            <a:r>
              <a:rPr lang="en-US" sz="2800" dirty="0">
                <a:solidFill>
                  <a:srgbClr val="009900"/>
                </a:solidFill>
              </a:rPr>
              <a:t>h </a:t>
            </a:r>
            <a:r>
              <a:rPr lang="en-US" sz="2800" dirty="0"/>
              <a:t>is scale-free</a:t>
            </a:r>
          </a:p>
          <a:p>
            <a:r>
              <a:rPr lang="en-US" sz="2800" dirty="0"/>
              <a:t>We propose cross-community linking probability: </a:t>
            </a:r>
          </a:p>
          <a:p>
            <a:pPr lvl="4"/>
            <a:endParaRPr lang="en-US" sz="1800" dirty="0"/>
          </a:p>
          <a:p>
            <a:pPr lvl="4"/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where: </a:t>
            </a:r>
            <a:r>
              <a:rPr lang="en-US" sz="2800" dirty="0">
                <a:solidFill>
                  <a:srgbClr val="009900"/>
                </a:solidFill>
              </a:rPr>
              <a:t>c ≥ 1</a:t>
            </a:r>
            <a:r>
              <a:rPr lang="en-US" sz="2800" dirty="0"/>
              <a:t> … the </a:t>
            </a:r>
            <a:r>
              <a:rPr lang="en-US" sz="2800" dirty="0">
                <a:solidFill>
                  <a:srgbClr val="0000FF"/>
                </a:solidFill>
              </a:rPr>
              <a:t>Difficulty constant</a:t>
            </a:r>
          </a:p>
          <a:p>
            <a:pPr>
              <a:buFont typeface="Wingdings" pitchFamily="2" charset="2"/>
              <a:buNone/>
            </a:pPr>
            <a:r>
              <a:rPr lang="en-US" sz="2800" i="1" dirty="0"/>
              <a:t>			        </a:t>
            </a:r>
            <a:r>
              <a:rPr lang="en-US" sz="2800" dirty="0">
                <a:solidFill>
                  <a:srgbClr val="009900"/>
                </a:solidFill>
              </a:rPr>
              <a:t>h</a:t>
            </a:r>
            <a:r>
              <a:rPr lang="en-US" sz="2800" i="1" dirty="0"/>
              <a:t> </a:t>
            </a:r>
            <a:r>
              <a:rPr lang="en-US" sz="2800" dirty="0"/>
              <a:t>… tree-distance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Assumption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2987675" y="3505200"/>
            <a:ext cx="28956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8225"/>
            <a:ext cx="267811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79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Power Law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Theorem: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9933"/>
                </a:solidFill>
              </a:rPr>
              <a:t>Community Guided Attachment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leads to </a:t>
            </a:r>
            <a:r>
              <a:rPr lang="en-US" sz="2800" dirty="0">
                <a:solidFill>
                  <a:srgbClr val="FF9933"/>
                </a:solidFill>
              </a:rPr>
              <a:t>Densification Power Law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with exponent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 dirty="0"/>
              <a:t> … densification exponent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b</a:t>
            </a:r>
            <a:r>
              <a:rPr lang="en-US" sz="2800" dirty="0"/>
              <a:t> … community structure branching factor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c</a:t>
            </a:r>
            <a:r>
              <a:rPr lang="en-US" sz="2800" dirty="0"/>
              <a:t> … difficulty constant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48000"/>
            <a:ext cx="2563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981200" y="2895600"/>
            <a:ext cx="2951163" cy="749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26" name="Group 6"/>
          <p:cNvGrpSpPr>
            <a:grpSpLocks/>
          </p:cNvGrpSpPr>
          <p:nvPr/>
        </p:nvGrpSpPr>
        <p:grpSpPr bwMode="auto">
          <a:xfrm>
            <a:off x="6877050" y="2565400"/>
            <a:ext cx="2016125" cy="1584325"/>
            <a:chOff x="4718" y="2484"/>
            <a:chExt cx="690" cy="605"/>
          </a:xfrm>
        </p:grpSpPr>
        <p:pic>
          <p:nvPicPr>
            <p:cNvPr id="3379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2484"/>
              <a:ext cx="69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28" name="Line 8"/>
            <p:cNvSpPr>
              <a:spLocks noChangeShapeType="1"/>
            </p:cNvSpPr>
            <p:nvPr/>
          </p:nvSpPr>
          <p:spPr bwMode="auto">
            <a:xfrm flipV="1">
              <a:off x="4935" y="2630"/>
              <a:ext cx="350" cy="3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29" name="Line 9"/>
            <p:cNvSpPr>
              <a:spLocks noChangeShapeType="1"/>
            </p:cNvSpPr>
            <p:nvPr/>
          </p:nvSpPr>
          <p:spPr bwMode="auto">
            <a:xfrm>
              <a:off x="5130" y="2786"/>
              <a:ext cx="1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30" name="Group 10"/>
          <p:cNvGrpSpPr>
            <a:grpSpLocks noChangeAspect="1"/>
          </p:cNvGrpSpPr>
          <p:nvPr/>
        </p:nvGrpSpPr>
        <p:grpSpPr bwMode="auto">
          <a:xfrm>
            <a:off x="6804025" y="5589588"/>
            <a:ext cx="1676400" cy="1060450"/>
            <a:chOff x="2784" y="1200"/>
            <a:chExt cx="2810" cy="1776"/>
          </a:xfrm>
        </p:grpSpPr>
        <p:sp>
          <p:nvSpPr>
            <p:cNvPr id="337931" name="Oval 11"/>
            <p:cNvSpPr>
              <a:spLocks noChangeAspect="1" noChangeArrowheads="1"/>
            </p:cNvSpPr>
            <p:nvPr/>
          </p:nvSpPr>
          <p:spPr bwMode="auto">
            <a:xfrm>
              <a:off x="2784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2" name="Oval 12"/>
            <p:cNvSpPr>
              <a:spLocks noChangeAspect="1" noChangeArrowheads="1"/>
            </p:cNvSpPr>
            <p:nvPr/>
          </p:nvSpPr>
          <p:spPr bwMode="auto">
            <a:xfrm>
              <a:off x="4211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3" name="Oval 13"/>
            <p:cNvSpPr>
              <a:spLocks noChangeAspect="1" noChangeArrowheads="1"/>
            </p:cNvSpPr>
            <p:nvPr/>
          </p:nvSpPr>
          <p:spPr bwMode="auto">
            <a:xfrm>
              <a:off x="3865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Oval 14"/>
            <p:cNvSpPr>
              <a:spLocks noChangeAspect="1" noChangeArrowheads="1"/>
            </p:cNvSpPr>
            <p:nvPr/>
          </p:nvSpPr>
          <p:spPr bwMode="auto">
            <a:xfrm>
              <a:off x="351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5" name="Oval 15"/>
            <p:cNvSpPr>
              <a:spLocks noChangeAspect="1" noChangeArrowheads="1"/>
            </p:cNvSpPr>
            <p:nvPr/>
          </p:nvSpPr>
          <p:spPr bwMode="auto">
            <a:xfrm>
              <a:off x="313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6" name="Oval 16"/>
            <p:cNvSpPr>
              <a:spLocks noChangeAspect="1" noChangeArrowheads="1"/>
            </p:cNvSpPr>
            <p:nvPr/>
          </p:nvSpPr>
          <p:spPr bwMode="auto">
            <a:xfrm>
              <a:off x="460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7" name="Oval 17"/>
            <p:cNvSpPr>
              <a:spLocks noChangeAspect="1" noChangeArrowheads="1"/>
            </p:cNvSpPr>
            <p:nvPr/>
          </p:nvSpPr>
          <p:spPr bwMode="auto">
            <a:xfrm>
              <a:off x="498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8" name="Oval 18"/>
            <p:cNvSpPr>
              <a:spLocks noChangeAspect="1" noChangeArrowheads="1"/>
            </p:cNvSpPr>
            <p:nvPr/>
          </p:nvSpPr>
          <p:spPr bwMode="auto">
            <a:xfrm>
              <a:off x="5378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Line 19"/>
            <p:cNvSpPr>
              <a:spLocks noChangeAspect="1" noChangeShapeType="1"/>
            </p:cNvSpPr>
            <p:nvPr/>
          </p:nvSpPr>
          <p:spPr bwMode="auto">
            <a:xfrm flipH="1">
              <a:off x="291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0" name="Line 20"/>
            <p:cNvSpPr>
              <a:spLocks noChangeAspect="1" noChangeShapeType="1"/>
            </p:cNvSpPr>
            <p:nvPr/>
          </p:nvSpPr>
          <p:spPr bwMode="auto">
            <a:xfrm>
              <a:off x="310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1" name="Line 21"/>
            <p:cNvSpPr>
              <a:spLocks noChangeAspect="1" noChangeShapeType="1"/>
            </p:cNvSpPr>
            <p:nvPr/>
          </p:nvSpPr>
          <p:spPr bwMode="auto">
            <a:xfrm>
              <a:off x="388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2" name="Line 22"/>
            <p:cNvSpPr>
              <a:spLocks noChangeAspect="1" noChangeShapeType="1"/>
            </p:cNvSpPr>
            <p:nvPr/>
          </p:nvSpPr>
          <p:spPr bwMode="auto">
            <a:xfrm>
              <a:off x="4617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3" name="Line 23"/>
            <p:cNvSpPr>
              <a:spLocks noChangeAspect="1" noChangeShapeType="1"/>
            </p:cNvSpPr>
            <p:nvPr/>
          </p:nvSpPr>
          <p:spPr bwMode="auto">
            <a:xfrm>
              <a:off x="535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4" name="Line 24"/>
            <p:cNvSpPr>
              <a:spLocks noChangeAspect="1" noChangeShapeType="1"/>
            </p:cNvSpPr>
            <p:nvPr/>
          </p:nvSpPr>
          <p:spPr bwMode="auto">
            <a:xfrm flipH="1">
              <a:off x="3649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5" name="Line 25"/>
            <p:cNvSpPr>
              <a:spLocks noChangeAspect="1" noChangeShapeType="1"/>
            </p:cNvSpPr>
            <p:nvPr/>
          </p:nvSpPr>
          <p:spPr bwMode="auto">
            <a:xfrm flipH="1">
              <a:off x="4340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6" name="Line 26"/>
            <p:cNvSpPr>
              <a:spLocks noChangeAspect="1" noChangeShapeType="1"/>
            </p:cNvSpPr>
            <p:nvPr/>
          </p:nvSpPr>
          <p:spPr bwMode="auto">
            <a:xfrm flipH="1">
              <a:off x="5118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Line 27"/>
            <p:cNvSpPr>
              <a:spLocks noChangeAspect="1" noChangeShapeType="1"/>
            </p:cNvSpPr>
            <p:nvPr/>
          </p:nvSpPr>
          <p:spPr bwMode="auto">
            <a:xfrm flipH="1">
              <a:off x="3087" y="1968"/>
              <a:ext cx="155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Line 28"/>
            <p:cNvSpPr>
              <a:spLocks noChangeAspect="1" noChangeShapeType="1"/>
            </p:cNvSpPr>
            <p:nvPr/>
          </p:nvSpPr>
          <p:spPr bwMode="auto">
            <a:xfrm>
              <a:off x="3575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9" name="Line 29"/>
            <p:cNvSpPr>
              <a:spLocks noChangeAspect="1" noChangeShapeType="1"/>
            </p:cNvSpPr>
            <p:nvPr/>
          </p:nvSpPr>
          <p:spPr bwMode="auto">
            <a:xfrm>
              <a:off x="5040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0" name="Line 30"/>
            <p:cNvSpPr>
              <a:spLocks noChangeAspect="1" noChangeShapeType="1"/>
            </p:cNvSpPr>
            <p:nvPr/>
          </p:nvSpPr>
          <p:spPr bwMode="auto">
            <a:xfrm flipH="1">
              <a:off x="4600" y="1968"/>
              <a:ext cx="156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1" name="Line 31"/>
            <p:cNvSpPr>
              <a:spLocks noChangeAspect="1" noChangeShapeType="1"/>
            </p:cNvSpPr>
            <p:nvPr/>
          </p:nvSpPr>
          <p:spPr bwMode="auto">
            <a:xfrm flipH="1">
              <a:off x="3600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2" name="Line 32"/>
            <p:cNvSpPr>
              <a:spLocks noChangeAspect="1" noChangeShapeType="1"/>
            </p:cNvSpPr>
            <p:nvPr/>
          </p:nvSpPr>
          <p:spPr bwMode="auto">
            <a:xfrm>
              <a:off x="4512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3" name="Rectangle 33"/>
            <p:cNvSpPr>
              <a:spLocks noChangeAspect="1" noChangeArrowheads="1"/>
            </p:cNvSpPr>
            <p:nvPr/>
          </p:nvSpPr>
          <p:spPr bwMode="auto">
            <a:xfrm>
              <a:off x="3792" y="1200"/>
              <a:ext cx="768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4" name="Rectangle 34"/>
            <p:cNvSpPr>
              <a:spLocks noChangeAspect="1" noChangeArrowheads="1"/>
            </p:cNvSpPr>
            <p:nvPr/>
          </p:nvSpPr>
          <p:spPr bwMode="auto">
            <a:xfrm>
              <a:off x="283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5" name="Rectangle 35"/>
            <p:cNvSpPr>
              <a:spLocks noChangeAspect="1" noChangeArrowheads="1"/>
            </p:cNvSpPr>
            <p:nvPr/>
          </p:nvSpPr>
          <p:spPr bwMode="auto">
            <a:xfrm>
              <a:off x="3168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6" name="Rectangle 36"/>
            <p:cNvSpPr>
              <a:spLocks noChangeAspect="1" noChangeArrowheads="1"/>
            </p:cNvSpPr>
            <p:nvPr/>
          </p:nvSpPr>
          <p:spPr bwMode="auto">
            <a:xfrm>
              <a:off x="355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7" name="Rectangle 37"/>
            <p:cNvSpPr>
              <a:spLocks noChangeAspect="1" noChangeArrowheads="1"/>
            </p:cNvSpPr>
            <p:nvPr/>
          </p:nvSpPr>
          <p:spPr bwMode="auto">
            <a:xfrm>
              <a:off x="427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8" name="Rectangle 38"/>
            <p:cNvSpPr>
              <a:spLocks noChangeAspect="1" noChangeArrowheads="1"/>
            </p:cNvSpPr>
            <p:nvPr/>
          </p:nvSpPr>
          <p:spPr bwMode="auto">
            <a:xfrm>
              <a:off x="4656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9" name="Rectangle 39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384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60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71" y="4419598"/>
            <a:ext cx="18748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64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properties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property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 holds </a:t>
            </a:r>
            <a:r>
              <a:rPr lang="en-US" sz="2400" dirty="0">
                <a:solidFill>
                  <a:srgbClr val="0066FF"/>
                </a:solidFill>
              </a:rPr>
              <a:t>almost </a:t>
            </a:r>
            <a:r>
              <a:rPr lang="en-US" sz="2400" dirty="0" smtClean="0">
                <a:solidFill>
                  <a:srgbClr val="0066FF"/>
                </a:solidFill>
              </a:rPr>
              <a:t>surely (</a:t>
            </a:r>
            <a:r>
              <a:rPr lang="en-US" sz="2400" dirty="0" err="1" smtClean="0">
                <a:solidFill>
                  <a:srgbClr val="0066FF"/>
                </a:solidFill>
              </a:rPr>
              <a:t>a.s</a:t>
            </a:r>
            <a:r>
              <a:rPr lang="en-US" sz="2400" dirty="0" smtClean="0">
                <a:solidFill>
                  <a:srgbClr val="0066FF"/>
                </a:solidFill>
              </a:rPr>
              <a:t>.)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/>
              <a:t>(or for </a:t>
            </a:r>
            <a:r>
              <a:rPr lang="en-US" sz="2400" dirty="0">
                <a:solidFill>
                  <a:srgbClr val="0066FF"/>
                </a:solidFill>
              </a:rPr>
              <a:t>almost every</a:t>
            </a:r>
            <a:r>
              <a:rPr lang="en-US" sz="2400" dirty="0"/>
              <a:t> graph), if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Evolution of the graph: which properties hold as the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dirty="0"/>
              <a:t> increases?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different from the evolving graphs </a:t>
            </a:r>
            <a:r>
              <a:rPr lang="en-US" sz="2000" dirty="0" smtClean="0">
                <a:solidFill>
                  <a:srgbClr val="FF0000"/>
                </a:solidFill>
              </a:rPr>
              <a:t>over time that we </a:t>
            </a:r>
            <a:r>
              <a:rPr lang="en-US" sz="2000" dirty="0">
                <a:solidFill>
                  <a:srgbClr val="FF0000"/>
                </a:solidFill>
              </a:rPr>
              <a:t>saw before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Threshold phenomena</a:t>
            </a:r>
            <a:r>
              <a:rPr lang="en-US" sz="2400" dirty="0"/>
              <a:t>: Many properties appear suddenly. That is, there exist a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baseline="-25000" dirty="0">
                <a:solidFill>
                  <a:srgbClr val="00CC00"/>
                </a:solidFill>
              </a:rPr>
              <a:t>c</a:t>
            </a:r>
            <a:r>
              <a:rPr lang="en-US" sz="2400" dirty="0"/>
              <a:t> such that for </a:t>
            </a:r>
            <a:r>
              <a:rPr lang="en-US" sz="2400" dirty="0">
                <a:solidFill>
                  <a:srgbClr val="00CC00"/>
                </a:solidFill>
              </a:rPr>
              <a:t>p&lt;p</a:t>
            </a:r>
            <a:r>
              <a:rPr lang="en-US" sz="2400" baseline="-25000" dirty="0">
                <a:solidFill>
                  <a:srgbClr val="00CC00"/>
                </a:solidFill>
              </a:rPr>
              <a:t>c</a:t>
            </a:r>
            <a:r>
              <a:rPr lang="en-US" sz="2400" dirty="0"/>
              <a:t> the property does not hold </a:t>
            </a:r>
            <a:r>
              <a:rPr lang="en-US" sz="2400" dirty="0" err="1"/>
              <a:t>a.s</a:t>
            </a:r>
            <a:r>
              <a:rPr lang="en-US" sz="2400" dirty="0"/>
              <a:t>. and for </a:t>
            </a:r>
            <a:r>
              <a:rPr lang="en-US" sz="2400" dirty="0">
                <a:solidFill>
                  <a:srgbClr val="00CC00"/>
                </a:solidFill>
              </a:rPr>
              <a:t>p&gt;p</a:t>
            </a:r>
            <a:r>
              <a:rPr lang="en-US" sz="2400" baseline="-25000" dirty="0">
                <a:solidFill>
                  <a:srgbClr val="00CC00"/>
                </a:solidFill>
              </a:rPr>
              <a:t>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the property holds </a:t>
            </a:r>
            <a:r>
              <a:rPr lang="en-US" sz="2400" dirty="0" err="1"/>
              <a:t>a.s</a:t>
            </a:r>
            <a:r>
              <a:rPr lang="en-US" sz="2400" dirty="0"/>
              <a:t>.</a:t>
            </a:r>
            <a:endParaRPr lang="en-US" sz="2400" baseline="-25000" dirty="0"/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41775636"/>
              </p:ext>
            </p:extLst>
          </p:nvPr>
        </p:nvGraphicFramePr>
        <p:xfrm>
          <a:off x="3124200" y="2133600"/>
          <a:ext cx="2657475" cy="647700"/>
        </p:xfrm>
        <a:graphic>
          <a:graphicData uri="http://schemas.openxmlformats.org/presentationml/2006/ole">
            <p:oleObj spid="_x0000_s1038" name="Equation" r:id="rId4" imgW="1143000" imgH="2794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755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002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Theorem: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Gives any non-integer Densification exponent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1</a:t>
            </a:r>
            <a:r>
              <a:rPr lang="en-US"/>
              <a:t>: easy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= 2</a:t>
            </a:r>
            <a:r>
              <a:rPr lang="en-US"/>
              <a:t>, quadratic growth of edges – near clique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b</a:t>
            </a:r>
            <a:r>
              <a:rPr lang="en-US"/>
              <a:t>: hard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>
                <a:solidFill>
                  <a:srgbClr val="009900"/>
                </a:solidFill>
              </a:rPr>
              <a:t> = 1</a:t>
            </a:r>
            <a:r>
              <a:rPr lang="en-US"/>
              <a:t>, linear growth of edges – constant out-degree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689850" cy="936625"/>
          </a:xfrm>
        </p:spPr>
        <p:txBody>
          <a:bodyPr/>
          <a:lstStyle/>
          <a:p>
            <a:r>
              <a:rPr lang="en-US"/>
              <a:t>Difficulty Constant</a:t>
            </a: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3602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895600" y="1676400"/>
            <a:ext cx="45720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2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for Improvement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Community Guided Attachment explains </a:t>
            </a:r>
            <a:r>
              <a:rPr lang="en-US">
                <a:solidFill>
                  <a:srgbClr val="FF9933"/>
                </a:solidFill>
              </a:rPr>
              <a:t>Densification Power Law</a:t>
            </a:r>
          </a:p>
          <a:p>
            <a:r>
              <a:rPr lang="en-US"/>
              <a:t>Issues:</a:t>
            </a:r>
          </a:p>
          <a:p>
            <a:pPr lvl="1"/>
            <a:r>
              <a:rPr lang="en-US"/>
              <a:t>Requires explicit </a:t>
            </a:r>
            <a:r>
              <a:rPr lang="en-US">
                <a:solidFill>
                  <a:srgbClr val="FF9933"/>
                </a:solidFill>
              </a:rPr>
              <a:t>Community structure</a:t>
            </a:r>
          </a:p>
          <a:p>
            <a:pPr lvl="1"/>
            <a:r>
              <a:rPr lang="en-US"/>
              <a:t>Does not obey </a:t>
            </a:r>
            <a:r>
              <a:rPr lang="en-US">
                <a:solidFill>
                  <a:srgbClr val="FF9933"/>
                </a:solidFill>
              </a:rPr>
              <a:t>Shrinking Diameters</a:t>
            </a:r>
          </a:p>
          <a:p>
            <a:endParaRPr lang="fi-FI"/>
          </a:p>
          <a:p>
            <a:r>
              <a:rPr lang="fi-FI"/>
              <a:t>The ”Forrest Fire” model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Wish List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/>
              <a:t>We want:</a:t>
            </a:r>
          </a:p>
          <a:p>
            <a:pPr lvl="1"/>
            <a:r>
              <a:rPr lang="en-US"/>
              <a:t>no explicit Community structure</a:t>
            </a:r>
          </a:p>
          <a:p>
            <a:pPr lvl="1"/>
            <a:r>
              <a:rPr lang="en-US"/>
              <a:t>Shrinking diameters</a:t>
            </a:r>
          </a:p>
          <a:p>
            <a:pPr lvl="1"/>
            <a:r>
              <a:rPr lang="en-US"/>
              <a:t>and:</a:t>
            </a:r>
          </a:p>
          <a:p>
            <a:pPr lvl="2"/>
            <a:r>
              <a:rPr lang="en-US"/>
              <a:t>“Rich get richer” attachment process, to get heavy-tailed in-degrees</a:t>
            </a:r>
          </a:p>
          <a:p>
            <a:pPr lvl="2"/>
            <a:r>
              <a:rPr lang="en-US"/>
              <a:t>“Copying” model, to lead to communities</a:t>
            </a:r>
          </a:p>
          <a:p>
            <a:pPr lvl="2"/>
            <a:r>
              <a:rPr lang="en-US"/>
              <a:t>Community Guided Attachment, to produce Densification Power Law</a:t>
            </a:r>
          </a:p>
        </p:txBody>
      </p:sp>
    </p:spTree>
    <p:extLst>
      <p:ext uri="{BB962C8B-B14F-4D97-AF65-F5344CB8AC3E}">
        <p14:creationId xmlns="" xmlns:p14="http://schemas.microsoft.com/office/powerpoint/2010/main" val="2623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/>
              <a:t>How do authors identify references?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/>
              <a:t>Find first paper and cite it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/>
              <a:t>Follow a few citations, make citations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/>
              <a:t>From time to time use bibliographic tools (e.g. CiteSeer) and chase back-links</a:t>
            </a:r>
          </a:p>
          <a:p>
            <a:pPr marL="914400" lvl="1" indent="-457200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55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sz="2800"/>
              <a:t>How do people make friends in a new environment?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Find first a person and make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From time to time get introduced to his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/>
          </a:p>
          <a:p>
            <a:pPr marL="914400" lvl="1" indent="-457200"/>
            <a:endParaRPr lang="en-US" sz="2400"/>
          </a:p>
          <a:p>
            <a:pPr marL="533400" indent="-533400"/>
            <a:r>
              <a:rPr lang="en-US" sz="2800"/>
              <a:t>Forest Fire model imitates exactly this process</a:t>
            </a:r>
          </a:p>
        </p:txBody>
      </p:sp>
    </p:spTree>
    <p:extLst>
      <p:ext uri="{BB962C8B-B14F-4D97-AF65-F5344CB8AC3E}">
        <p14:creationId xmlns="" xmlns:p14="http://schemas.microsoft.com/office/powerpoint/2010/main" val="22017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Line 2"/>
          <p:cNvSpPr>
            <a:spLocks noChangeAspect="1" noChangeShapeType="1"/>
          </p:cNvSpPr>
          <p:nvPr/>
        </p:nvSpPr>
        <p:spPr bwMode="auto">
          <a:xfrm>
            <a:off x="4800600" y="5715000"/>
            <a:ext cx="733425" cy="612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39" name="Line 3"/>
          <p:cNvSpPr>
            <a:spLocks noChangeAspect="1" noChangeShapeType="1"/>
          </p:cNvSpPr>
          <p:nvPr/>
        </p:nvSpPr>
        <p:spPr bwMode="auto">
          <a:xfrm flipH="1">
            <a:off x="4840288" y="4862513"/>
            <a:ext cx="855662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Aspect="1" noChangeShapeType="1"/>
          </p:cNvSpPr>
          <p:nvPr/>
        </p:nvSpPr>
        <p:spPr bwMode="auto">
          <a:xfrm flipH="1">
            <a:off x="4876800" y="5170488"/>
            <a:ext cx="4572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– the Model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9313" y="1776413"/>
            <a:ext cx="7696200" cy="3068637"/>
          </a:xfrm>
        </p:spPr>
        <p:txBody>
          <a:bodyPr/>
          <a:lstStyle/>
          <a:p>
            <a:r>
              <a:rPr lang="en-US" sz="2800"/>
              <a:t>A node arrives</a:t>
            </a:r>
          </a:p>
          <a:p>
            <a:r>
              <a:rPr lang="en-US" sz="2800"/>
              <a:t>Randomly chooses an “</a:t>
            </a:r>
            <a:r>
              <a:rPr lang="en-US" sz="2800">
                <a:solidFill>
                  <a:srgbClr val="FF0000"/>
                </a:solidFill>
              </a:rPr>
              <a:t>ambassador</a:t>
            </a:r>
            <a:r>
              <a:rPr lang="en-US" sz="2800"/>
              <a:t>”</a:t>
            </a:r>
          </a:p>
          <a:p>
            <a:r>
              <a:rPr lang="en-US" sz="2800"/>
              <a:t>Starts burning nodes (with probability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) and adds links to burned nodes</a:t>
            </a:r>
          </a:p>
          <a:p>
            <a:r>
              <a:rPr lang="en-US" sz="2800"/>
              <a:t>“</a:t>
            </a:r>
            <a:r>
              <a:rPr lang="en-US" sz="2800">
                <a:solidFill>
                  <a:srgbClr val="FF0000"/>
                </a:solidFill>
              </a:rPr>
              <a:t>Fire</a:t>
            </a:r>
            <a:r>
              <a:rPr lang="en-US" sz="2800"/>
              <a:t>” spreads recursively</a:t>
            </a:r>
          </a:p>
        </p:txBody>
      </p:sp>
      <p:sp>
        <p:nvSpPr>
          <p:cNvPr id="347143" name="Line 7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4" name="Line 8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5" name="Line 9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6" name="Line 10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7" name="Line 11"/>
          <p:cNvSpPr>
            <a:spLocks noChangeAspect="1" noChangeShapeType="1"/>
          </p:cNvSpPr>
          <p:nvPr/>
        </p:nvSpPr>
        <p:spPr bwMode="auto">
          <a:xfrm>
            <a:off x="4821238" y="5734050"/>
            <a:ext cx="436562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8" name="Line 12"/>
          <p:cNvSpPr>
            <a:spLocks noChangeAspect="1" noChangeShapeType="1"/>
          </p:cNvSpPr>
          <p:nvPr/>
        </p:nvSpPr>
        <p:spPr bwMode="auto">
          <a:xfrm flipH="1">
            <a:off x="5695950" y="5597525"/>
            <a:ext cx="612775" cy="7350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9" name="Line 13"/>
          <p:cNvSpPr>
            <a:spLocks noChangeAspect="1" noChangeShapeType="1"/>
          </p:cNvSpPr>
          <p:nvPr/>
        </p:nvSpPr>
        <p:spPr bwMode="auto">
          <a:xfrm>
            <a:off x="2814638" y="5562600"/>
            <a:ext cx="842962" cy="527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0" name="Line 14"/>
          <p:cNvSpPr>
            <a:spLocks noChangeAspect="1" noChangeShapeType="1"/>
          </p:cNvSpPr>
          <p:nvPr/>
        </p:nvSpPr>
        <p:spPr bwMode="auto">
          <a:xfrm>
            <a:off x="2743200" y="5473700"/>
            <a:ext cx="1974850" cy="123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Aspect="1" noChangeShapeType="1"/>
          </p:cNvSpPr>
          <p:nvPr/>
        </p:nvSpPr>
        <p:spPr bwMode="auto">
          <a:xfrm flipV="1">
            <a:off x="2759075" y="4740275"/>
            <a:ext cx="1223963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Oval 16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3" name="Oval 17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4" name="Oval 18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Oval 19"/>
          <p:cNvSpPr>
            <a:spLocks noChangeAspect="1" noChangeArrowheads="1"/>
          </p:cNvSpPr>
          <p:nvPr/>
        </p:nvSpPr>
        <p:spPr bwMode="auto">
          <a:xfrm>
            <a:off x="6186488" y="535305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Oval 20"/>
          <p:cNvSpPr>
            <a:spLocks noChangeAspect="1" noChangeArrowheads="1"/>
          </p:cNvSpPr>
          <p:nvPr/>
        </p:nvSpPr>
        <p:spPr bwMode="auto">
          <a:xfrm>
            <a:off x="5451475" y="6210300"/>
            <a:ext cx="366713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7" name="Oval 21"/>
          <p:cNvSpPr>
            <a:spLocks noChangeAspect="1" noChangeArrowheads="1"/>
          </p:cNvSpPr>
          <p:nvPr/>
        </p:nvSpPr>
        <p:spPr bwMode="auto">
          <a:xfrm>
            <a:off x="5573713" y="4618038"/>
            <a:ext cx="368300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8" name="Oval 22"/>
          <p:cNvSpPr>
            <a:spLocks noChangeAspect="1" noChangeArrowheads="1"/>
          </p:cNvSpPr>
          <p:nvPr/>
        </p:nvSpPr>
        <p:spPr bwMode="auto">
          <a:xfrm>
            <a:off x="2514600" y="5230813"/>
            <a:ext cx="366713" cy="3667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9" name="Oval 23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0" name="Oval 24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Oval 25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5257800" y="5105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H="1">
            <a:off x="5181600" y="5943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002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/>
      <p:bldP spid="347140" grpId="1" animBg="1"/>
      <p:bldP spid="347144" grpId="0" animBg="1"/>
      <p:bldP spid="347144" grpId="1" animBg="1"/>
      <p:bldP spid="347146" grpId="0" animBg="1"/>
      <p:bldP spid="347146" grpId="1" animBg="1"/>
      <p:bldP spid="347147" grpId="0" animBg="1"/>
      <p:bldP spid="347147" grpId="1" animBg="1"/>
      <p:bldP spid="347149" grpId="0" animBg="1"/>
      <p:bldP spid="347150" grpId="0" animBg="1"/>
      <p:bldP spid="347151" grpId="0" animBg="1"/>
      <p:bldP spid="347158" grpId="0" animBg="1"/>
      <p:bldP spid="347159" grpId="0" animBg="1"/>
      <p:bldP spid="347160" grpId="0" animBg="1"/>
      <p:bldP spid="347161" grpId="0" animBg="1"/>
      <p:bldP spid="347162" grpId="0" animBg="1"/>
      <p:bldP spid="347162" grpId="1" animBg="1"/>
      <p:bldP spid="347163" grpId="0" animBg="1"/>
      <p:bldP spid="347163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(1)</a:t>
            </a:r>
          </a:p>
        </p:txBody>
      </p:sp>
      <p:sp>
        <p:nvSpPr>
          <p:cNvPr id="34918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68313" y="1700213"/>
            <a:ext cx="7543800" cy="1611312"/>
          </a:xfrm>
        </p:spPr>
        <p:txBody>
          <a:bodyPr/>
          <a:lstStyle/>
          <a:p>
            <a:r>
              <a:rPr lang="en-US"/>
              <a:t>Forest Fire generates graphs that </a:t>
            </a:r>
            <a:r>
              <a:rPr lang="en-US">
                <a:solidFill>
                  <a:srgbClr val="FF0000"/>
                </a:solidFill>
              </a:rPr>
              <a:t>Densify</a:t>
            </a:r>
            <a:r>
              <a:rPr lang="en-US"/>
              <a:t> and have </a:t>
            </a:r>
            <a:r>
              <a:rPr lang="en-US">
                <a:solidFill>
                  <a:srgbClr val="FF0000"/>
                </a:solidFill>
              </a:rPr>
              <a:t>Shrinking Diameter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89" name="Freeform 5"/>
          <p:cNvSpPr>
            <a:spLocks/>
          </p:cNvSpPr>
          <p:nvPr/>
        </p:nvSpPr>
        <p:spPr bwMode="auto">
          <a:xfrm>
            <a:off x="5334000" y="3581400"/>
            <a:ext cx="3733800" cy="1676400"/>
          </a:xfrm>
          <a:custGeom>
            <a:avLst/>
            <a:gdLst>
              <a:gd name="T0" fmla="*/ 0 w 2352"/>
              <a:gd name="T1" fmla="*/ 0 h 1056"/>
              <a:gd name="T2" fmla="*/ 96 w 2352"/>
              <a:gd name="T3" fmla="*/ 288 h 1056"/>
              <a:gd name="T4" fmla="*/ 336 w 2352"/>
              <a:gd name="T5" fmla="*/ 528 h 1056"/>
              <a:gd name="T6" fmla="*/ 768 w 2352"/>
              <a:gd name="T7" fmla="*/ 720 h 1056"/>
              <a:gd name="T8" fmla="*/ 1344 w 2352"/>
              <a:gd name="T9" fmla="*/ 864 h 1056"/>
              <a:gd name="T10" fmla="*/ 2352 w 2352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2" h="1056">
                <a:moveTo>
                  <a:pt x="0" y="0"/>
                </a:moveTo>
                <a:cubicBezTo>
                  <a:pt x="20" y="100"/>
                  <a:pt x="40" y="200"/>
                  <a:pt x="96" y="288"/>
                </a:cubicBezTo>
                <a:cubicBezTo>
                  <a:pt x="152" y="376"/>
                  <a:pt x="224" y="456"/>
                  <a:pt x="336" y="528"/>
                </a:cubicBezTo>
                <a:cubicBezTo>
                  <a:pt x="448" y="600"/>
                  <a:pt x="600" y="664"/>
                  <a:pt x="768" y="720"/>
                </a:cubicBezTo>
                <a:cubicBezTo>
                  <a:pt x="936" y="776"/>
                  <a:pt x="1080" y="808"/>
                  <a:pt x="1344" y="864"/>
                </a:cubicBezTo>
                <a:cubicBezTo>
                  <a:pt x="1608" y="920"/>
                  <a:pt x="1980" y="988"/>
                  <a:pt x="2352" y="1056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1692275" y="2924175"/>
            <a:ext cx="2165350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densification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6781800" y="2895600"/>
            <a:ext cx="1571625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diameter</a:t>
            </a: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 flipV="1">
            <a:off x="990600" y="3505200"/>
            <a:ext cx="2438400" cy="2362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2209800" y="4724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2667000" y="4205288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1.21</a:t>
            </a: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4098925" y="63246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E(t)</a:t>
            </a:r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8366125" y="62484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 rot="16200000">
            <a:off x="3907631" y="4717257"/>
            <a:ext cx="157162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diameter</a:t>
            </a:r>
          </a:p>
        </p:txBody>
      </p:sp>
    </p:spTree>
    <p:extLst>
      <p:ext uri="{BB962C8B-B14F-4D97-AF65-F5344CB8AC3E}">
        <p14:creationId xmlns="" xmlns:p14="http://schemas.microsoft.com/office/powerpoint/2010/main" val="1275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543800" cy="1687512"/>
          </a:xfrm>
        </p:spPr>
        <p:txBody>
          <a:bodyPr/>
          <a:lstStyle/>
          <a:p>
            <a:r>
              <a:rPr lang="en-US"/>
              <a:t>Forest Fire also generates graphs with </a:t>
            </a:r>
            <a:r>
              <a:rPr lang="en-US">
                <a:solidFill>
                  <a:srgbClr val="CC0000"/>
                </a:solidFill>
              </a:rPr>
              <a:t>heavy-tailed degree distribution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752600" y="2986088"/>
            <a:ext cx="1692275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in-degree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319838" y="2986088"/>
            <a:ext cx="1909762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out-degree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 flipH="1" flipV="1">
            <a:off x="762000" y="35814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H="1" flipV="1">
            <a:off x="5410200" y="35052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762000" y="6248400"/>
            <a:ext cx="3214688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in-degree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5486400" y="6248400"/>
            <a:ext cx="34321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out-degree</a:t>
            </a:r>
          </a:p>
        </p:txBody>
      </p:sp>
    </p:spTree>
    <p:extLst>
      <p:ext uri="{BB962C8B-B14F-4D97-AF65-F5344CB8AC3E}">
        <p14:creationId xmlns="" xmlns:p14="http://schemas.microsoft.com/office/powerpoint/2010/main" val="9195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Densification Power Law: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Community Guided Attachment</a:t>
            </a:r>
          </a:p>
          <a:p>
            <a:pPr lvl="1">
              <a:lnSpc>
                <a:spcPct val="90000"/>
              </a:lnSpc>
            </a:pPr>
            <a:r>
              <a:rPr lang="en-US"/>
              <a:t>The probability of linking decays exponentially with the distance – Densification Power Law</a:t>
            </a:r>
          </a:p>
          <a:p>
            <a:pPr>
              <a:lnSpc>
                <a:spcPct val="90000"/>
              </a:lnSpc>
            </a:pPr>
            <a:r>
              <a:rPr lang="en-US"/>
              <a:t>Power law out-degrees:</a:t>
            </a:r>
          </a:p>
          <a:p>
            <a:pPr lvl="1">
              <a:lnSpc>
                <a:spcPct val="90000"/>
              </a:lnSpc>
            </a:pPr>
            <a:r>
              <a:rPr lang="en-US"/>
              <a:t>From time to time we get large fires</a:t>
            </a:r>
          </a:p>
          <a:p>
            <a:pPr>
              <a:lnSpc>
                <a:spcPct val="90000"/>
              </a:lnSpc>
            </a:pPr>
            <a:r>
              <a:rPr lang="en-US"/>
              <a:t>Power law in-degrees:</a:t>
            </a:r>
          </a:p>
          <a:p>
            <a:pPr lvl="1">
              <a:lnSpc>
                <a:spcPct val="90000"/>
              </a:lnSpc>
            </a:pPr>
            <a:r>
              <a:rPr lang="en-US"/>
              <a:t>The fire is more likely to reach hubs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4200"/>
            <a:ext cx="8229600" cy="4371975"/>
          </a:xfrm>
        </p:spPr>
        <p:txBody>
          <a:bodyPr/>
          <a:lstStyle/>
          <a:p>
            <a:r>
              <a:rPr lang="en-US"/>
              <a:t>Communities: </a:t>
            </a:r>
          </a:p>
          <a:p>
            <a:pPr lvl="1"/>
            <a:r>
              <a:rPr lang="en-US"/>
              <a:t>Newcomer copies neighbors’ links</a:t>
            </a:r>
          </a:p>
          <a:p>
            <a:r>
              <a:rPr lang="en-US"/>
              <a:t>Shrinking diameter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0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giant component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00CC00"/>
                </a:solidFill>
              </a:rPr>
              <a:t>z=</a:t>
            </a:r>
            <a:r>
              <a:rPr lang="en-US" dirty="0" err="1">
                <a:solidFill>
                  <a:srgbClr val="00CC00"/>
                </a:solidFill>
              </a:rPr>
              <a:t>np</a:t>
            </a:r>
            <a:r>
              <a:rPr lang="en-US" dirty="0"/>
              <a:t> be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average degree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&lt; 1</a:t>
            </a:r>
            <a:r>
              <a:rPr lang="en-US" dirty="0"/>
              <a:t>, then almost surely, the largest component has size at most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&gt; 1</a:t>
            </a:r>
            <a:r>
              <a:rPr lang="en-US" dirty="0"/>
              <a:t>, then almost surely, the largest component has size 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fi-FI" dirty="0">
                <a:solidFill>
                  <a:srgbClr val="0070C0"/>
                </a:solidFill>
              </a:rPr>
              <a:t>(n). </a:t>
            </a:r>
            <a:r>
              <a:rPr lang="en-US" dirty="0"/>
              <a:t>The second largest component has size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=</a:t>
            </a:r>
            <a:r>
              <a:rPr lang="el-GR" dirty="0">
                <a:solidFill>
                  <a:srgbClr val="00CC00"/>
                </a:solidFill>
              </a:rPr>
              <a:t>ω</a:t>
            </a:r>
            <a:r>
              <a:rPr lang="fi-FI" dirty="0">
                <a:solidFill>
                  <a:srgbClr val="00CC00"/>
                </a:solidFill>
              </a:rPr>
              <a:t>(ln n)</a:t>
            </a:r>
            <a:r>
              <a:rPr lang="fi-FI" dirty="0"/>
              <a:t>, </a:t>
            </a:r>
            <a:r>
              <a:rPr lang="en-US" dirty="0"/>
              <a:t>then the graph is almost surely connected.</a:t>
            </a:r>
          </a:p>
        </p:txBody>
      </p:sp>
    </p:spTree>
    <p:extLst>
      <p:ext uri="{BB962C8B-B14F-4D97-AF65-F5344CB8AC3E}">
        <p14:creationId xmlns="" xmlns:p14="http://schemas.microsoft.com/office/powerpoint/2010/main" val="14747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Acknowledgements</a:t>
            </a:r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Many thanks to Jure Leskovec for his slides from the KDD 2005 paper.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6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References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M. E. J. Newman, </a:t>
            </a:r>
            <a:r>
              <a:rPr lang="en-US" sz="2000" dirty="0">
                <a:hlinkClick r:id="rId2"/>
              </a:rPr>
              <a:t>The structure and function of complex networks</a:t>
            </a:r>
            <a:r>
              <a:rPr lang="en-US" sz="20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R. Albert and L.A. </a:t>
            </a:r>
            <a:r>
              <a:rPr lang="en-US" sz="2000" dirty="0" err="1"/>
              <a:t>Barabasi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Statistical Mechanics of Complex Networks</a:t>
            </a:r>
            <a:r>
              <a:rPr lang="en-US" sz="2000" dirty="0"/>
              <a:t>, Rev. Mod. Phys. 74, 47-97 (2002).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B. </a:t>
            </a:r>
            <a:r>
              <a:rPr lang="en-US" sz="2000" dirty="0" err="1"/>
              <a:t>Bollobas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hlink"/>
                </a:solidFill>
              </a:rPr>
              <a:t>Mathematical Results in Scale-Free random Graphs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D.J. Watts. Networks, </a:t>
            </a:r>
            <a:r>
              <a:rPr lang="en-US" sz="2000" dirty="0">
                <a:solidFill>
                  <a:schemeClr val="hlink"/>
                </a:solidFill>
              </a:rPr>
              <a:t>Dynamics and Small-World Phenomenon</a:t>
            </a:r>
            <a:r>
              <a:rPr lang="en-US" sz="2000" dirty="0"/>
              <a:t>, American Journal of Sociology, Vol. 105, Number 2, 493-527, 1999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Watts, D. J. and S. H. </a:t>
            </a:r>
            <a:r>
              <a:rPr lang="en-US" sz="2000" dirty="0" err="1"/>
              <a:t>Strogatz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hlink"/>
                </a:solidFill>
              </a:rPr>
              <a:t>Collective dynamics of 'small-world' networks</a:t>
            </a:r>
            <a:r>
              <a:rPr lang="en-US" sz="2000" dirty="0">
                <a:hlinkClick r:id="rId4"/>
              </a:rPr>
              <a:t>.</a:t>
            </a:r>
            <a:r>
              <a:rPr lang="en-US" sz="2000" dirty="0"/>
              <a:t> Nature 393:440-42, 1998 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Michael T. </a:t>
            </a:r>
            <a:r>
              <a:rPr lang="en-US" sz="2000" dirty="0" err="1" smtClean="0"/>
              <a:t>Gastner</a:t>
            </a:r>
            <a:r>
              <a:rPr lang="en-US" sz="2000" dirty="0" smtClean="0"/>
              <a:t> and M. E. J. Newman, </a:t>
            </a:r>
            <a:r>
              <a:rPr lang="en-US" sz="2000" dirty="0" smtClean="0">
                <a:hlinkClick r:id="rId5"/>
              </a:rPr>
              <a:t>Optimal </a:t>
            </a:r>
            <a:r>
              <a:rPr lang="en-US" sz="2000" dirty="0">
                <a:hlinkClick r:id="rId5"/>
              </a:rPr>
              <a:t>design of spatial distribution networks</a:t>
            </a:r>
            <a:r>
              <a:rPr lang="en-US" sz="2000" dirty="0"/>
              <a:t>, </a:t>
            </a:r>
            <a:r>
              <a:rPr lang="en-US" sz="2000" i="1" dirty="0" smtClean="0"/>
              <a:t>Phys</a:t>
            </a:r>
            <a:r>
              <a:rPr lang="en-US" sz="2000" i="1" dirty="0"/>
              <a:t>. Rev. E</a:t>
            </a:r>
            <a:r>
              <a:rPr lang="en-US" sz="2000" dirty="0"/>
              <a:t> </a:t>
            </a:r>
            <a:r>
              <a:rPr lang="en-US" sz="2000" b="1" dirty="0"/>
              <a:t>74</a:t>
            </a:r>
            <a:r>
              <a:rPr lang="en-US" sz="2000" dirty="0"/>
              <a:t>, 016117 (2006).</a:t>
            </a:r>
            <a:r>
              <a:rPr lang="en-US" sz="2000" dirty="0" smtClean="0"/>
              <a:t>J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Leskovec</a:t>
            </a:r>
            <a:r>
              <a:rPr lang="en-US" sz="2000" dirty="0"/>
              <a:t>, J. Kleinberg, C. </a:t>
            </a:r>
            <a:r>
              <a:rPr lang="en-US" sz="2000" dirty="0" err="1"/>
              <a:t>Faloutsos</a:t>
            </a:r>
            <a:r>
              <a:rPr lang="en-US" sz="2000" dirty="0"/>
              <a:t>. </a:t>
            </a:r>
            <a:r>
              <a:rPr lang="en-US" sz="2000" dirty="0">
                <a:hlinkClick r:id="rId6"/>
              </a:rPr>
              <a:t>Graphs over Time: Densification Laws, Shrinking Diameters and Possible Explanations.</a:t>
            </a:r>
            <a:r>
              <a:rPr lang="en-US" sz="2000" dirty="0"/>
              <a:t> Proc. 11th ACM SIGKDD Intl. Conf. on Knowledge Discovery and Data Mining, 2005. 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3961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teams of 2</a:t>
            </a:r>
          </a:p>
          <a:p>
            <a:r>
              <a:rPr lang="en-US" dirty="0" smtClean="0"/>
              <a:t>Pick a scale free or a small world model</a:t>
            </a:r>
          </a:p>
          <a:p>
            <a:pPr lvl="1"/>
            <a:r>
              <a:rPr lang="en-US" dirty="0" smtClean="0"/>
              <a:t>Scale free: Preferential Attachment, Copying model</a:t>
            </a:r>
          </a:p>
          <a:p>
            <a:pPr lvl="1"/>
            <a:r>
              <a:rPr lang="en-US" dirty="0" smtClean="0"/>
              <a:t>Small world: Caveman model, ring rewiring</a:t>
            </a:r>
          </a:p>
          <a:p>
            <a:r>
              <a:rPr lang="en-US" dirty="0" smtClean="0"/>
              <a:t>Create different networks for different parameters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Gephi</a:t>
            </a:r>
            <a:r>
              <a:rPr lang="en-US" dirty="0" smtClean="0"/>
              <a:t> to visualize the graphs, plot degree distributions, and compute clustering coefficient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94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phase transition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00CC00"/>
                </a:solidFill>
              </a:rPr>
              <a:t>z=1</a:t>
            </a:r>
            <a:r>
              <a:rPr lang="en-US" dirty="0"/>
              <a:t>, there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</a:t>
            </a:r>
          </a:p>
          <a:p>
            <a:pPr lvl="1"/>
            <a:r>
              <a:rPr lang="en-US" dirty="0"/>
              <a:t>The largest component is </a:t>
            </a:r>
            <a:r>
              <a:rPr lang="en-US" dirty="0">
                <a:solidFill>
                  <a:srgbClr val="00CC00"/>
                </a:solidFill>
              </a:rPr>
              <a:t>O(n</a:t>
            </a:r>
            <a:r>
              <a:rPr lang="en-US" baseline="30000" dirty="0">
                <a:solidFill>
                  <a:srgbClr val="00CC00"/>
                </a:solidFill>
              </a:rPr>
              <a:t>2/3</a:t>
            </a:r>
            <a:r>
              <a:rPr lang="en-US" dirty="0">
                <a:solidFill>
                  <a:srgbClr val="00CC00"/>
                </a:solidFill>
              </a:rPr>
              <a:t>)</a:t>
            </a:r>
          </a:p>
          <a:p>
            <a:pPr lvl="1"/>
            <a:r>
              <a:rPr lang="en-US" dirty="0"/>
              <a:t>The sizes of the components follow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power-law distribution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129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3706</Words>
  <Application>Microsoft Office PowerPoint</Application>
  <PresentationFormat>On-screen Show (4:3)</PresentationFormat>
  <Paragraphs>614</Paragraphs>
  <Slides>82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Office Theme</vt:lpstr>
      <vt:lpstr>Equation</vt:lpstr>
      <vt:lpstr>Εξίσωση</vt:lpstr>
      <vt:lpstr>Online Social Networks and Media</vt:lpstr>
      <vt:lpstr>What is a network model?</vt:lpstr>
      <vt:lpstr>Families of random graphs</vt:lpstr>
      <vt:lpstr>Why do we care?</vt:lpstr>
      <vt:lpstr>Erdös-Renyi Random graphs</vt:lpstr>
      <vt:lpstr>Erdös-Renyi Random Graphs</vt:lpstr>
      <vt:lpstr>Graph properties</vt:lpstr>
      <vt:lpstr>The giant component</vt:lpstr>
      <vt:lpstr>The phase transition</vt:lpstr>
      <vt:lpstr>Random graphs degree distributions</vt:lpstr>
      <vt:lpstr>Other properties</vt:lpstr>
      <vt:lpstr>Phase transitions</vt:lpstr>
      <vt:lpstr>Percolation on a square lattice</vt:lpstr>
      <vt:lpstr>Critical phenomena and power laws</vt:lpstr>
      <vt:lpstr>Self Organized Criticality</vt:lpstr>
      <vt:lpstr>The idea behind self-organized criticality (more or less)</vt:lpstr>
      <vt:lpstr>Random graphs and real life</vt:lpstr>
      <vt:lpstr>Departing from the ER model</vt:lpstr>
      <vt:lpstr>Graphs with given degree sequences</vt:lpstr>
      <vt:lpstr>Example</vt:lpstr>
      <vt:lpstr>Other properties</vt:lpstr>
      <vt:lpstr>Power-law graphs</vt:lpstr>
      <vt:lpstr>Graphs with given expected degree sequences</vt:lpstr>
      <vt:lpstr>However…</vt:lpstr>
      <vt:lpstr>Preferential Attachment in Networks</vt:lpstr>
      <vt:lpstr>Practical Issues</vt:lpstr>
      <vt:lpstr>Barabasi-Albert model</vt:lpstr>
      <vt:lpstr>The mathematicians point of view [Bollobas-Riordan]</vt:lpstr>
      <vt:lpstr>The Linearized Chord Diagram (LCD) model</vt:lpstr>
      <vt:lpstr>Linearized Chord Diagram</vt:lpstr>
      <vt:lpstr>Linearized Chord Diagram</vt:lpstr>
      <vt:lpstr>Linearized Chord Diagram</vt:lpstr>
      <vt:lpstr>Linearized Chord Diagram</vt:lpstr>
      <vt:lpstr>Linearized Chord Diagram</vt:lpstr>
      <vt:lpstr>Linearized Chord Diagram</vt:lpstr>
      <vt:lpstr>Linearized Chord Diagram</vt:lpstr>
      <vt:lpstr>Linearized Chord Diagram</vt:lpstr>
      <vt:lpstr>Preferential attachment graphs</vt:lpstr>
      <vt:lpstr>Weaknesses of the BA model</vt:lpstr>
      <vt:lpstr>Variations of the BA model</vt:lpstr>
      <vt:lpstr>Empirical observations for the Web graph</vt:lpstr>
      <vt:lpstr>Copying model</vt:lpstr>
      <vt:lpstr>An example</vt:lpstr>
      <vt:lpstr>Copying model properties</vt:lpstr>
      <vt:lpstr>Other graph models</vt:lpstr>
      <vt:lpstr>Small world Phenomena</vt:lpstr>
      <vt:lpstr>Clustering Coefficient</vt:lpstr>
      <vt:lpstr>Small-world Graphs</vt:lpstr>
      <vt:lpstr>The Caveman Model [W99]</vt:lpstr>
      <vt:lpstr>Mixing order with randomness</vt:lpstr>
      <vt:lpstr>Algorithm</vt:lpstr>
      <vt:lpstr>Clustering coefficient – Avg path length</vt:lpstr>
      <vt:lpstr>Watts and Strogatz model [WS98]</vt:lpstr>
      <vt:lpstr>Clustering Coefficient – Characteristic Path Length</vt:lpstr>
      <vt:lpstr>Graph Theory Results</vt:lpstr>
      <vt:lpstr>Optimized graphs</vt:lpstr>
      <vt:lpstr>Experiment with US flights</vt:lpstr>
      <vt:lpstr>Evolution of graphs</vt:lpstr>
      <vt:lpstr>Measuring preferential attachment</vt:lpstr>
      <vt:lpstr>Measuring preferential attachment</vt:lpstr>
      <vt:lpstr>Network models and temporal evolution</vt:lpstr>
      <vt:lpstr>Densification laws </vt:lpstr>
      <vt:lpstr>More examples</vt:lpstr>
      <vt:lpstr>What about diameter?</vt:lpstr>
      <vt:lpstr>Diameter shrinks</vt:lpstr>
      <vt:lpstr>Densification – Possible Explanation</vt:lpstr>
      <vt:lpstr>Community structure</vt:lpstr>
      <vt:lpstr>Fundamental Assumption</vt:lpstr>
      <vt:lpstr>Densification Power Law</vt:lpstr>
      <vt:lpstr>Difficulty Constant</vt:lpstr>
      <vt:lpstr>Room for Improvement</vt:lpstr>
      <vt:lpstr>“Forest Fire” model – Wish List</vt:lpstr>
      <vt:lpstr>“Forest Fire” model – Intuition</vt:lpstr>
      <vt:lpstr>“Forest Fire” model – Intuition</vt:lpstr>
      <vt:lpstr>“Forest Fire” – the Model</vt:lpstr>
      <vt:lpstr>Forest Fire in Action (1)</vt:lpstr>
      <vt:lpstr>Forest Fire in Action (2)</vt:lpstr>
      <vt:lpstr>Forest Fire model – Justification</vt:lpstr>
      <vt:lpstr>Forest Fire model – Justification</vt:lpstr>
      <vt:lpstr>Acknowledgements</vt:lpstr>
      <vt:lpstr>References</vt:lpstr>
      <vt:lpstr>Assignment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Social Networks and Media</dc:title>
  <dc:creator>tsap</dc:creator>
  <cp:lastModifiedBy>pitoura</cp:lastModifiedBy>
  <cp:revision>27</cp:revision>
  <dcterms:created xsi:type="dcterms:W3CDTF">2012-10-31T07:02:15Z</dcterms:created>
  <dcterms:modified xsi:type="dcterms:W3CDTF">2013-11-04T13:47:43Z</dcterms:modified>
</cp:coreProperties>
</file>