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2"/>
  </p:notes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8" r:id="rId20"/>
    <p:sldId id="372" r:id="rId21"/>
    <p:sldId id="385" r:id="rId22"/>
    <p:sldId id="386" r:id="rId23"/>
    <p:sldId id="387" r:id="rId24"/>
    <p:sldId id="389" r:id="rId25"/>
    <p:sldId id="256" r:id="rId26"/>
    <p:sldId id="437" r:id="rId27"/>
    <p:sldId id="390" r:id="rId28"/>
    <p:sldId id="396" r:id="rId29"/>
    <p:sldId id="395" r:id="rId30"/>
    <p:sldId id="393" r:id="rId31"/>
    <p:sldId id="394" r:id="rId32"/>
    <p:sldId id="397" r:id="rId33"/>
    <p:sldId id="398" r:id="rId34"/>
    <p:sldId id="399" r:id="rId35"/>
    <p:sldId id="438" r:id="rId36"/>
    <p:sldId id="412" r:id="rId37"/>
    <p:sldId id="413" r:id="rId38"/>
    <p:sldId id="414" r:id="rId39"/>
    <p:sldId id="401" r:id="rId40"/>
    <p:sldId id="402" r:id="rId41"/>
    <p:sldId id="415" r:id="rId42"/>
    <p:sldId id="416" r:id="rId43"/>
    <p:sldId id="404" r:id="rId44"/>
    <p:sldId id="405" r:id="rId45"/>
    <p:sldId id="406" r:id="rId46"/>
    <p:sldId id="407" r:id="rId47"/>
    <p:sldId id="439" r:id="rId48"/>
    <p:sldId id="409" r:id="rId49"/>
    <p:sldId id="410" r:id="rId50"/>
    <p:sldId id="411" r:id="rId51"/>
    <p:sldId id="417" r:id="rId52"/>
    <p:sldId id="418" r:id="rId53"/>
    <p:sldId id="419" r:id="rId54"/>
    <p:sldId id="440" r:id="rId55"/>
    <p:sldId id="420" r:id="rId56"/>
    <p:sldId id="430" r:id="rId57"/>
    <p:sldId id="431" r:id="rId58"/>
    <p:sldId id="424" r:id="rId59"/>
    <p:sldId id="434" r:id="rId60"/>
    <p:sldId id="433" r:id="rId61"/>
    <p:sldId id="426" r:id="rId62"/>
    <p:sldId id="435" r:id="rId63"/>
    <p:sldId id="436" r:id="rId64"/>
    <p:sldId id="429" r:id="rId65"/>
    <p:sldId id="441" r:id="rId66"/>
    <p:sldId id="452" r:id="rId67"/>
    <p:sldId id="454" r:id="rId68"/>
    <p:sldId id="453" r:id="rId69"/>
    <p:sldId id="456" r:id="rId70"/>
    <p:sldId id="457" r:id="rId71"/>
    <p:sldId id="458" r:id="rId72"/>
    <p:sldId id="459" r:id="rId73"/>
    <p:sldId id="460" r:id="rId74"/>
    <p:sldId id="461" r:id="rId75"/>
    <p:sldId id="462" r:id="rId76"/>
    <p:sldId id="443" r:id="rId77"/>
    <p:sldId id="465" r:id="rId78"/>
    <p:sldId id="464" r:id="rId79"/>
    <p:sldId id="467" r:id="rId80"/>
    <p:sldId id="468" r:id="rId81"/>
    <p:sldId id="469" r:id="rId82"/>
    <p:sldId id="470" r:id="rId83"/>
    <p:sldId id="471" r:id="rId84"/>
    <p:sldId id="472" r:id="rId85"/>
    <p:sldId id="473" r:id="rId86"/>
    <p:sldId id="474" r:id="rId87"/>
    <p:sldId id="483" r:id="rId88"/>
    <p:sldId id="476" r:id="rId89"/>
    <p:sldId id="477" r:id="rId90"/>
    <p:sldId id="478" r:id="rId91"/>
    <p:sldId id="479" r:id="rId92"/>
    <p:sldId id="481" r:id="rId93"/>
    <p:sldId id="482" r:id="rId94"/>
    <p:sldId id="446" r:id="rId95"/>
    <p:sldId id="447" r:id="rId96"/>
    <p:sldId id="448" r:id="rId97"/>
    <p:sldId id="449" r:id="rId98"/>
    <p:sldId id="450" r:id="rId99"/>
    <p:sldId id="511" r:id="rId100"/>
    <p:sldId id="451" r:id="rId10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3.xml"/><Relationship Id="rId1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dirty="0" smtClean="0"/>
              <a:t>Δεν μας απασχολεί πλέον αν υπάρχει η συνάρτηση από κάποιον άλλο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73113" indent="-298450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89038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63700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138363" indent="-236538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955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527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5099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671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BBDB057-538D-4A1C-A3E6-5D652BFB7BE6}" type="slidenum">
              <a:rPr lang="el-GR"/>
              <a:pPr eaLnBrk="1" hangingPunct="1"/>
              <a:t>61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dirty="0" smtClean="0"/>
              <a:t>Δεν μας απασχολεί πλεον αν υπάρχει η συναρτηση από κάποιον άλλο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73113" indent="-298450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89038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63700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138363" indent="-236538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955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527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5099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671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BBDB057-538D-4A1C-A3E6-5D652BFB7BE6}" type="slidenum">
              <a:rPr lang="el-GR"/>
              <a:pPr eaLnBrk="1" hangingPunct="1"/>
              <a:t>62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dirty="0" smtClean="0"/>
              <a:t>Δεν μας απασχολεί πλεον αν υπάρχει η συναρτηση από κάποιον άλλο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73113" indent="-298450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89038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63700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138363" indent="-236538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955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527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5099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671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BBDB057-538D-4A1C-A3E6-5D652BFB7BE6}" type="slidenum">
              <a:rPr lang="el-GR"/>
              <a:pPr eaLnBrk="1" hangingPunct="1"/>
              <a:t>63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smtClean="0"/>
              <a:t>Αντικειμενοστραφής 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ΑΝΑΚΕΦΑΛΑΙΩΣΗ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 </a:t>
            </a:r>
            <a:r>
              <a:rPr lang="el-GR" dirty="0" smtClean="0"/>
              <a:t>Οκτωβρίου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410200" y="3938319"/>
            <a:ext cx="1295400" cy="32888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09450" y="3938319"/>
            <a:ext cx="914400" cy="32888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55014" y="3938319"/>
            <a:ext cx="802843" cy="32888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24182"/>
            <a:ext cx="4801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InitializePosition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_pos = 0;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857" y="3276600"/>
            <a:ext cx="74174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_pos += floor((double(rand())/RAND_MAX)*3)-1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2824455"/>
            <a:ext cx="266611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743" y="4800600"/>
            <a:ext cx="35702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_pos;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14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7" grpId="0"/>
      <p:bldP spid="9" grpId="0" animBg="1"/>
      <p:bldP spid="10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Που χρησιμεύουν</a:t>
            </a:r>
            <a:r>
              <a:rPr lang="el-GR" dirty="0"/>
              <a:t>?</a:t>
            </a:r>
            <a:endParaRPr lang="el-GR" dirty="0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ltGray">
          <a:xfrm>
            <a:off x="179388" y="1752600"/>
            <a:ext cx="88201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sz="2000" dirty="0">
                <a:latin typeface="Verdana" pitchFamily="34" charset="0"/>
              </a:rPr>
              <a:t>Οι δηλώσεις αναφορών που παίζουν το ρόλο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συνώνυμων</a:t>
            </a:r>
            <a:r>
              <a:rPr lang="el-GR" sz="2000" dirty="0">
                <a:latin typeface="Verdana" pitchFamily="34" charset="0"/>
              </a:rPr>
              <a:t> μιας μεταβλητής </a:t>
            </a:r>
            <a:r>
              <a:rPr lang="el-GR" sz="2000" dirty="0">
                <a:solidFill>
                  <a:srgbClr val="0070C0"/>
                </a:solidFill>
                <a:latin typeface="Verdana" pitchFamily="34" charset="0"/>
              </a:rPr>
              <a:t>σε ένα πρόγραμμα δεν έχουν πολύ μεγάλη χρησιμότητα </a:t>
            </a:r>
            <a:r>
              <a:rPr lang="el-GR" sz="2000" dirty="0">
                <a:latin typeface="Verdana" pitchFamily="34" charset="0"/>
              </a:rPr>
              <a:t>όπως το ίδιο ισχύει για τις δηλώσεις δεικτών που τοποθετούνται σε κάποια υπάρχουσα μεταβλητή</a:t>
            </a:r>
          </a:p>
          <a:p>
            <a:pPr>
              <a:spcBef>
                <a:spcPct val="50000"/>
              </a:spcBef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10;</a:t>
            </a:r>
          </a:p>
          <a:p>
            <a:pPr>
              <a:spcBef>
                <a:spcPct val="50000"/>
              </a:spcBef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x_p =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spcBef>
                <a:spcPct val="50000"/>
              </a:spcBef>
            </a:pPr>
            <a:endParaRPr lang="el-GR" sz="2000" dirty="0" smtClean="0">
              <a:solidFill>
                <a:srgbClr val="00800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sz="2000" dirty="0" smtClean="0">
                <a:latin typeface="+mn-lt"/>
              </a:rPr>
              <a:t>εκεί </a:t>
            </a:r>
            <a:r>
              <a:rPr lang="el-GR" sz="2000" dirty="0">
                <a:latin typeface="+mn-lt"/>
              </a:rPr>
              <a:t>που βοηθούν δραστικά τόσο οι δείκτες όσο και οι αναφορές είναι σε </a:t>
            </a:r>
            <a:r>
              <a:rPr lang="el-GR" sz="2000" dirty="0">
                <a:solidFill>
                  <a:srgbClr val="0070C0"/>
                </a:solidFill>
                <a:latin typeface="+mn-lt"/>
              </a:rPr>
              <a:t>συναρτήσεις</a:t>
            </a:r>
            <a:r>
              <a:rPr lang="el-GR" sz="2000" dirty="0">
                <a:latin typeface="+mn-lt"/>
              </a:rPr>
              <a:t> στο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πέρασμα παραμέτρων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δια αναφοράς</a:t>
            </a:r>
            <a:r>
              <a:rPr lang="el-GR" sz="2000" dirty="0" smtClean="0">
                <a:latin typeface="+mn-lt"/>
              </a:rPr>
              <a:t>.</a:t>
            </a:r>
            <a:endParaRPr lang="el-GR" sz="2000" b="1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dirty="0">
                <a:latin typeface="+mn-lt"/>
              </a:rPr>
              <a:t>Στην περίπτωση που χρησιμοποιήσουμε </a:t>
            </a:r>
            <a:r>
              <a:rPr lang="el-GR" sz="2000" dirty="0">
                <a:solidFill>
                  <a:srgbClr val="0070C0"/>
                </a:solidFill>
                <a:latin typeface="+mn-lt"/>
              </a:rPr>
              <a:t>αναφορές σαν ορίσματα </a:t>
            </a:r>
            <a:r>
              <a:rPr lang="el-GR" sz="2000" dirty="0">
                <a:latin typeface="+mn-lt"/>
              </a:rPr>
              <a:t>σε συναρτήσεις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το πέρασμα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δια αναφοράς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γίνεται ακόμα πιο απλό.</a:t>
            </a:r>
          </a:p>
        </p:txBody>
      </p:sp>
    </p:spTree>
    <p:extLst>
      <p:ext uri="{BB962C8B-B14F-4D97-AF65-F5344CB8AC3E}">
        <p14:creationId xmlns:p14="http://schemas.microsoft.com/office/powerpoint/2010/main" val="21372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89" y="381000"/>
            <a:ext cx="709681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Αρχικοποίηση αυτοκινήτων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Τα αυτοκίνητα μετακινούνται</a:t>
            </a: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check for col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ision</a:t>
            </a: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τύπωσε την θέση της σύγκρουσης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859329"/>
            <a:ext cx="1295400" cy="4934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89" y="381000"/>
            <a:ext cx="709681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Αρχικοποίηση αυτοκινήτων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Τα αυτοκίνητα μετακινούνται</a:t>
            </a: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check for col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ision</a:t>
            </a: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τύπωσε την θέση της σύγκρουσης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3504932"/>
            <a:ext cx="3280397" cy="60986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09681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Τα αυτοκίνητα μετακινούνται</a:t>
            </a: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check for col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ision</a:t>
            </a: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τύπωσε την θέση της σύγκρουσης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399" y="4572000"/>
            <a:ext cx="6894299" cy="76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46710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(carX.GetPosition() == carY.GetPosition());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τύπωσε την θέση της σύγκρουσης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994" y="5867400"/>
            <a:ext cx="6894299" cy="76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46710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(carX.GetPosition() == carY.GetPosition());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040351"/>
            <a:ext cx="7583210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46710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(carX.GetPosition() == carY.GetPosition());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7202" y="2895600"/>
            <a:ext cx="375679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θέλουμε να αλλάξουμε</a:t>
            </a:r>
          </a:p>
          <a:p>
            <a:r>
              <a:rPr lang="el-GR" dirty="0" smtClean="0"/>
              <a:t>τον ορισμό της σύγκρουσης?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0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4953000"/>
            <a:ext cx="2590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9353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63401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(_pos == other.GetPosition());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90" y="381000"/>
            <a:ext cx="746710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1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</a:t>
            </a:r>
            <a:r>
              <a:rPr lang="el-GR" dirty="0"/>
              <a:t>ε</a:t>
            </a:r>
            <a:r>
              <a:rPr lang="el-GR" dirty="0" smtClean="0"/>
              <a:t>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νέο προγραμματιστικό μοντέλο (</a:t>
            </a:r>
            <a:r>
              <a:rPr lang="en-US" dirty="0" smtClean="0"/>
              <a:t>paradigm) </a:t>
            </a:r>
            <a:r>
              <a:rPr lang="el-GR" dirty="0" smtClean="0"/>
              <a:t>το οποίο στηρίζεται στις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 </a:t>
            </a:r>
            <a:r>
              <a:rPr lang="el-GR" dirty="0" smtClean="0"/>
              <a:t>και τα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. 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: Μια αφηρημένη οντότητα με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(μεταβλητές)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 </a:t>
            </a:r>
            <a:r>
              <a:rPr lang="el-GR" dirty="0" smtClean="0"/>
              <a:t>(μεθόδους).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: Ένα στιγμιότυπο (</a:t>
            </a:r>
            <a:r>
              <a:rPr lang="en-US" dirty="0" smtClean="0"/>
              <a:t>instance) </a:t>
            </a:r>
            <a:r>
              <a:rPr lang="el-GR" dirty="0" smtClean="0"/>
              <a:t>της κλάσης το οποίο 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κατάσταση </a:t>
            </a:r>
            <a:r>
              <a:rPr lang="el-GR" dirty="0" smtClean="0"/>
              <a:t>(οι τιμές των μεταβλητών) και εκτελεί </a:t>
            </a:r>
            <a:r>
              <a:rPr lang="el-GR" dirty="0" smtClean="0">
                <a:solidFill>
                  <a:srgbClr val="0070C0"/>
                </a:solidFill>
              </a:rPr>
              <a:t>ενέργειες </a:t>
            </a:r>
            <a:r>
              <a:rPr lang="el-GR" dirty="0" smtClean="0"/>
              <a:t>(καλεί τις μεθόδους)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Άσκηση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τα αυτοκίνητα έχουμε και μία νάρκη, η οποία εμφανίζεται σε τυχαία σημεία στο διάστημα [-5,5]</a:t>
            </a:r>
            <a:endParaRPr lang="en-US" dirty="0" smtClean="0"/>
          </a:p>
          <a:p>
            <a:r>
              <a:rPr lang="el-GR" dirty="0" smtClean="0"/>
              <a:t>Το παιχνίδι τελειώνει είτε όταν συγκρουστούν τα οχήματα, ή όταν κάποιο από αυτά ενεργοποιήσει τη νάρκη.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026967"/>
            <a:ext cx="604062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Τι νέες κλάσεις χρειαζόμαστε να ορίσουμε?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5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821"/>
            <a:ext cx="8229600" cy="990600"/>
          </a:xfrm>
        </p:spPr>
        <p:txBody>
          <a:bodyPr/>
          <a:lstStyle/>
          <a:p>
            <a:pPr algn="r"/>
            <a:r>
              <a:rPr lang="en-US" dirty="0" smtClean="0"/>
              <a:t>Class Mine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286" y="381000"/>
            <a:ext cx="3262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Mine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Activate();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GetPosition();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286" y="3327231"/>
            <a:ext cx="741741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_pos = floor((double(rand())/RAND_MAX)*11)-5;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_pos = floor((double(rand())/RAND_MAX)*11)-5;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172" y="5181600"/>
            <a:ext cx="37240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_pos;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58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5257800"/>
            <a:ext cx="2895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9353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Detonate(Mine);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68018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Detonate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someMine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(_pos == someMine.GetPosition());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90" y="381000"/>
            <a:ext cx="796421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2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2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explosion = 0;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Mine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randomMine;</a:t>
            </a:r>
          </a:p>
          <a:p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(!collision &amp;&amp; !explosion){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randomMine.Activate();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explosion = carX.detonate(randomMine) ||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carY.detonate(randomMine);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(collision){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cout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&lt;&lt; "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(explosion){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cout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Mine exploded after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counter &lt;&lt; “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“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randomMine.GetPosition()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</a:t>
            </a:r>
            <a:r>
              <a:rPr lang="el-GR" dirty="0"/>
              <a:t>και </a:t>
            </a:r>
            <a:r>
              <a:rPr lang="en-US" dirty="0"/>
              <a:t>C</a:t>
            </a:r>
            <a:r>
              <a:rPr lang="en-US" dirty="0" smtClean="0"/>
              <a:t>++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ΟΜΟΙΟΤΗΤΕΣ ΚΑΙ ΔΙΑΦΟΡΕΣ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Χαρακτηριστικά της </a:t>
            </a:r>
            <a:r>
              <a:rPr lang="en-US" dirty="0" smtClean="0"/>
              <a:t>C++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6137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ΕΙΣΟΔΟΣ/ΕΞΟΔΟΣ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7200"/>
            <a:ext cx="8229600" cy="865187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n-GB" sz="4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336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Courier New" pitchFamily="49" charset="0"/>
              </a:rPr>
              <a:t>//A Simple C++ program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endParaRPr lang="en-US" sz="26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0000CC"/>
                </a:solidFill>
                <a:latin typeface="Courier New" pitchFamily="49" charset="0"/>
              </a:rPr>
              <a:t>main(){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Courier New" pitchFamily="49" charset="0"/>
              </a:rPr>
              <a:t>    </a:t>
            </a:r>
            <a:r>
              <a:rPr lang="en-US" sz="2600" b="1" dirty="0" smtClean="0">
                <a:solidFill>
                  <a:srgbClr val="008000"/>
                </a:solidFill>
                <a:latin typeface="Courier New" pitchFamily="49" charset="0"/>
              </a:rPr>
              <a:t>cout &lt;&lt; </a:t>
            </a:r>
            <a:r>
              <a:rPr lang="en-US" sz="2600" b="1" dirty="0" smtClean="0">
                <a:solidFill>
                  <a:srgbClr val="008000"/>
                </a:solidFill>
              </a:rPr>
              <a:t>“</a:t>
            </a:r>
            <a:r>
              <a:rPr lang="en-US" sz="2600" b="1" dirty="0" smtClean="0">
                <a:solidFill>
                  <a:srgbClr val="008000"/>
                </a:solidFill>
                <a:latin typeface="Courier New" pitchFamily="49" charset="0"/>
              </a:rPr>
              <a:t>Hello world!\n</a:t>
            </a:r>
            <a:r>
              <a:rPr lang="en-US" sz="2600" b="1" dirty="0" smtClean="0">
                <a:solidFill>
                  <a:srgbClr val="008000"/>
                </a:solidFill>
              </a:rPr>
              <a:t>”</a:t>
            </a:r>
            <a:r>
              <a:rPr lang="en-US" sz="2600" b="1" dirty="0" smtClean="0">
                <a:solidFill>
                  <a:srgbClr val="008000"/>
                </a:solidFill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GB" sz="2600" b="1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84213" y="4868863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90000"/>
            </a:pPr>
            <a:r>
              <a:rPr lang="el-GR" sz="2800" dirty="0"/>
              <a:t>Ισοδύναμα: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sz="2800" b="1" dirty="0">
                <a:latin typeface="Courier New" pitchFamily="49" charset="0"/>
              </a:rPr>
              <a:t>cout &lt;&lt; “Hello” &lt;&lt; “world!\n”;</a:t>
            </a:r>
            <a:endParaRPr lang="en-GB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Είσοδος / Έξοδος </a:t>
            </a:r>
            <a:r>
              <a:rPr lang="el-GR" dirty="0" smtClean="0"/>
              <a:t>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dirty="0"/>
              <a:t>Στη </a:t>
            </a:r>
            <a:r>
              <a:rPr lang="en-US" dirty="0"/>
              <a:t>C </a:t>
            </a:r>
            <a:r>
              <a:rPr lang="el-GR" dirty="0"/>
              <a:t>η εγγραφή στην οθόνη και η ανάγνωση από το πληκτρολόγιο γίνεται με τα λεγόμενα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ρεύματα </a:t>
            </a:r>
            <a:r>
              <a:rPr lang="el-GR" dirty="0"/>
              <a:t>(</a:t>
            </a:r>
            <a:r>
              <a:rPr lang="en-US" dirty="0"/>
              <a:t>streams)</a:t>
            </a:r>
            <a:r>
              <a:rPr lang="el-GR" dirty="0"/>
              <a:t>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endParaRPr lang="el-G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l-GR" dirty="0" smtClean="0"/>
              <a:t>Ότι </a:t>
            </a:r>
            <a:r>
              <a:rPr lang="el-GR" dirty="0"/>
              <a:t>θέλουμε να εκτυπώσουμε στην οθόνη με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l-GR" dirty="0"/>
              <a:t>περνά από το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dirty="0"/>
              <a:t>και εν συνεχεία μέσω του λειτουργικού εμφανίζεται στην οθόνη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Ότι </a:t>
            </a:r>
            <a:r>
              <a:rPr lang="el-GR" dirty="0"/>
              <a:t>θέλουμε να διαβάσουμε περνά από το πληκτρολόγιο μέσω του λειτουργικού</a:t>
            </a:r>
            <a:r>
              <a:rPr lang="en-US" dirty="0"/>
              <a:t> </a:t>
            </a:r>
            <a:r>
              <a:rPr lang="el-GR" dirty="0"/>
              <a:t>στο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l-GR" dirty="0"/>
              <a:t>και εν συνεχεία το διαβάζουμε με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l-GR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542723" cy="700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printf(</a:t>
            </a:r>
            <a:r>
              <a:rPr lang="en-US" sz="2400" b="1" dirty="0"/>
              <a:t>“</a:t>
            </a:r>
            <a:r>
              <a:rPr lang="en-US" sz="2400" b="1" dirty="0">
                <a:latin typeface="Courier New" pitchFamily="49" charset="0"/>
              </a:rPr>
              <a:t>%d</a:t>
            </a:r>
            <a:r>
              <a:rPr lang="en-US" sz="2400" b="1" dirty="0"/>
              <a:t>”</a:t>
            </a:r>
            <a:r>
              <a:rPr lang="en-US" sz="2400" b="1" dirty="0">
                <a:latin typeface="Courier New" pitchFamily="49" charset="0"/>
              </a:rPr>
              <a:t>, i); &lt;=&gt; fprintf(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stdout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/>
              <a:t>“</a:t>
            </a:r>
            <a:r>
              <a:rPr lang="en-US" sz="2400" b="1" dirty="0">
                <a:latin typeface="Courier New" pitchFamily="49" charset="0"/>
              </a:rPr>
              <a:t>%d</a:t>
            </a:r>
            <a:r>
              <a:rPr lang="en-US" sz="2400" b="1" dirty="0"/>
              <a:t>”</a:t>
            </a:r>
            <a:r>
              <a:rPr lang="en-US" sz="2400" b="1" dirty="0">
                <a:latin typeface="Courier New" pitchFamily="49" charset="0"/>
              </a:rPr>
              <a:t>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scanf(</a:t>
            </a:r>
            <a:r>
              <a:rPr lang="en-US" sz="2400" b="1" dirty="0"/>
              <a:t>“</a:t>
            </a:r>
            <a:r>
              <a:rPr lang="en-US" sz="2400" b="1" dirty="0">
                <a:latin typeface="Courier New" pitchFamily="49" charset="0"/>
              </a:rPr>
              <a:t>%d</a:t>
            </a:r>
            <a:r>
              <a:rPr lang="en-US" sz="2400" b="1" dirty="0"/>
              <a:t>”</a:t>
            </a:r>
            <a:r>
              <a:rPr lang="en-US" sz="2400" b="1" dirty="0">
                <a:latin typeface="Courier New" pitchFamily="49" charset="0"/>
              </a:rPr>
              <a:t>, &amp;i); &lt;=&gt; fscanf(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stdin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/>
              <a:t>“</a:t>
            </a:r>
            <a:r>
              <a:rPr lang="en-US" sz="2400" b="1" dirty="0">
                <a:latin typeface="Courier New" pitchFamily="49" charset="0"/>
              </a:rPr>
              <a:t>%d</a:t>
            </a:r>
            <a:r>
              <a:rPr lang="en-US" sz="2400" b="1" dirty="0"/>
              <a:t>”</a:t>
            </a:r>
            <a:r>
              <a:rPr lang="en-US" sz="2400" b="1" dirty="0">
                <a:latin typeface="Courier New" pitchFamily="49" charset="0"/>
              </a:rPr>
              <a:t>, &amp;i</a:t>
            </a:r>
            <a:r>
              <a:rPr lang="en-US" sz="2400" b="1" dirty="0" smtClean="0">
                <a:latin typeface="Courier New" pitchFamily="49" charset="0"/>
              </a:rPr>
              <a:t>);</a:t>
            </a:r>
            <a:endParaRPr lang="el-GR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Είσοδος / Έξοδος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Στη </a:t>
            </a:r>
            <a:r>
              <a:rPr lang="en-US" dirty="0"/>
              <a:t>C++ </a:t>
            </a:r>
            <a:r>
              <a:rPr lang="el-GR" dirty="0" smtClean="0"/>
              <a:t>ισχύει ότι και στην </a:t>
            </a:r>
            <a:r>
              <a:rPr lang="en-US" dirty="0" smtClean="0"/>
              <a:t>C, </a:t>
            </a:r>
            <a:r>
              <a:rPr lang="el-GR" dirty="0" smtClean="0"/>
              <a:t>αλλά πέραν </a:t>
            </a:r>
            <a:r>
              <a:rPr lang="el-GR" dirty="0"/>
              <a:t>των </a:t>
            </a:r>
            <a:r>
              <a:rPr lang="el-GR" dirty="0" smtClean="0"/>
              <a:t>γνωστών συναρτήσεων </a:t>
            </a:r>
            <a:r>
              <a:rPr lang="el-GR" dirty="0"/>
              <a:t>εισόδου εξόδου </a:t>
            </a:r>
            <a:r>
              <a:rPr lang="el-GR" dirty="0" smtClean="0"/>
              <a:t>υπάρχουν </a:t>
            </a:r>
            <a:r>
              <a:rPr lang="el-GR" dirty="0"/>
              <a:t>πιο ευέλικτοι τρόποι.</a:t>
            </a:r>
          </a:p>
          <a:p>
            <a:pPr>
              <a:lnSpc>
                <a:spcPct val="90000"/>
              </a:lnSpc>
            </a:pPr>
            <a:r>
              <a:rPr lang="el-GR" dirty="0"/>
              <a:t>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ρεύματα</a:t>
            </a:r>
            <a:r>
              <a:rPr lang="el-GR" dirty="0"/>
              <a:t> που αντιστοιχούν στα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stdout, stdin </a:t>
            </a:r>
            <a:r>
              <a:rPr lang="el-GR" dirty="0"/>
              <a:t>είναι τα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και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.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dirty="0"/>
              <a:t>τα </a:t>
            </a:r>
            <a:r>
              <a:rPr lang="en-US" dirty="0"/>
              <a:t>stdin, stdout </a:t>
            </a:r>
            <a:r>
              <a:rPr lang="el-GR" dirty="0"/>
              <a:t>είναι </a:t>
            </a:r>
            <a:r>
              <a:rPr lang="en-US" dirty="0"/>
              <a:t>struct FILE *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dirty="0"/>
              <a:t>τα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cin, cout </a:t>
            </a:r>
            <a:r>
              <a:rPr lang="el-GR" dirty="0"/>
              <a:t>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 τύπου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l-GR" dirty="0"/>
              <a:t>και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dirty="0"/>
              <a:t> </a:t>
            </a:r>
            <a:r>
              <a:rPr lang="el-GR" dirty="0"/>
              <a:t>αντίστοιχα και προσφέρουν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συναρτήσεις</a:t>
            </a:r>
            <a:r>
              <a:rPr lang="el-GR" dirty="0"/>
              <a:t> που μπορώ να καλέσω σε αυτά.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l-GR" dirty="0"/>
              <a:t>αντί για συναρτήσεις όπως οι </a:t>
            </a:r>
            <a:r>
              <a:rPr lang="en-US" dirty="0">
                <a:solidFill>
                  <a:srgbClr val="0070C0"/>
                </a:solidFill>
              </a:rPr>
              <a:t>printf, fprintf, scanf, fscanf</a:t>
            </a:r>
            <a:r>
              <a:rPr lang="en-US" dirty="0"/>
              <a:t> </a:t>
            </a:r>
            <a:r>
              <a:rPr lang="el-GR" dirty="0"/>
              <a:t>έχουμε τους τελεστές </a:t>
            </a:r>
            <a:r>
              <a:rPr lang="el-GR" dirty="0">
                <a:solidFill>
                  <a:srgbClr val="FF0000"/>
                </a:solidFill>
              </a:rPr>
              <a:t>&lt;&lt;</a:t>
            </a:r>
            <a:r>
              <a:rPr lang="el-GR" dirty="0"/>
              <a:t>,</a:t>
            </a:r>
            <a:r>
              <a:rPr lang="el-GR" dirty="0">
                <a:solidFill>
                  <a:srgbClr val="0000CC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&gt;&gt;</a:t>
            </a:r>
            <a:r>
              <a:rPr lang="el-GR" dirty="0"/>
              <a:t> που εισάγουν δεδομένα στο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και εξάγουν δεδομένα από 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</a:t>
            </a:r>
          </a:p>
        </p:txBody>
      </p:sp>
    </p:spTree>
    <p:extLst>
      <p:ext uri="{BB962C8B-B14F-4D97-AF65-F5344CB8AC3E}">
        <p14:creationId xmlns:p14="http://schemas.microsoft.com/office/powerpoint/2010/main" val="488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90600" y="5606534"/>
            <a:ext cx="1600200" cy="33706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43000" y="5105400"/>
            <a:ext cx="1136290" cy="3429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657600"/>
            <a:ext cx="114300" cy="25765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588" y="1650963"/>
            <a:ext cx="33554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MyClass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int privateData;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privateMethod();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publicMethod();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54285" y="1796925"/>
            <a:ext cx="3354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Δεσμευμένες λέξεις με </a:t>
            </a:r>
            <a:r>
              <a:rPr lang="el-GR" dirty="0" smtClean="0">
                <a:solidFill>
                  <a:srgbClr val="FF0000"/>
                </a:solidFill>
              </a:rPr>
              <a:t>κόκκινο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3876597" y="2347925"/>
            <a:ext cx="300743" cy="758145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36570" y="2403831"/>
            <a:ext cx="4524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Δηλώσεις </a:t>
            </a:r>
            <a:r>
              <a:rPr lang="en-US" dirty="0" smtClean="0"/>
              <a:t>private </a:t>
            </a:r>
            <a:r>
              <a:rPr lang="el-GR" dirty="0" smtClean="0"/>
              <a:t>δεδομένων</a:t>
            </a:r>
            <a:r>
              <a:rPr lang="en-US" dirty="0" smtClean="0"/>
              <a:t> </a:t>
            </a:r>
            <a:r>
              <a:rPr lang="el-GR" dirty="0" smtClean="0"/>
              <a:t>και μεθόδων </a:t>
            </a:r>
            <a:endParaRPr lang="en-US" dirty="0" smtClean="0"/>
          </a:p>
          <a:p>
            <a:r>
              <a:rPr lang="el-GR" dirty="0" smtClean="0"/>
              <a:t>δεν είναι προσβάσιμα</a:t>
            </a:r>
            <a:r>
              <a:rPr lang="en-US" dirty="0" smtClean="0"/>
              <a:t> </a:t>
            </a:r>
            <a:r>
              <a:rPr lang="el-GR" dirty="0" smtClean="0"/>
              <a:t>εκτός της κλάσης.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3892925" y="3200400"/>
            <a:ext cx="268086" cy="45720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36570" y="3105834"/>
            <a:ext cx="4434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Δηλώσεις </a:t>
            </a:r>
            <a:r>
              <a:rPr lang="en-US" dirty="0" smtClean="0"/>
              <a:t>public </a:t>
            </a:r>
            <a:r>
              <a:rPr lang="el-GR" dirty="0" smtClean="0"/>
              <a:t>δεδομένων</a:t>
            </a:r>
            <a:r>
              <a:rPr lang="en-US" dirty="0" smtClean="0"/>
              <a:t> </a:t>
            </a:r>
            <a:r>
              <a:rPr lang="el-GR" dirty="0" smtClean="0"/>
              <a:t>και μεθόδων </a:t>
            </a:r>
            <a:endParaRPr lang="en-US" dirty="0" smtClean="0"/>
          </a:p>
          <a:p>
            <a:r>
              <a:rPr lang="el-GR" dirty="0" smtClean="0"/>
              <a:t>Προσβάσιμα</a:t>
            </a:r>
            <a:r>
              <a:rPr lang="en-US" dirty="0" smtClean="0"/>
              <a:t> </a:t>
            </a:r>
            <a:r>
              <a:rPr lang="el-GR" dirty="0" smtClean="0"/>
              <a:t>εκτός της κλάσης.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7456" y="3838583"/>
            <a:ext cx="268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Default: </a:t>
            </a:r>
            <a:r>
              <a:rPr lang="el-GR" dirty="0" smtClean="0"/>
              <a:t>όλα είναι </a:t>
            </a:r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6570" y="4306669"/>
            <a:ext cx="4296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Καλός αντικειμενοστραφής σχεδιασμός: </a:t>
            </a:r>
          </a:p>
          <a:p>
            <a:r>
              <a:rPr lang="en-US" dirty="0" smtClean="0"/>
              <a:t>private data, public methods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7220" y="4016437"/>
            <a:ext cx="318414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Μην ξεχνάμε το ερωτηματικό!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4303913" y="5181600"/>
            <a:ext cx="300743" cy="121920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3083" y="5606534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μεθόδων.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89248" y="5154386"/>
            <a:ext cx="353943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Ορίζει το </a:t>
            </a:r>
            <a:r>
              <a:rPr lang="en-US" dirty="0" smtClean="0"/>
              <a:t>namespace </a:t>
            </a:r>
            <a:r>
              <a:rPr lang="el-GR" dirty="0" smtClean="0"/>
              <a:t>της κλάσης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5980527"/>
            <a:ext cx="4059060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Μέσα στο </a:t>
            </a:r>
            <a:r>
              <a:rPr lang="en-US" dirty="0" smtClean="0"/>
              <a:t>namespace </a:t>
            </a:r>
            <a:r>
              <a:rPr lang="el-GR" dirty="0" smtClean="0"/>
              <a:t>της κλάσης</a:t>
            </a:r>
          </a:p>
          <a:p>
            <a:r>
              <a:rPr lang="el-GR" dirty="0" smtClean="0"/>
              <a:t>οι μεταβλητές μέλη είναι προσβασιμες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7446" y="5055633"/>
            <a:ext cx="39068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MyClass::publicMethod()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privateData = 1;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/* more code here */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6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animBg="1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/>
      <p:bldP spid="18" grpId="0" animBg="1"/>
      <p:bldP spid="19" grpId="0" animBg="1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39825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l-GR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float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char 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char buf[100];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buf;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cin &gt;&gt; i &gt;&gt; f &gt;&gt; buf;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65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865188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l-G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02" y="1524000"/>
            <a:ext cx="8964612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   </a:t>
            </a:r>
            <a:r>
              <a:rPr lang="en-US" sz="2000" b="1" dirty="0" smtClean="0">
                <a:latin typeface="Courier New" pitchFamily="49" charset="0"/>
              </a:rPr>
              <a:t>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i;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i = </a:t>
            </a:r>
            <a:r>
              <a:rPr lang="en-US" sz="2000" b="1" dirty="0" smtClean="0">
                <a:latin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\n</a:t>
            </a:r>
            <a:r>
              <a:rPr lang="en-US" sz="2000" b="1" dirty="0" smtClean="0">
                <a:latin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float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f;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f = </a:t>
            </a:r>
            <a:r>
              <a:rPr lang="en-US" sz="2000" b="1" dirty="0" smtClean="0">
                <a:latin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\n</a:t>
            </a:r>
            <a:r>
              <a:rPr lang="en-US" sz="2000" b="1" dirty="0" smtClean="0">
                <a:latin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58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865188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l-G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02" y="1524000"/>
            <a:ext cx="8964612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   </a:t>
            </a:r>
            <a:r>
              <a:rPr lang="en-US" sz="2000" b="1" dirty="0" smtClean="0">
                <a:latin typeface="Courier New" pitchFamily="49" charset="0"/>
              </a:rPr>
              <a:t>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float f;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cin &gt;&gt; i &gt;&gt;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i = </a:t>
            </a:r>
            <a:r>
              <a:rPr lang="en-US" sz="2000" b="1" dirty="0" smtClean="0">
                <a:latin typeface="Courier New" pitchFamily="49" charset="0"/>
              </a:rPr>
              <a:t>" &lt;&lt; i &lt;&lt;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\n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f = </a:t>
            </a:r>
            <a:r>
              <a:rPr lang="en-US" sz="2000" b="1" dirty="0" smtClean="0">
                <a:latin typeface="Courier New" pitchFamily="49" charset="0"/>
              </a:rPr>
              <a:t>" &lt;&lt; f &lt;&lt; 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\n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</a:rPr>
              <a:t>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02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865188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l-G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02" y="1524000"/>
            <a:ext cx="8964612" cy="3429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   </a:t>
            </a:r>
            <a:r>
              <a:rPr lang="en-US" sz="2000" b="1" dirty="0" smtClean="0">
                <a:latin typeface="Courier New" pitchFamily="49" charset="0"/>
              </a:rPr>
              <a:t>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float f;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cin &gt;&gt; i &gt;&gt;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i = </a:t>
            </a:r>
            <a:r>
              <a:rPr lang="en-US" sz="2000" b="1" dirty="0" smtClean="0">
                <a:latin typeface="Courier New" pitchFamily="49" charset="0"/>
              </a:rPr>
              <a:t>" &lt;&lt; i &lt;&lt;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endl 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f = </a:t>
            </a:r>
            <a:r>
              <a:rPr lang="en-US" sz="2000" b="1" dirty="0" smtClean="0">
                <a:latin typeface="Courier New" pitchFamily="49" charset="0"/>
              </a:rPr>
              <a:t>" &lt;&lt; f &lt;&lt;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endl 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7457" y="5692055"/>
            <a:ext cx="87943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 χειριστής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έχει το ίδιο αποτέλεσμα με τον χαρακτήρα </a:t>
            </a:r>
            <a:r>
              <a:rPr lang="el-GR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l-GR" sz="2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dirty="0" smtClean="0"/>
              <a:t>Προκαλεί όμως και εκκένωση (</a:t>
            </a:r>
            <a:r>
              <a:rPr lang="en-US" sz="2400" dirty="0" smtClean="0"/>
              <a:t>flush) </a:t>
            </a:r>
            <a:r>
              <a:rPr lang="el-GR" sz="2400" dirty="0" smtClean="0"/>
              <a:t>του </a:t>
            </a:r>
            <a:r>
              <a:rPr lang="en-US" sz="2400" dirty="0" smtClean="0"/>
              <a:t>output buffer.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7457" y="5117068"/>
            <a:ext cx="780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Χειριστές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manipulators)</a:t>
            </a:r>
            <a:r>
              <a:rPr lang="el-GR" sz="2400" dirty="0" smtClean="0"/>
              <a:t>: εντολές προς το ρεύμα εξόδου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χειριστής</a:t>
            </a:r>
            <a:r>
              <a:rPr lang="en-US" dirty="0" smtClean="0"/>
              <a:t> setw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Χρησιμοποιείται για να καθορίσει το πλάτος της εξόδου.</a:t>
            </a:r>
          </a:p>
          <a:p>
            <a:pPr lvl="1"/>
            <a:r>
              <a:rPr lang="el-GR" dirty="0" smtClean="0"/>
              <a:t>Η στοίχιση γίνεται στα δεξιά</a:t>
            </a:r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276600"/>
            <a:ext cx="8964612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&lt;iostream&gt;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#</a:t>
            </a:r>
            <a:r>
              <a:rPr lang="en-US" sz="2000" b="1" dirty="0" smtClean="0">
                <a:latin typeface="Courier New" pitchFamily="49" charset="0"/>
              </a:rPr>
              <a:t>include &lt;iomanip&gt;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“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:</a:t>
            </a:r>
            <a:r>
              <a:rPr lang="en-US" sz="2000" b="1" dirty="0" smtClean="0">
                <a:latin typeface="Courier New" pitchFamily="49" charset="0"/>
              </a:rPr>
              <a:t>” &lt;&lt; setw(10) &lt;&lt; “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alpha</a:t>
            </a:r>
            <a:r>
              <a:rPr lang="en-US" sz="2000" b="1" dirty="0" smtClean="0">
                <a:latin typeface="Courier New" pitchFamily="49" charset="0"/>
              </a:rPr>
              <a:t>" &lt;&lt; </a:t>
            </a:r>
            <a:r>
              <a:rPr lang="en-US" sz="2000" b="1" dirty="0">
                <a:latin typeface="Courier New" pitchFamily="49" charset="0"/>
              </a:rPr>
              <a:t>endl </a:t>
            </a:r>
            <a:endParaRPr lang="el-GR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   </a:t>
            </a:r>
            <a:r>
              <a:rPr lang="en-US" sz="2000" b="1" dirty="0">
                <a:latin typeface="Courier New" pitchFamily="49" charset="0"/>
              </a:rPr>
              <a:t>&lt;&lt; </a:t>
            </a:r>
            <a:r>
              <a:rPr lang="en-US" sz="2000" b="1" dirty="0" smtClean="0">
                <a:latin typeface="Courier New" pitchFamily="49" charset="0"/>
              </a:rPr>
              <a:t>“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:</a:t>
            </a:r>
            <a:r>
              <a:rPr lang="en-US" sz="2000" b="1" dirty="0" smtClean="0">
                <a:latin typeface="Courier New" pitchFamily="49" charset="0"/>
              </a:rPr>
              <a:t>” &lt;&lt; setw(10) &lt;&lt; “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beta</a:t>
            </a:r>
            <a:r>
              <a:rPr lang="en-US" sz="2000" b="1" dirty="0" smtClean="0">
                <a:latin typeface="Courier New" pitchFamily="49" charset="0"/>
              </a:rPr>
              <a:t>" &lt;&lt; </a:t>
            </a:r>
            <a:r>
              <a:rPr lang="en-US" sz="2000" b="1" dirty="0">
                <a:latin typeface="Courier New" pitchFamily="49" charset="0"/>
              </a:rPr>
              <a:t>endl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	 &lt;&lt; “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:</a:t>
            </a:r>
            <a:r>
              <a:rPr lang="en-US" sz="2000" b="1" dirty="0" smtClean="0">
                <a:latin typeface="Courier New" pitchFamily="49" charset="0"/>
              </a:rPr>
              <a:t>” &lt;&lt; setw(10) &lt;&lt; “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gamma</a:t>
            </a:r>
            <a:r>
              <a:rPr lang="en-US" sz="2000" b="1" dirty="0" smtClean="0">
                <a:latin typeface="Courier New" pitchFamily="49" charset="0"/>
              </a:rPr>
              <a:t>” &lt;&lt; endl;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5782270"/>
            <a:ext cx="1701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    alpha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     beta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    gamma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ΒΑΣΙΚΟΙ ΤΥΠΟΙ, ΜΕΤΑΒΛΗΤΕΣ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0"/>
            <a:ext cx="6553200" cy="76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Βασικοί τύποι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05000"/>
            <a:ext cx="8077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sz="2100" b="1" dirty="0" smtClean="0">
                <a:latin typeface="Courier New" pitchFamily="49" charset="0"/>
              </a:rPr>
              <a:t>xInt;				//4 bytes (</a:t>
            </a:r>
            <a:r>
              <a:rPr lang="el-GR" sz="2100" b="1" dirty="0" smtClean="0">
                <a:latin typeface="Courier New" pitchFamily="49" charset="0"/>
              </a:rPr>
              <a:t>σπάνια 2)</a:t>
            </a: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</a:rPr>
              <a:t>short int </a:t>
            </a:r>
            <a:r>
              <a:rPr lang="en-US" sz="2100" b="1" dirty="0" smtClean="0">
                <a:latin typeface="Courier New" pitchFamily="49" charset="0"/>
              </a:rPr>
              <a:t>xShortInt;		//2 bytes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long int </a:t>
            </a:r>
            <a:r>
              <a:rPr lang="en-US" sz="2100" b="1" dirty="0" smtClean="0">
                <a:latin typeface="Courier New" pitchFamily="49" charset="0"/>
              </a:rPr>
              <a:t>xLong;			//4 bytes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	xFloat;			//4 bytes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double </a:t>
            </a:r>
            <a:r>
              <a:rPr lang="en-US" sz="2100" b="1" dirty="0" smtClean="0">
                <a:latin typeface="Courier New" pitchFamily="49" charset="0"/>
              </a:rPr>
              <a:t>xDouble;			//8 bytes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char </a:t>
            </a:r>
            <a:r>
              <a:rPr lang="en-US" sz="2100" b="1" dirty="0" smtClean="0">
                <a:latin typeface="Courier New" pitchFamily="49" charset="0"/>
              </a:rPr>
              <a:t>xChar;				//1 byte</a:t>
            </a:r>
            <a:endParaRPr lang="el-GR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bool </a:t>
            </a:r>
            <a:r>
              <a:rPr lang="en-US" sz="2100" b="1" dirty="0" smtClean="0">
                <a:latin typeface="Courier New" pitchFamily="49" charset="0"/>
              </a:rPr>
              <a:t>boolX;				//1 byte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boolX =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true</a:t>
            </a:r>
            <a:r>
              <a:rPr lang="en-US" sz="2100" b="1" dirty="0" smtClean="0">
                <a:latin typeface="Courier New" pitchFamily="49" charset="0"/>
              </a:rPr>
              <a:t>; boolX =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false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019800"/>
            <a:ext cx="8638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 μεταβλητές τύπου </a:t>
            </a:r>
            <a:r>
              <a:rPr lang="en-US" dirty="0" smtClean="0"/>
              <a:t>bool </a:t>
            </a:r>
            <a:r>
              <a:rPr lang="el-GR" dirty="0" smtClean="0"/>
              <a:t>είναι βολικές για να ξεχωρίζουμε τις λογικές μεταβλητές.</a:t>
            </a:r>
          </a:p>
          <a:p>
            <a:r>
              <a:rPr lang="el-GR" dirty="0" smtClean="0"/>
              <a:t>Κατά τα αλλά συμπεριφέρονται ακριβώς όπως πριν.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4953000"/>
            <a:ext cx="38100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9353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Detonate(Mine);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4" y="1901594"/>
            <a:ext cx="19812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96421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2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2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explosion = 0;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Mine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randomMine;</a:t>
            </a:r>
          </a:p>
          <a:p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(!collision &amp;&amp; !explosion){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randomMine.Activate();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explosion = carX.detonate(randomMine) ||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carY.detonate(randomMine);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(collision){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cout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&lt;&lt; "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(explosion){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cout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Mine exploded after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counter &lt;&lt; “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“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randomMine.GetPosition()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1905000"/>
            <a:ext cx="3505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It would work even if we left</a:t>
            </a:r>
          </a:p>
          <a:p>
            <a:r>
              <a:rPr lang="en-US" dirty="0" smtClean="0"/>
              <a:t>these two variables to be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Πίνακες</a:t>
            </a:r>
            <a:endParaRPr lang="en-GB" sz="4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7772400" cy="106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/>
              <a:t>Integers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sz="2200" b="1" dirty="0" smtClean="0">
                <a:latin typeface="Courier New" pitchFamily="49" charset="0"/>
              </a:rPr>
              <a:t>dataArray[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2200" b="1" dirty="0" smtClean="0">
                <a:latin typeface="Courier New" pitchFamily="49" charset="0"/>
              </a:rPr>
              <a:t>];</a:t>
            </a:r>
          </a:p>
          <a:p>
            <a:pPr marL="742950" lvl="1" indent="-285750">
              <a:buFont typeface="Wingdings" pitchFamily="2" charset="2"/>
              <a:buNone/>
            </a:pPr>
            <a:endParaRPr lang="en-US" sz="22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GB" sz="2600" dirty="0" smtClean="0">
              <a:latin typeface="Courier New" pitchFamily="49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ltGray">
          <a:xfrm>
            <a:off x="381000" y="3048000"/>
            <a:ext cx="84582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90000"/>
            </a:pPr>
            <a:r>
              <a:rPr lang="en-US" sz="2400" dirty="0"/>
              <a:t>C Strings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#include &lt;cstring&gt;</a:t>
            </a:r>
          </a:p>
          <a:p>
            <a:r>
              <a:rPr lang="en-US" sz="2000" b="1" dirty="0">
                <a:latin typeface="Courier New" pitchFamily="49" charset="0"/>
              </a:rPr>
              <a:t>char firstName[6];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r>
              <a:rPr lang="en-US" sz="2000" b="1" dirty="0">
                <a:latin typeface="Courier New" pitchFamily="49" charset="0"/>
              </a:rPr>
              <a:t>main</a:t>
            </a:r>
            <a:r>
              <a:rPr lang="en-US" sz="2000" b="1" dirty="0" smtClean="0">
                <a:latin typeface="Courier New" pitchFamily="49" charset="0"/>
              </a:rPr>
              <a:t>(){</a:t>
            </a:r>
            <a:endParaRPr lang="el-GR" sz="2000" b="1" dirty="0" smtClean="0">
              <a:latin typeface="Courier New" pitchFamily="49" charset="0"/>
            </a:endParaRPr>
          </a:p>
          <a:p>
            <a:r>
              <a:rPr lang="el-GR" sz="2000" b="1" dirty="0" smtClean="0">
                <a:latin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</a:rPr>
              <a:t>cin &gt;&gt; firstName; // get the string from input</a:t>
            </a:r>
            <a:r>
              <a:rPr lang="el-GR" sz="2000" b="1" dirty="0">
                <a:latin typeface="Courier New" pitchFamily="49" charset="0"/>
              </a:rPr>
              <a:t>	</a:t>
            </a:r>
          </a:p>
          <a:p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(firstName, “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eddie</a:t>
            </a:r>
            <a:r>
              <a:rPr lang="en-US" sz="2000" b="1" dirty="0" smtClean="0">
                <a:latin typeface="Courier New" pitchFamily="49" charset="0"/>
              </a:rPr>
              <a:t>”); // copy a value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cout &lt;&lt; firstName; // output string</a:t>
            </a:r>
            <a:endParaRPr lang="el-GR" sz="2000" b="1" dirty="0" smtClean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79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κλάσης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8239" y="1371600"/>
            <a:ext cx="8569325" cy="533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#include &lt;cstdio&gt;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using namespace std;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6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class Human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private: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  int height;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</a:rPr>
              <a:t>nt age;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public: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void Ages();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void IsBorn();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void Grows(int inc);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6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void Human::Ages(){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 age += 1;</a:t>
            </a:r>
            <a:r>
              <a:rPr lang="el-GR" sz="1400" b="1" dirty="0" smtClean="0">
                <a:latin typeface="Courier New" pitchFamily="49" charset="0"/>
              </a:rPr>
              <a:t> </a:t>
            </a:r>
            <a:endParaRPr lang="en-US" sz="14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void Human::IsBorn(){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height = 40;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age =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void Human::Grows(int inc){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height += inc;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Δηλώσεις Μεταβλητών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dirty="0" smtClean="0"/>
              <a:t>Στη </a:t>
            </a:r>
            <a:r>
              <a:rPr lang="en-US" dirty="0" smtClean="0"/>
              <a:t>C++ </a:t>
            </a:r>
            <a:r>
              <a:rPr lang="el-GR" dirty="0" smtClean="0"/>
              <a:t>δηλώσεις μεταβλητών μπορούν να γίνουν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παντού</a:t>
            </a:r>
            <a:r>
              <a:rPr lang="el-GR" dirty="0" smtClean="0"/>
              <a:t> και όχι μόνο στην αρχή κάθε συνάρτησης</a:t>
            </a:r>
            <a:r>
              <a:rPr lang="en-GB" dirty="0" smtClean="0"/>
              <a:t>,</a:t>
            </a:r>
            <a:r>
              <a:rPr lang="el-GR" dirty="0" smtClean="0"/>
              <a:t> συμπεριλαμβανομένης της</a:t>
            </a:r>
            <a:r>
              <a:rPr lang="en-US" dirty="0" smtClean="0"/>
              <a:t> main()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int x, y, z;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if(…) {…}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// ………..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float f;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l-GR" sz="2400" b="1" dirty="0" smtClean="0"/>
              <a:t> </a:t>
            </a: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dirty="0"/>
              <a:t>Βολικό </a:t>
            </a:r>
            <a:r>
              <a:rPr lang="el-GR" dirty="0" smtClean="0"/>
              <a:t>γιατί </a:t>
            </a:r>
            <a:r>
              <a:rPr lang="el-GR" dirty="0"/>
              <a:t>μπορείς να δηλώσεις μια μεταβλητή όταν την χρειάζεσαι</a:t>
            </a:r>
          </a:p>
        </p:txBody>
      </p:sp>
    </p:spTree>
    <p:extLst>
      <p:ext uri="{BB962C8B-B14F-4D97-AF65-F5344CB8AC3E}">
        <p14:creationId xmlns:p14="http://schemas.microsoft.com/office/powerpoint/2010/main" val="5358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90" y="381000"/>
            <a:ext cx="796421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2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2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2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carX;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carY.InitializePosition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Mine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randomMine;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collision 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explosion = 0;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0;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(!collision &amp;&amp; !explosion){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randomMine.Activate();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explosion = carX.detonate(randomMine) ||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carY.detonate(randomMine);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(collision){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cout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&lt;&lt; "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(explosion){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cout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Mine exploded after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counter &lt;&lt; “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“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&lt;&lt; “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“ &lt;&lt; randomMine.GetPosition()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4800600"/>
            <a:ext cx="35052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929743"/>
            <a:ext cx="2819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Δηλώσεις τοπικών μεταβλητών παντού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400" dirty="0">
                <a:latin typeface="Verdana" pitchFamily="34" charset="0"/>
              </a:rPr>
              <a:t>Επιτρέπονται δηλώσεις μεταβλητών παντού μέσα στο πρόγραμμα. </a:t>
            </a:r>
            <a:endParaRPr lang="en-US" sz="1000" b="1" dirty="0">
              <a:solidFill>
                <a:srgbClr val="0000CC"/>
              </a:solidFill>
              <a:latin typeface="Verdana" pitchFamily="34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b="1" dirty="0">
                <a:latin typeface="Courier New" pitchFamily="49" charset="0"/>
              </a:rPr>
              <a:t>void f ()</a:t>
            </a: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</a:rPr>
              <a:t>x = 0;</a:t>
            </a: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cout &lt;&lt; x;</a:t>
            </a: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</a:rPr>
              <a:t>y = x + 1;</a:t>
            </a: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cout &lt;&lt; y;</a:t>
            </a: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for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</a:rPr>
              <a:t>i=1; i &lt; y; i++)</a:t>
            </a:r>
            <a:r>
              <a:rPr lang="el-GR" b="1" dirty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   cout &lt;&lt; i;</a:t>
            </a:r>
            <a:endParaRPr lang="el-GR" b="1" dirty="0">
              <a:latin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b="1" dirty="0">
                <a:latin typeface="Courier New" pitchFamily="49" charset="0"/>
              </a:rPr>
              <a:t>		 }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</a:t>
            </a:r>
            <a:endParaRPr lang="en-GB" b="1" dirty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89842" y="6027003"/>
            <a:ext cx="6054158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Η μεταβλητή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ζει μονό μέσα στο </a:t>
            </a:r>
            <a:r>
              <a:rPr lang="en-US" sz="2400" dirty="0" smtClean="0">
                <a:solidFill>
                  <a:srgbClr val="FF0000"/>
                </a:solidFill>
              </a:rPr>
              <a:t>for loop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l-GR" sz="2400" dirty="0" smtClean="0">
                <a:solidFill>
                  <a:srgbClr val="FF0000"/>
                </a:solidFill>
              </a:rPr>
              <a:t> πιο συχνός τρόπος δημιουργίας </a:t>
            </a:r>
            <a:r>
              <a:rPr lang="en-US" sz="2400" dirty="0" smtClean="0">
                <a:solidFill>
                  <a:srgbClr val="FF0000"/>
                </a:solidFill>
              </a:rPr>
              <a:t>iterators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l-GR" sz="4400" dirty="0" smtClean="0"/>
              <a:t>Αρχικοποίηση Μεταβλητών</a:t>
            </a:r>
            <a:endParaRPr lang="en-GB" sz="4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686" y="1524000"/>
            <a:ext cx="8229600" cy="533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counter(0);</a:t>
            </a:r>
            <a:r>
              <a:rPr lang="en-US" sz="2100" b="1" dirty="0" smtClean="0">
                <a:latin typeface="Courier New" pitchFamily="49" charset="0"/>
              </a:rPr>
              <a:t>		//equiv. to: int counter=0;</a:t>
            </a:r>
          </a:p>
          <a:p>
            <a:pPr>
              <a:buFont typeface="Wingdings" pitchFamily="2" charset="2"/>
              <a:buNone/>
            </a:pPr>
            <a:endParaRPr lang="en-US" sz="15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GB" sz="2100" b="1" dirty="0" smtClean="0">
              <a:latin typeface="Courier New" pitchFamily="49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ltGray">
          <a:xfrm>
            <a:off x="304800" y="4953000"/>
            <a:ext cx="82296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//size: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6</a:t>
            </a:r>
            <a:r>
              <a:rPr lang="en-US" sz="2000" b="1" dirty="0">
                <a:latin typeface="Courier New" pitchFamily="49" charset="0"/>
              </a:rPr>
              <a:t>, length: 6 –remember the last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‘\0’</a:t>
            </a: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char firstName[] = “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eddie</a:t>
            </a:r>
            <a:r>
              <a:rPr lang="en-US" sz="2000" b="1" dirty="0">
                <a:latin typeface="Courier New" pitchFamily="49" charset="0"/>
              </a:rPr>
              <a:t>”;	</a:t>
            </a:r>
          </a:p>
          <a:p>
            <a:r>
              <a:rPr lang="en-US" sz="2000" b="1" dirty="0">
                <a:latin typeface="Courier New" pitchFamily="49" charset="0"/>
              </a:rPr>
              <a:t>//size: 50, length: 6 </a:t>
            </a:r>
          </a:p>
          <a:p>
            <a:r>
              <a:rPr lang="en-US" sz="2000" b="1" dirty="0">
                <a:latin typeface="Courier New" pitchFamily="49" charset="0"/>
              </a:rPr>
              <a:t>char </a:t>
            </a:r>
            <a:r>
              <a:rPr lang="en-US" sz="2000" b="1" dirty="0" smtClean="0">
                <a:latin typeface="Courier New" pitchFamily="49" charset="0"/>
              </a:rPr>
              <a:t>name[50</a:t>
            </a:r>
            <a:r>
              <a:rPr lang="en-US" sz="2000" b="1" dirty="0">
                <a:latin typeface="Courier New" pitchFamily="49" charset="0"/>
              </a:rPr>
              <a:t>] = “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eddie</a:t>
            </a:r>
            <a:r>
              <a:rPr lang="en-US" sz="2000" b="1" dirty="0" smtClean="0">
                <a:latin typeface="Courier New" pitchFamily="49" charset="0"/>
              </a:rPr>
              <a:t>”;</a:t>
            </a:r>
          </a:p>
          <a:p>
            <a:r>
              <a:rPr lang="en-US" sz="2000" b="1" dirty="0" smtClean="0">
                <a:latin typeface="Courier New" pitchFamily="49" charset="0"/>
              </a:rPr>
              <a:t>strcpy(name,”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eddie vedder</a:t>
            </a:r>
            <a:r>
              <a:rPr lang="en-US" sz="2000" b="1" dirty="0" smtClean="0">
                <a:latin typeface="Courier New" pitchFamily="49" charset="0"/>
              </a:rPr>
              <a:t>”); // fits in there</a:t>
            </a:r>
            <a:r>
              <a:rPr lang="en-US" sz="2000" b="1" dirty="0">
                <a:latin typeface="Courier New" pitchFamily="49" charset="0"/>
              </a:rPr>
              <a:t>	</a:t>
            </a:r>
            <a:endParaRPr lang="en-GB" sz="2400" b="1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ltGray">
          <a:xfrm>
            <a:off x="337457" y="2209800"/>
            <a:ext cx="8763000" cy="26161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int myArray[4] = {1,2,3,4};	//equiv. to:</a:t>
            </a: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myArray[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</a:rPr>
              <a:t>] = 1;			//we start from 0</a:t>
            </a: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myArray[1] = 2; ...</a:t>
            </a: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//could also say</a:t>
            </a: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int myArray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[]</a:t>
            </a:r>
            <a:r>
              <a:rPr lang="en-US" sz="2000" b="1" dirty="0">
                <a:latin typeface="Courier New" pitchFamily="49" charset="0"/>
              </a:rPr>
              <a:t> = {1,2,3,4</a:t>
            </a:r>
            <a:r>
              <a:rPr lang="en-US" sz="2000" b="1" dirty="0" smtClean="0">
                <a:latin typeface="Courier New" pitchFamily="49" charset="0"/>
              </a:rPr>
              <a:t>}; // creates a table of size 4</a:t>
            </a: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[10]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{1,2,3,4};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SzPct val="90000"/>
            </a:pPr>
            <a:r>
              <a:rPr lang="en-US" sz="2000" b="1" dirty="0" smtClean="0">
                <a:latin typeface="Courier New" pitchFamily="49" charset="0"/>
              </a:rPr>
              <a:t>// </a:t>
            </a:r>
            <a:r>
              <a:rPr lang="en-US" sz="2000" b="1" dirty="0">
                <a:latin typeface="Courier New" pitchFamily="49" charset="0"/>
              </a:rPr>
              <a:t>creates a table of size </a:t>
            </a:r>
            <a:r>
              <a:rPr lang="en-US" sz="2000" b="1" dirty="0" smtClean="0">
                <a:latin typeface="Courier New" pitchFamily="49" charset="0"/>
              </a:rPr>
              <a:t>10 and fills the rest with 0s</a:t>
            </a: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55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5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Πολυδιάστατοι Πίνακες</a:t>
            </a:r>
            <a:endParaRPr lang="en-GB" sz="4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myMatrix[2][4];</a:t>
            </a:r>
          </a:p>
          <a:p>
            <a:pPr algn="r">
              <a:buFont typeface="Wingdings" pitchFamily="2" charset="2"/>
              <a:buNone/>
            </a:pPr>
            <a:endParaRPr lang="en-US" sz="21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myMatrix[2][4] = </a:t>
            </a: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</a:t>
            </a: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sz="2100" b="1" dirty="0" smtClean="0">
                <a:latin typeface="Courier New" pitchFamily="49" charset="0"/>
              </a:rPr>
              <a:t>1,2,3,4</a:t>
            </a: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  <a:r>
              <a:rPr lang="en-US" b="1" dirty="0" smtClean="0">
                <a:solidFill>
                  <a:srgbClr val="CC0066"/>
                </a:solidFill>
                <a:latin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</a:t>
            </a: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sz="2100" b="1" dirty="0" smtClean="0">
                <a:latin typeface="Courier New" pitchFamily="49" charset="0"/>
              </a:rPr>
              <a:t>5,6,7,8</a:t>
            </a: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  <a:r>
              <a:rPr lang="en-US" sz="2100" b="1" dirty="0" smtClean="0">
                <a:latin typeface="Courier New" pitchFamily="49" charset="0"/>
              </a:rPr>
              <a:t>;</a:t>
            </a:r>
            <a:endParaRPr lang="en-GB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7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sz="4800" dirty="0" smtClean="0"/>
              <a:t>const</a:t>
            </a:r>
            <a:endParaRPr lang="en-GB" sz="4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main(){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int </a:t>
            </a: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2100" b="1" dirty="0" smtClean="0">
                <a:latin typeface="Courier New" pitchFamily="49" charset="0"/>
              </a:rPr>
              <a:t> SIZE = 20;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//can be used to initialize an array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char buffer[SIZE];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</a:rPr>
              <a:t>	SIZE = 8; //</a:t>
            </a:r>
            <a:r>
              <a:rPr lang="en-US" sz="2100" b="1" dirty="0">
                <a:solidFill>
                  <a:srgbClr val="0000CC"/>
                </a:solidFill>
                <a:latin typeface="Courier New" pitchFamily="49" charset="0"/>
              </a:rPr>
              <a:t>will NOT work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/>
              <a:t>–</a:t>
            </a:r>
            <a:r>
              <a:rPr lang="en-US" sz="2100" b="1" dirty="0">
                <a:latin typeface="Courier New" pitchFamily="49" charset="0"/>
              </a:rPr>
              <a:t> </a:t>
            </a:r>
            <a:endParaRPr lang="en-US" sz="21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	     // const </a:t>
            </a:r>
            <a:r>
              <a:rPr lang="en-US" sz="2100" b="1" dirty="0">
                <a:latin typeface="Courier New" pitchFamily="49" charset="0"/>
              </a:rPr>
              <a:t>variables do NOT </a:t>
            </a:r>
            <a:r>
              <a:rPr lang="en-US" sz="2100" b="1" dirty="0" smtClean="0">
                <a:latin typeface="Courier New" pitchFamily="49" charset="0"/>
              </a:rPr>
              <a:t>change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  <a:endParaRPr lang="en-GB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436336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el-GR" sz="4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Διαφορές </a:t>
            </a:r>
            <a:r>
              <a:rPr lang="en-US" sz="4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const </a:t>
            </a:r>
            <a:r>
              <a:rPr lang="el-GR" sz="4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και </a:t>
            </a:r>
            <a:r>
              <a:rPr lang="en-US" sz="4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#define</a:t>
            </a:r>
            <a:endParaRPr lang="en-GB" sz="4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1981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/>
              <a:t>To </a:t>
            </a:r>
            <a:r>
              <a:rPr lang="en-US" sz="3000" b="1" dirty="0">
                <a:solidFill>
                  <a:srgbClr val="FF0000"/>
                </a:solidFill>
                <a:latin typeface="Courier New" pitchFamily="49" charset="0"/>
              </a:rPr>
              <a:t>#define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l-GR" sz="3000" dirty="0"/>
              <a:t>είναι εξ’ ορισμού </a:t>
            </a:r>
            <a:r>
              <a:rPr lang="en-US" sz="3000" dirty="0"/>
              <a:t>global </a:t>
            </a:r>
            <a:r>
              <a:rPr lang="el-GR" sz="3000" dirty="0"/>
              <a:t>ορισμός, ενώ το </a:t>
            </a:r>
            <a:r>
              <a:rPr lang="en-US" sz="3000" b="1" dirty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l-GR" sz="3000" dirty="0"/>
              <a:t>έχει δικό του </a:t>
            </a:r>
            <a:r>
              <a:rPr lang="en-US" sz="3000" dirty="0"/>
              <a:t>scope.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3000" dirty="0"/>
              <a:t>Η συντακτική ορθότητα μιας δήλωσης </a:t>
            </a:r>
            <a:r>
              <a:rPr lang="en-US" sz="3000" b="1" dirty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l-GR" sz="3000" dirty="0"/>
              <a:t>ελέγχεται αμέσως, ενώ για το </a:t>
            </a:r>
            <a:r>
              <a:rPr lang="en-US" sz="3000" b="1" dirty="0">
                <a:solidFill>
                  <a:srgbClr val="FF0000"/>
                </a:solidFill>
                <a:latin typeface="Courier New" pitchFamily="49" charset="0"/>
              </a:rPr>
              <a:t>#define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l-GR" sz="3000" dirty="0"/>
              <a:t>μόνο αφού γίνει η αντικατάσταση. Το όποιο λάθος εμφανίζεται στη γραμμή του προγράμματος και όχι στη δήλωση του </a:t>
            </a:r>
            <a:r>
              <a:rPr lang="en-US" sz="3000" b="1" dirty="0">
                <a:solidFill>
                  <a:srgbClr val="FF0000"/>
                </a:solidFill>
                <a:latin typeface="Courier New" pitchFamily="49" charset="0"/>
              </a:rPr>
              <a:t>#define</a:t>
            </a:r>
            <a:r>
              <a:rPr lang="en-US" sz="3000" dirty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9829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ΒΑΣΙΚΕΣ ΕΝΤΟΛΕΣ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Εντολή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US" sz="4800" dirty="0" smtClean="0">
                <a:solidFill>
                  <a:srgbClr val="FF0000"/>
                </a:solidFill>
              </a:rPr>
              <a:t>f</a:t>
            </a:r>
            <a:r>
              <a:rPr lang="en-US" sz="4800" dirty="0" smtClean="0"/>
              <a:t> … </a:t>
            </a:r>
            <a:r>
              <a:rPr lang="en-US" sz="4800" dirty="0" smtClean="0">
                <a:solidFill>
                  <a:srgbClr val="FF0000"/>
                </a:solidFill>
              </a:rPr>
              <a:t>else</a:t>
            </a:r>
            <a:r>
              <a:rPr lang="en-US" sz="4800" dirty="0" smtClean="0"/>
              <a:t> …</a:t>
            </a:r>
            <a:endParaRPr lang="en-GB" sz="48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5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100" b="1" dirty="0" smtClean="0">
                <a:latin typeface="Courier New" pitchFamily="49" charset="0"/>
              </a:rPr>
              <a:t>condition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100" b="1" dirty="0" smtClean="0">
                <a:latin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statement;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...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00CC"/>
                </a:solidFill>
                <a:latin typeface="Courier New" pitchFamily="49" charset="0"/>
              </a:rPr>
              <a:t>else</a:t>
            </a:r>
            <a:r>
              <a:rPr lang="en-US" sz="2100" b="1" dirty="0" smtClean="0">
                <a:latin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statement;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...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ltGray">
          <a:xfrm>
            <a:off x="3886200" y="4470400"/>
            <a:ext cx="472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rgbClr val="FF0000"/>
                </a:solidFill>
              </a:rPr>
              <a:t>Προσοχή:</a:t>
            </a:r>
            <a:r>
              <a:rPr lang="el-GR" sz="2000" dirty="0"/>
              <a:t> </a:t>
            </a:r>
            <a:r>
              <a:rPr lang="en-US" sz="2000" dirty="0"/>
              <a:t>	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vs. ==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ltGray">
          <a:xfrm>
            <a:off x="3886200" y="2184400"/>
            <a:ext cx="47244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/>
              <a:t>Λογικοί τελεστές για σύνθετες συνθήκες: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OR: 	</a:t>
            </a:r>
            <a:r>
              <a:rPr lang="en-US" sz="2000" b="1" dirty="0">
                <a:latin typeface="Courier New" pitchFamily="49" charset="0"/>
              </a:rPr>
              <a:t>((cond1)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sz="2000" b="1" dirty="0">
                <a:latin typeface="Courier New" pitchFamily="49" charset="0"/>
              </a:rPr>
              <a:t>(cond2))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AND: 	</a:t>
            </a:r>
            <a:r>
              <a:rPr lang="en-US" sz="2000" b="1" dirty="0">
                <a:latin typeface="Courier New" pitchFamily="49" charset="0"/>
              </a:rPr>
              <a:t>((cond1)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sz="2000" b="1" dirty="0">
                <a:latin typeface="Courier New" pitchFamily="49" charset="0"/>
              </a:rPr>
              <a:t>(cond2))</a:t>
            </a:r>
            <a:endParaRPr lang="en-GB" sz="2000" b="1" dirty="0"/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NOT: 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!</a:t>
            </a:r>
            <a:r>
              <a:rPr lang="en-US" sz="2000" b="1" dirty="0">
                <a:latin typeface="Courier New" pitchFamily="49" charset="0"/>
              </a:rPr>
              <a:t>(cond1)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5047" y="5777653"/>
            <a:ext cx="800289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dirty="0" smtClean="0"/>
              <a:t>Είναι καλό να χρησιμοποιείτε πάντα { } ακόμη και για μία μόνο εντολή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950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 autoUpdateAnimBg="0"/>
      <p:bldP spid="44037" grpId="0" animBg="1" autoUpdateAnimBg="0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Εντολή</a:t>
            </a:r>
            <a:r>
              <a:rPr lang="en-GB" dirty="0" smtClean="0"/>
              <a:t> </a:t>
            </a:r>
            <a:r>
              <a:rPr lang="en-US" sz="4800" dirty="0" smtClean="0"/>
              <a:t>Switch</a:t>
            </a:r>
            <a:endParaRPr lang="en-GB" sz="48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3435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switch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100" b="1" dirty="0" smtClean="0">
                <a:latin typeface="Courier New" pitchFamily="49" charset="0"/>
              </a:rPr>
              <a:t>condition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1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case </a:t>
            </a:r>
            <a:r>
              <a:rPr lang="en-US" sz="2100" b="1" i="1" dirty="0" smtClean="0">
                <a:latin typeface="Courier New" pitchFamily="49" charset="0"/>
              </a:rPr>
              <a:t>constant1</a:t>
            </a:r>
            <a:r>
              <a:rPr lang="en-US" sz="2100" b="1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statement;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	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break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case </a:t>
            </a:r>
            <a:r>
              <a:rPr lang="en-US" sz="2100" b="1" i="1" dirty="0" smtClean="0">
                <a:latin typeface="Courier New" pitchFamily="49" charset="0"/>
              </a:rPr>
              <a:t>constant2</a:t>
            </a:r>
            <a:r>
              <a:rPr lang="en-US" sz="2100" b="1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statement;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	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break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default</a:t>
            </a:r>
            <a:r>
              <a:rPr lang="en-US" sz="2100" b="1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statement;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	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break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ltGray">
          <a:xfrm>
            <a:off x="3886200" y="2133600"/>
            <a:ext cx="47244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rgbClr val="FF0000"/>
                </a:solidFill>
              </a:rPr>
              <a:t>Προσοχή:</a:t>
            </a:r>
            <a:r>
              <a:rPr lang="el-GR" sz="2000" dirty="0"/>
              <a:t> αν παραληφθεί 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break</a:t>
            </a:r>
            <a:r>
              <a:rPr lang="el-GR" sz="2000" dirty="0"/>
              <a:t>, εκτελείται η επόμενη εντολή!</a:t>
            </a:r>
          </a:p>
          <a:p>
            <a:pPr eaLnBrk="1" hangingPunct="1">
              <a:spcBef>
                <a:spcPct val="50000"/>
              </a:spcBef>
            </a:pPr>
            <a:r>
              <a:rPr lang="el-GR" sz="2000" dirty="0"/>
              <a:t>Δεν το παραλείπουμε ποτέ</a:t>
            </a:r>
            <a:r>
              <a:rPr lang="el-GR" sz="2000" dirty="0" smtClean="0"/>
              <a:t>!!!</a:t>
            </a:r>
            <a:endParaRPr lang="en-US" sz="2000" dirty="0" smtClean="0"/>
          </a:p>
          <a:p>
            <a:pPr eaLnBrk="1" hangingPunct="1">
              <a:spcBef>
                <a:spcPct val="50000"/>
              </a:spcBef>
            </a:pPr>
            <a:r>
              <a:rPr lang="el-GR" sz="2000" dirty="0" smtClean="0"/>
              <a:t>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break</a:t>
            </a:r>
            <a:r>
              <a:rPr lang="en-US" sz="2000" dirty="0" smtClean="0"/>
              <a:t> </a:t>
            </a:r>
            <a:r>
              <a:rPr lang="el-GR" sz="2000" dirty="0" smtClean="0"/>
              <a:t>μας βγάζει έξω από το </a:t>
            </a:r>
            <a:r>
              <a:rPr lang="en-US" sz="2000" dirty="0" smtClean="0"/>
              <a:t>block </a:t>
            </a:r>
            <a:r>
              <a:rPr lang="el-GR" sz="2000" dirty="0" smtClean="0"/>
              <a:t>στο οποίο είμαστε.</a:t>
            </a:r>
            <a:endParaRPr lang="en-US" sz="2000" dirty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ltGray">
          <a:xfrm>
            <a:off x="3886200" y="5080000"/>
            <a:ext cx="4724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dirty="0"/>
              <a:t>Το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default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l-GR" sz="2000" dirty="0"/>
              <a:t>καλύπτει την περίπτωση που χάνουμε κάποια </a:t>
            </a:r>
            <a:r>
              <a:rPr lang="en-US" sz="2000" dirty="0"/>
              <a:t>case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598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 autoUpdateAnimBg="0"/>
      <p:bldP spid="4506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55707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MyClass myClassInstance;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...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myClassInstance.publicMethod();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...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105400" y="2275114"/>
            <a:ext cx="268086" cy="45720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319048"/>
            <a:ext cx="2799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του αντικειμένου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046313" y="2971800"/>
            <a:ext cx="268086" cy="45720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4398" y="3015734"/>
            <a:ext cx="298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Κλήση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μεθόδου.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43400"/>
            <a:ext cx="46504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main</a:t>
            </a:r>
            <a:r>
              <a:rPr lang="en-US" sz="2000" b="1" dirty="0" smtClean="0">
                <a:latin typeface="Courier New" pitchFamily="49" charset="0"/>
              </a:rPr>
              <a:t>()</a:t>
            </a:r>
            <a:endParaRPr lang="el-GR" sz="20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Human </a:t>
            </a:r>
            <a:r>
              <a:rPr lang="en-US" sz="2000" b="1" dirty="0">
                <a:latin typeface="Courier New" pitchFamily="49" charset="0"/>
              </a:rPr>
              <a:t>peter;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peter.IsBorn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peter.Ages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peter.Grows(10);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426403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Εντολές βρόγχων</a:t>
            </a:r>
            <a:r>
              <a:rPr lang="el-GR" dirty="0" smtClean="0"/>
              <a:t> (</a:t>
            </a:r>
            <a:r>
              <a:rPr lang="en-US" sz="4800" dirty="0" smtClean="0"/>
              <a:t>Loop Statements</a:t>
            </a:r>
            <a:r>
              <a:rPr lang="el-GR" sz="4800" dirty="0" smtClean="0"/>
              <a:t>)</a:t>
            </a:r>
            <a:endParaRPr lang="en-GB" sz="4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while </a:t>
            </a:r>
            <a:r>
              <a:rPr lang="en-US" sz="2000" b="1" dirty="0" smtClean="0">
                <a:latin typeface="Courier New" pitchFamily="49" charset="0"/>
              </a:rPr>
              <a:t>(condition){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statement;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</a:rPr>
              <a:t>(declaration-initialization; condition; iteration){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statement;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//Example of counting...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for 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</a:rPr>
              <a:t>i=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</a:rPr>
              <a:t>; i&lt;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</a:rPr>
              <a:t>; i++){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//runs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</a:rPr>
              <a:t> times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cout &lt;&lt; i*5+3;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GB" sz="20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l-GR" dirty="0" smtClean="0"/>
              <a:t>Χρήσιμα για τον έλεγχο ροής σε </a:t>
            </a:r>
            <a:r>
              <a:rPr lang="en-US" dirty="0" smtClean="0"/>
              <a:t>loops.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438399"/>
            <a:ext cx="634660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100 iterations or a collision/explosion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 = 0; i &lt; 100;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carX.Move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carY.Move();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randomMine.Activate();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collision = carX.Collide(carY);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explosion = carX.detonate(randomMine)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carY.detonate(randomMine);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(collision || explosion){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 &lt;&lt; i; will give an error</a:t>
            </a:r>
          </a:p>
        </p:txBody>
      </p:sp>
    </p:spTree>
    <p:extLst>
      <p:ext uri="{BB962C8B-B14F-4D97-AF65-F5344CB8AC3E}">
        <p14:creationId xmlns:p14="http://schemas.microsoft.com/office/powerpoint/2010/main" val="20476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και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84561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(!collision &amp;&amp; !explosion){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carY.Move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(carX.GetPosition() == 0 ||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carX.GetPosition()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0){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randomMine.Activate();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collision = carX.Collide(carY);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explosion = carX.detonate(randomMine)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carY.detonate(randomMine);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counter ++;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15" y="1752600"/>
            <a:ext cx="690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Αγνόησε συγκρούσεις ή εκρήξεις που γίνονται στο σημείο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3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και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972" y="2429240"/>
            <a:ext cx="43204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0; i &lt; 10;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if (i%3 ==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i;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15" y="1752600"/>
            <a:ext cx="6610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Τύπωσε μόνο τους αριθμούς που δεν διαιρούνται με το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60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ΣΥΝΑΡΤΗΣΕΙΣ</a:t>
            </a:r>
            <a:br>
              <a:rPr lang="el-GR" dirty="0" smtClean="0"/>
            </a:br>
            <a:r>
              <a:rPr lang="en-US" dirty="0" smtClean="0"/>
              <a:t>NAMESPACES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4876800"/>
            <a:ext cx="9144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4258" y="5943601"/>
            <a:ext cx="19812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24200" y="4876800"/>
            <a:ext cx="40386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Συναρτήσεις</a:t>
            </a:r>
            <a:endParaRPr lang="en-GB" sz="4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752600"/>
            <a:ext cx="9144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 triangleArea (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 width,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 height);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main(){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   float area = triangleArea(1.0, 2.0);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   cout &lt;&lt; "The area of the triangle is "  &lt;&lt; area;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 triangleArea(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 width,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dirty="0" smtClean="0">
                <a:latin typeface="Courier New" pitchFamily="49" charset="0"/>
              </a:rPr>
              <a:t> height){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    float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area</a:t>
            </a:r>
            <a:r>
              <a:rPr lang="en-US" sz="2100" b="1" dirty="0" smtClean="0">
                <a:latin typeface="Courier New" pitchFamily="49" charset="0"/>
              </a:rPr>
              <a:t>; // local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    area = width * height / 2.0;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   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return</a:t>
            </a:r>
            <a:r>
              <a:rPr lang="en-US" sz="2100" b="1" dirty="0" smtClean="0">
                <a:latin typeface="Courier New" pitchFamily="49" charset="0"/>
              </a:rPr>
              <a:t> area;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  <a:endParaRPr lang="en-GB" sz="2100" b="1" dirty="0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5600" y="2209800"/>
            <a:ext cx="23403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Δηλωση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72943" y="4419600"/>
            <a:ext cx="248805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Ορίσματα Συνάρτησης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1489" y="6109683"/>
            <a:ext cx="35525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Επιστρεφόμενη τιμή Συνάρτησης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2" grpId="0" animBg="1"/>
      <p:bldP spid="6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Χώροι ονομάτων (</a:t>
            </a:r>
            <a:r>
              <a:rPr lang="en-US" dirty="0"/>
              <a:t>Namespaces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400" dirty="0"/>
              <a:t>Πολλές φορές στη </a:t>
            </a:r>
            <a:r>
              <a:rPr lang="en-US" sz="2400" dirty="0"/>
              <a:t>C </a:t>
            </a:r>
            <a:r>
              <a:rPr lang="el-GR" sz="2400" dirty="0"/>
              <a:t>φτιάχνουμε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συναρτήσεις των οποίων τα ονόματα έρχονται σε σύγκρουση με έτοιμες συναρτήσεις</a:t>
            </a:r>
            <a:r>
              <a:rPr lang="el-GR" sz="2400" dirty="0"/>
              <a:t> της γλώσσας</a:t>
            </a:r>
          </a:p>
          <a:p>
            <a:pPr marL="800100" lvl="1" indent="-342900" algn="just"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000" dirty="0"/>
              <a:t>σαν αποτέλεσμα έχουμε λάθη μετάφρασης που δεν εξηγούνται εύκολα…</a:t>
            </a:r>
            <a:endParaRPr lang="en-US" sz="2000" dirty="0"/>
          </a:p>
          <a:p>
            <a:pPr marL="800100" lvl="1" indent="-342900" algn="just"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000" dirty="0"/>
              <a:t>και κόστος επιδιόρθωσης του κώδικα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400" dirty="0"/>
              <a:t>Ένα πρόγραμμα μπορεί να </a:t>
            </a:r>
            <a:r>
              <a:rPr lang="el-GR" sz="2400" dirty="0">
                <a:solidFill>
                  <a:schemeClr val="tx2"/>
                </a:solidFill>
              </a:rPr>
              <a:t>συνθέτει κώδικα από δύο ή περισσότερα άτομα</a:t>
            </a:r>
            <a:r>
              <a:rPr lang="el-GR" sz="2400" dirty="0"/>
              <a:t> που μπορεί να χρησιμοποιούν </a:t>
            </a:r>
            <a:r>
              <a:rPr lang="el-GR" sz="2400" dirty="0">
                <a:solidFill>
                  <a:schemeClr val="tx2"/>
                </a:solidFill>
              </a:rPr>
              <a:t>συνώνυμες συναρτήσεις</a:t>
            </a:r>
            <a:r>
              <a:rPr lang="el-GR" sz="2400" dirty="0"/>
              <a:t> ή </a:t>
            </a:r>
            <a:r>
              <a:rPr lang="el-GR" sz="2400" dirty="0">
                <a:solidFill>
                  <a:schemeClr val="tx2"/>
                </a:solidFill>
              </a:rPr>
              <a:t>κλάσεις</a:t>
            </a:r>
            <a:r>
              <a:rPr lang="el-GR" sz="2400" dirty="0"/>
              <a:t>.</a:t>
            </a:r>
          </a:p>
          <a:p>
            <a:pPr marL="800100" lvl="1" indent="-342900" algn="just"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000" dirty="0">
                <a:latin typeface="Verdana" pitchFamily="34" charset="0"/>
              </a:rPr>
              <a:t>σαν αποτέλεσμα πάλι μπορεί να έχουμε λάθη μετάφρασης του συνολικού κώδικα</a:t>
            </a:r>
            <a:endParaRPr lang="el-GR" sz="2000" dirty="0"/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75000"/>
            </a:pPr>
            <a:r>
              <a:rPr lang="el-GR" sz="2400" dirty="0"/>
              <a:t>στη </a:t>
            </a:r>
            <a:r>
              <a:rPr lang="en-US" sz="2400" dirty="0"/>
              <a:t>C++ </a:t>
            </a:r>
            <a:r>
              <a:rPr lang="el-GR" sz="2400" dirty="0"/>
              <a:t>υπάρχει </a:t>
            </a:r>
            <a:r>
              <a:rPr lang="el-GR" sz="2400" dirty="0">
                <a:solidFill>
                  <a:schemeClr val="tx2"/>
                </a:solidFill>
              </a:rPr>
              <a:t>ο μηχανισμός </a:t>
            </a:r>
            <a:r>
              <a:rPr lang="en-US" sz="2400" dirty="0">
                <a:solidFill>
                  <a:srgbClr val="FF0000"/>
                </a:solidFill>
              </a:rPr>
              <a:t>namespace </a:t>
            </a:r>
            <a:r>
              <a:rPr lang="el-GR" sz="2400" dirty="0"/>
              <a:t>που μπορεί να χρησιμοποιηθεί για την </a:t>
            </a:r>
            <a:r>
              <a:rPr lang="el-GR" sz="2400" dirty="0">
                <a:solidFill>
                  <a:schemeClr val="tx2"/>
                </a:solidFill>
              </a:rPr>
              <a:t>αποφυγή συγκρούσεων</a:t>
            </a:r>
            <a:endParaRPr lang="en-US" sz="2400" dirty="0">
              <a:solidFill>
                <a:schemeClr val="tx2"/>
              </a:solidFill>
            </a:endParaRPr>
          </a:p>
          <a:p>
            <a:pPr marL="742950" lvl="1" indent="-285750" algn="just">
              <a:buClr>
                <a:schemeClr val="bg2"/>
              </a:buClr>
              <a:buSzPct val="75000"/>
              <a:buNone/>
            </a:pPr>
            <a:r>
              <a:rPr lang="en-GB" b="1" dirty="0"/>
              <a:t>namespace </a:t>
            </a:r>
            <a:r>
              <a:rPr lang="el-GR" b="1" dirty="0"/>
              <a:t>Χ</a:t>
            </a:r>
            <a:r>
              <a:rPr lang="en-GB" b="1" dirty="0"/>
              <a:t> {</a:t>
            </a:r>
          </a:p>
          <a:p>
            <a:pPr marL="742950" lvl="1" indent="-285750" algn="just">
              <a:buClr>
                <a:schemeClr val="bg2"/>
              </a:buClr>
              <a:buSzPct val="75000"/>
              <a:buNone/>
            </a:pPr>
            <a:r>
              <a:rPr lang="en-GB" b="1" dirty="0"/>
              <a:t>…………………..</a:t>
            </a:r>
          </a:p>
          <a:p>
            <a:pPr marL="742950" lvl="1" indent="-285750" algn="just">
              <a:buClr>
                <a:schemeClr val="bg2"/>
              </a:buClr>
              <a:buSzPct val="75000"/>
              <a:buNone/>
            </a:pPr>
            <a:r>
              <a:rPr lang="en-GB" b="1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l-GR" dirty="0" smtClean="0"/>
              <a:t>Στο αρχείο </a:t>
            </a:r>
            <a:r>
              <a:rPr lang="en-US" dirty="0" smtClean="0">
                <a:solidFill>
                  <a:srgbClr val="FF0000"/>
                </a:solidFill>
              </a:rPr>
              <a:t>util.h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έχουμε κάποιες χρήσιμες συναρτήσεις που πήραμε από κάποιον άλλον.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048000"/>
            <a:ext cx="8218488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…………………………….</a:t>
            </a:r>
            <a:endParaRPr lang="el-GR" sz="2000" b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float </a:t>
            </a:r>
            <a:r>
              <a:rPr lang="en-GB" sz="2000" b="1" dirty="0" smtClean="0">
                <a:solidFill>
                  <a:srgbClr val="0070C0"/>
                </a:solidFill>
                <a:latin typeface="Courier New" pitchFamily="49" charset="0"/>
              </a:rPr>
              <a:t>squareArea</a:t>
            </a:r>
            <a:r>
              <a:rPr lang="en-GB" sz="2000" b="1" dirty="0" smtClean="0">
                <a:latin typeface="Courier New" pitchFamily="49" charset="0"/>
              </a:rPr>
              <a:t>(float length){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      return (length*length);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……………………………….</a:t>
            </a:r>
            <a:endParaRPr lang="el-GR" sz="2000" b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(){return 1973}</a:t>
            </a:r>
            <a:endParaRPr lang="en-GB" sz="20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7714" y="220437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 (συνέχεια)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7714" y="1352551"/>
            <a:ext cx="87630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#include “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util</a:t>
            </a: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.h”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//1 square mile is 2.59 square km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//the following function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returns square miles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//whereas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length is in km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2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float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>
                <a:latin typeface="Courier New" pitchFamily="49" charset="0"/>
              </a:rPr>
              <a:t>(float length){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		 return (length*length / 2.59);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2000" b="1" dirty="0">
              <a:solidFill>
                <a:srgbClr val="0000CC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main (){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 cout &lt;&lt; </a:t>
            </a:r>
            <a:r>
              <a:rPr lang="en-GB" sz="2000" b="1" dirty="0" smtClean="0">
                <a:latin typeface="Courier New" pitchFamily="49" charset="0"/>
              </a:rPr>
              <a:t>“English(sqr ml)" </a:t>
            </a:r>
            <a:r>
              <a:rPr lang="en-GB" sz="2000" b="1" dirty="0">
                <a:latin typeface="Courier New" pitchFamily="49" charset="0"/>
              </a:rPr>
              <a:t>&lt;&lt;</a:t>
            </a:r>
            <a:r>
              <a:rPr lang="el-GR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>
                <a:latin typeface="Courier New" pitchFamily="49" charset="0"/>
              </a:rPr>
              <a:t>(2.0);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</a:t>
            </a:r>
            <a:r>
              <a:rPr lang="en-GB" sz="2000" b="1" dirty="0" smtClean="0">
                <a:latin typeface="Courier New" pitchFamily="49" charset="0"/>
              </a:rPr>
              <a:t>cout &lt;&lt;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f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0791" y="3563058"/>
            <a:ext cx="2823209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Compiler Error!!!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6758" y="4419600"/>
            <a:ext cx="47163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error: redefinition of `float squareArea(float)'</a:t>
            </a:r>
          </a:p>
        </p:txBody>
      </p:sp>
    </p:spTree>
    <p:extLst>
      <p:ext uri="{BB962C8B-B14F-4D97-AF65-F5344CB8AC3E}">
        <p14:creationId xmlns:p14="http://schemas.microsoft.com/office/powerpoint/2010/main" val="38633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7714" y="220437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 (συνέχεια)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7714" y="1352551"/>
            <a:ext cx="87630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#include “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util</a:t>
            </a: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.h”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//1 square mile is 2.59 square km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//the following function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returns square miles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//whereas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length is in km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2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float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squareAreaMiles</a:t>
            </a:r>
            <a:r>
              <a:rPr lang="en-GB" sz="2000" b="1" dirty="0" smtClean="0">
                <a:latin typeface="Courier New" pitchFamily="49" charset="0"/>
              </a:rPr>
              <a:t>(float </a:t>
            </a:r>
            <a:r>
              <a:rPr lang="en-GB" sz="2000" b="1" dirty="0">
                <a:latin typeface="Courier New" pitchFamily="49" charset="0"/>
              </a:rPr>
              <a:t>length){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		 return (length*length / 2.59);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2000" b="1" dirty="0">
              <a:solidFill>
                <a:srgbClr val="0000CC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main (){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 cout &lt;&lt; </a:t>
            </a:r>
            <a:r>
              <a:rPr lang="en-GB" sz="2000" b="1" dirty="0" smtClean="0">
                <a:latin typeface="Courier New" pitchFamily="49" charset="0"/>
              </a:rPr>
              <a:t>“English(sqr ml)" </a:t>
            </a:r>
            <a:r>
              <a:rPr lang="en-GB" sz="2000" b="1" dirty="0">
                <a:latin typeface="Courier New" pitchFamily="49" charset="0"/>
              </a:rPr>
              <a:t>&lt;&lt;</a:t>
            </a:r>
            <a:r>
              <a:rPr lang="el-GR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squareAreaMiles</a:t>
            </a:r>
            <a:r>
              <a:rPr lang="en-GB" sz="2000" b="1" dirty="0" smtClean="0">
                <a:latin typeface="Courier New" pitchFamily="49" charset="0"/>
              </a:rPr>
              <a:t>(2.0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</a:t>
            </a:r>
            <a:r>
              <a:rPr lang="en-GB" sz="2000" b="1" dirty="0" smtClean="0">
                <a:latin typeface="Courier New" pitchFamily="49" charset="0"/>
              </a:rPr>
              <a:t>cout &lt;&lt;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f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86902" y="4446961"/>
            <a:ext cx="5442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Όχι καλή λύση, μπερδεμένος κώδικας, πιθανά λάθη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αντικειμενοστρεφές μοντέλο αντιστοιχεί καλυτέρα με τον τρόπο που βλέπουμε τον κόσμο.</a:t>
            </a:r>
          </a:p>
          <a:p>
            <a:r>
              <a:rPr lang="el-GR" dirty="0" smtClean="0"/>
              <a:t>Ο κώδικας που παράγεται είναι πιο εύκολο να διαβαστεί και να κατανοηθεί.</a:t>
            </a:r>
          </a:p>
          <a:p>
            <a:r>
              <a:rPr lang="en-US" dirty="0"/>
              <a:t>Encapsulation </a:t>
            </a:r>
            <a:r>
              <a:rPr lang="el-GR" dirty="0"/>
              <a:t>και </a:t>
            </a:r>
            <a:r>
              <a:rPr lang="en-US" dirty="0"/>
              <a:t>data hiding</a:t>
            </a:r>
          </a:p>
          <a:p>
            <a:pPr lvl="1"/>
            <a:r>
              <a:rPr lang="el-GR" dirty="0" smtClean="0"/>
              <a:t>Τα δεδομένα και οι συναρτήσεις που τα αλλάζουν ομαδοποιούνται μέσα στην κλάση.</a:t>
            </a:r>
          </a:p>
          <a:p>
            <a:pPr lvl="1"/>
            <a:r>
              <a:rPr lang="el-GR" dirty="0" smtClean="0"/>
              <a:t>Πιο εύκολη συντήρηση του κώδικα.</a:t>
            </a:r>
            <a:endParaRPr lang="en-US" dirty="0" smtClean="0"/>
          </a:p>
          <a:p>
            <a:r>
              <a:rPr lang="el-GR" dirty="0" smtClean="0"/>
              <a:t>Κληρονομικότητα</a:t>
            </a:r>
          </a:p>
          <a:p>
            <a:pPr lvl="1"/>
            <a:r>
              <a:rPr lang="el-GR" dirty="0" smtClean="0"/>
              <a:t>Ιεραρχία κλάσεων που μοιράζονται χαρακτηριστικά. </a:t>
            </a:r>
          </a:p>
          <a:p>
            <a:r>
              <a:rPr lang="el-GR" dirty="0" smtClean="0"/>
              <a:t>Πιο εύκολη επαναχρησιμοποίηση του κώδικα.</a:t>
            </a:r>
          </a:p>
        </p:txBody>
      </p:sp>
    </p:spTree>
    <p:extLst>
      <p:ext uri="{BB962C8B-B14F-4D97-AF65-F5344CB8AC3E}">
        <p14:creationId xmlns:p14="http://schemas.microsoft.com/office/powerpoint/2010/main" val="42236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l-GR" dirty="0" smtClean="0"/>
              <a:t>Στο αρχείο </a:t>
            </a:r>
            <a:r>
              <a:rPr lang="en-US" dirty="0" smtClean="0">
                <a:solidFill>
                  <a:srgbClr val="FF0000"/>
                </a:solidFill>
              </a:rPr>
              <a:t>util.h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έχουμε κάποιες χρήσιμες συναρτήσεις που πήραμε από κάποιον άλλον.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819400"/>
            <a:ext cx="8218488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namespace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PublicUtils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…………………………….</a:t>
            </a:r>
            <a:endParaRPr lang="el-GR" sz="2000" b="1" dirty="0" smtClean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 smtClean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float </a:t>
            </a:r>
            <a:r>
              <a:rPr lang="en-GB" sz="2000" b="1" dirty="0" smtClean="0">
                <a:solidFill>
                  <a:srgbClr val="0070C0"/>
                </a:solidFill>
                <a:latin typeface="Courier New" pitchFamily="49" charset="0"/>
              </a:rPr>
              <a:t>squareArea</a:t>
            </a:r>
            <a:r>
              <a:rPr lang="en-GB" sz="2000" b="1" dirty="0" smtClean="0">
                <a:latin typeface="Courier New" pitchFamily="49" charset="0"/>
              </a:rPr>
              <a:t>(float length){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      return (length*length);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……………………………….</a:t>
            </a:r>
            <a:endParaRPr lang="el-GR" sz="2000" b="1" dirty="0" smtClean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(){return 1973}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}</a:t>
            </a:r>
            <a:endParaRPr lang="en-GB" sz="20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299583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 (</a:t>
            </a:r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συνέχεια)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#include “util.h"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namespace Local</a:t>
            </a:r>
            <a:r>
              <a:rPr lang="en-GB" sz="2000" b="1" dirty="0">
                <a:latin typeface="Courier New" pitchFamily="49" charset="0"/>
              </a:rPr>
              <a:t>{</a:t>
            </a:r>
            <a:endParaRPr lang="el-GR" sz="2000" b="1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//1 square mile is 2.59 square km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//the following function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returns square miles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//whereas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length is in km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float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>
                <a:latin typeface="Courier New" pitchFamily="49" charset="0"/>
              </a:rPr>
              <a:t>(float length){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		 return (length*length / 2.59);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main (){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cout &lt;&lt;</a:t>
            </a:r>
            <a:r>
              <a:rPr lang="en-GB" sz="2000" b="1" dirty="0" smtClean="0">
                <a:latin typeface="Courier New" pitchFamily="49" charset="0"/>
              </a:rPr>
              <a:t> “English (sqr ml)" </a:t>
            </a:r>
            <a:r>
              <a:rPr lang="en-GB" sz="2000" b="1" dirty="0">
                <a:latin typeface="Courier New" pitchFamily="49" charset="0"/>
              </a:rPr>
              <a:t>&lt;&lt;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Local::squareArea</a:t>
            </a:r>
            <a:r>
              <a:rPr lang="en-GB" sz="2000" b="1" dirty="0">
                <a:latin typeface="Courier New" pitchFamily="49" charset="0"/>
              </a:rPr>
              <a:t>(2.0);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cout &lt;&lt;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PublicUtils</a:t>
            </a:r>
            <a:r>
              <a:rPr lang="en-GB" sz="2000" b="1" dirty="0" smtClean="0">
                <a:solidFill>
                  <a:srgbClr val="0070C0"/>
                </a:solidFill>
                <a:latin typeface="Courier New" pitchFamily="49" charset="0"/>
              </a:rPr>
              <a:t>::</a:t>
            </a: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f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88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288698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r>
              <a:rPr lang="el-GR" sz="44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(συνέχεια)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#include “util.h"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namespace Local</a:t>
            </a:r>
            <a:r>
              <a:rPr lang="en-GB" sz="2000" b="1" dirty="0">
                <a:latin typeface="Courier New" pitchFamily="49" charset="0"/>
              </a:rPr>
              <a:t>{</a:t>
            </a:r>
            <a:endParaRPr lang="el-GR" sz="2000" b="1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//1 square mile is 2.59 square km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//the following function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returns square miles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//whereas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length is in km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float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>
                <a:latin typeface="Courier New" pitchFamily="49" charset="0"/>
              </a:rPr>
              <a:t>(float length){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		 return (length*length / 2.59);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using namespace Local;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main (){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cout &lt;&lt;</a:t>
            </a:r>
            <a:r>
              <a:rPr lang="en-GB" sz="2000" b="1" dirty="0" smtClean="0">
                <a:latin typeface="Courier New" pitchFamily="49" charset="0"/>
              </a:rPr>
              <a:t> “English (sqr ml)" </a:t>
            </a:r>
            <a:r>
              <a:rPr lang="en-GB" sz="2000" b="1" dirty="0">
                <a:latin typeface="Courier New" pitchFamily="49" charset="0"/>
              </a:rPr>
              <a:t>&lt;&lt;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 smtClean="0">
                <a:latin typeface="Courier New" pitchFamily="49" charset="0"/>
              </a:rPr>
              <a:t>(2.0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cout &lt;&lt;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PublicUtils</a:t>
            </a:r>
            <a:r>
              <a:rPr lang="en-GB" sz="2000" b="1" dirty="0" smtClean="0">
                <a:solidFill>
                  <a:srgbClr val="0070C0"/>
                </a:solidFill>
                <a:latin typeface="Courier New" pitchFamily="49" charset="0"/>
              </a:rPr>
              <a:t>::</a:t>
            </a: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f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34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400" y="0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 (συνέχεια)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105127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0070C0"/>
                </a:solidFill>
                <a:latin typeface="Courier New" pitchFamily="49" charset="0"/>
              </a:rPr>
              <a:t>#include “util.h"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namespace Local</a:t>
            </a:r>
            <a:r>
              <a:rPr lang="en-GB" sz="2000" b="1" dirty="0">
                <a:latin typeface="Courier New" pitchFamily="49" charset="0"/>
              </a:rPr>
              <a:t>{</a:t>
            </a:r>
            <a:endParaRPr lang="el-GR" sz="2000" b="1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//1 square mile is 2.59 square km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//the following function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returns square miles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//whereas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length is in km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float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>
                <a:latin typeface="Courier New" pitchFamily="49" charset="0"/>
              </a:rPr>
              <a:t>(float length){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 		 return (length*length / 2.59);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using namespace Local;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main (){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	 cout &lt;&lt;</a:t>
            </a:r>
            <a:r>
              <a:rPr lang="en-GB" sz="2000" b="1" dirty="0" smtClean="0">
                <a:latin typeface="Courier New" pitchFamily="49" charset="0"/>
              </a:rPr>
              <a:t> “English (sqr ml) " </a:t>
            </a:r>
            <a:r>
              <a:rPr lang="en-GB" sz="2000" b="1" dirty="0">
                <a:latin typeface="Courier New" pitchFamily="49" charset="0"/>
              </a:rPr>
              <a:t>&lt;&lt;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 dirty="0" smtClean="0">
                <a:latin typeface="Courier New" pitchFamily="49" charset="0"/>
              </a:rPr>
              <a:t>(2.0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GB" sz="2000" b="1" dirty="0">
                <a:latin typeface="Courier New" pitchFamily="49" charset="0"/>
              </a:rPr>
              <a:t>	 cout &lt;&lt; </a:t>
            </a:r>
            <a:r>
              <a:rPr lang="en-GB" sz="2000" b="1" dirty="0" smtClean="0">
                <a:latin typeface="Courier New" pitchFamily="49" charset="0"/>
              </a:rPr>
              <a:t>“Normal (sqr klm) "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GB" sz="2000" b="1" dirty="0">
                <a:latin typeface="Courier New" pitchFamily="49" charset="0"/>
              </a:rPr>
              <a:t>	</a:t>
            </a:r>
            <a:r>
              <a:rPr lang="en-GB" sz="2000" b="1" dirty="0" smtClean="0">
                <a:latin typeface="Courier New" pitchFamily="49" charset="0"/>
              </a:rPr>
              <a:t>	  &lt;&lt; </a:t>
            </a:r>
            <a:r>
              <a:rPr lang="en-GB" sz="2000" b="1" dirty="0" smtClean="0">
                <a:solidFill>
                  <a:srgbClr val="0070C0"/>
                </a:solidFill>
                <a:latin typeface="Courier New" pitchFamily="49" charset="0"/>
              </a:rPr>
              <a:t>PublicUtils::sqaureArea</a:t>
            </a:r>
            <a:r>
              <a:rPr lang="en-GB" sz="2000" b="1" dirty="0" smtClean="0">
                <a:latin typeface="Courier New" pitchFamily="49" charset="0"/>
              </a:rPr>
              <a:t>(2.0);</a:t>
            </a:r>
            <a:endParaRPr lang="en-GB" sz="2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4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en-US" sz="4000" b="1" spc="-100" dirty="0">
                <a:solidFill>
                  <a:srgbClr val="FF0000"/>
                </a:solidFill>
                <a:latin typeface="Courier New" pitchFamily="49" charset="0"/>
                <a:ea typeface="+mj-ea"/>
                <a:cs typeface="Courier New" pitchFamily="49" charset="0"/>
              </a:rPr>
              <a:t>std</a:t>
            </a:r>
            <a:r>
              <a:rPr lang="en-US" sz="4000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namespace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0825" y="1828800"/>
            <a:ext cx="85693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400" dirty="0">
                <a:latin typeface="Verdana" pitchFamily="34" charset="0"/>
              </a:rPr>
              <a:t>Μπορείτε να δηλώνετε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l-GR" sz="2400" dirty="0">
                <a:latin typeface="Verdana" pitchFamily="34" charset="0"/>
              </a:rPr>
              <a:t>το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std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namespace</a:t>
            </a:r>
            <a:r>
              <a:rPr lang="el-GR" sz="2400" dirty="0">
                <a:latin typeface="Verdana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#include &lt;iostream&gt;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using namespace std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dirty="0">
                <a:latin typeface="Verdana" pitchFamily="34" charset="0"/>
              </a:rPr>
              <a:t>για να μη χρειάζεται να το γράφετε </a:t>
            </a:r>
            <a:r>
              <a:rPr lang="el-GR" sz="2400" dirty="0" smtClean="0">
                <a:latin typeface="Verdana" pitchFamily="34" charset="0"/>
              </a:rPr>
              <a:t>συνέχεια</a:t>
            </a:r>
            <a:r>
              <a:rPr lang="en-US" sz="2400" dirty="0" smtClean="0">
                <a:latin typeface="Verdana" pitchFamily="34" charset="0"/>
              </a:rPr>
              <a:t>, </a:t>
            </a:r>
            <a:r>
              <a:rPr lang="el-GR" sz="2400" dirty="0" smtClean="0">
                <a:latin typeface="Verdana" pitchFamily="34" charset="0"/>
              </a:rPr>
              <a:t>πχ</a:t>
            </a:r>
            <a:r>
              <a:rPr lang="el-GR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std::cout &lt;&lt; ….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dirty="0">
                <a:latin typeface="Verdana" pitchFamily="34" charset="0"/>
              </a:rPr>
              <a:t>Αν και κάποιοι μεταφραστές το κάνουν αυτόματα…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GB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ΔΕΙΚΤΕΣ (</a:t>
            </a:r>
            <a:r>
              <a:rPr lang="en-US" dirty="0" smtClean="0"/>
              <a:t>POINTERS)</a:t>
            </a:r>
            <a:br>
              <a:rPr lang="en-US" dirty="0" smtClean="0"/>
            </a:br>
            <a:r>
              <a:rPr lang="el-GR" dirty="0" smtClean="0"/>
              <a:t>ΑΝΑΦΟΡΕΣ </a:t>
            </a:r>
            <a:r>
              <a:rPr lang="en-US" dirty="0" smtClean="0"/>
              <a:t>(REFERENCES)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40872" y="2514600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40872" y="2514600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99347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57800" y="214526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Μνήμη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2" y="2519064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40872" y="2514600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90912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514600" y="2743200"/>
            <a:ext cx="1981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1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2" y="3069769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86722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400118" y="3429000"/>
            <a:ext cx="2171882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11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«παιχνίδι» το οποίο κάνει το εξής:</a:t>
            </a:r>
          </a:p>
          <a:p>
            <a:pPr lvl="1"/>
            <a:r>
              <a:rPr lang="el-GR" dirty="0" smtClean="0"/>
              <a:t>Έχουμε δυο αυτοκίνητα που ξεκινάνε από το σημείο 0 της ευθείας και τυχαία πάνω στις τιμές των ακεραίων.</a:t>
            </a:r>
          </a:p>
          <a:p>
            <a:pPr lvl="2"/>
            <a:r>
              <a:rPr lang="el-GR" dirty="0" smtClean="0"/>
              <a:t>Σε κάθε κίνηση διαλέγουν τυχαία να πάνε αριστερά, δεξιά, ή να μείνουν στο ίδιο σημείο.</a:t>
            </a:r>
          </a:p>
          <a:p>
            <a:pPr lvl="1"/>
            <a:r>
              <a:rPr lang="el-GR" dirty="0" smtClean="0"/>
              <a:t>Το παιχνίδι σταματάει όταν τα δυο αυτοκίνητα συγκρουστούν.</a:t>
            </a: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735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759" y="3768296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11935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299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759" y="3768296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03402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0x1000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14" name="Curved Connector 13"/>
          <p:cNvCxnSpPr>
            <a:stCxn id="8" idx="3"/>
            <a:endCxn id="6" idx="3"/>
          </p:cNvCxnSpPr>
          <p:nvPr/>
        </p:nvCxnSpPr>
        <p:spPr>
          <a:xfrm flipV="1">
            <a:off x="7892854" y="2745433"/>
            <a:ext cx="184346" cy="1556266"/>
          </a:xfrm>
          <a:prstGeom prst="curvedConnector3">
            <a:avLst>
              <a:gd name="adj1" fmla="val 31848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5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644" y="4419600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88217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14" name="Curved Connector 13"/>
          <p:cNvCxnSpPr>
            <a:stCxn id="8" idx="3"/>
            <a:endCxn id="6" idx="3"/>
          </p:cNvCxnSpPr>
          <p:nvPr/>
        </p:nvCxnSpPr>
        <p:spPr>
          <a:xfrm flipV="1">
            <a:off x="7892854" y="2745433"/>
            <a:ext cx="184346" cy="1556266"/>
          </a:xfrm>
          <a:prstGeom prst="curvedConnector3">
            <a:avLst>
              <a:gd name="adj1" fmla="val 31848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98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644" y="4419600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48956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14" name="Curved Connector 13"/>
          <p:cNvCxnSpPr>
            <a:stCxn id="8" idx="3"/>
            <a:endCxn id="6" idx="3"/>
          </p:cNvCxnSpPr>
          <p:nvPr/>
        </p:nvCxnSpPr>
        <p:spPr>
          <a:xfrm flipV="1">
            <a:off x="7892854" y="2745433"/>
            <a:ext cx="184346" cy="1556266"/>
          </a:xfrm>
          <a:prstGeom prst="curvedConnector3">
            <a:avLst>
              <a:gd name="adj1" fmla="val 31848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2" y="5105400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32528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14" name="Curved Connector 13"/>
          <p:cNvCxnSpPr>
            <a:stCxn id="8" idx="3"/>
            <a:endCxn id="6" idx="3"/>
          </p:cNvCxnSpPr>
          <p:nvPr/>
        </p:nvCxnSpPr>
        <p:spPr>
          <a:xfrm flipV="1">
            <a:off x="7892854" y="2745433"/>
            <a:ext cx="184346" cy="1556266"/>
          </a:xfrm>
          <a:prstGeom prst="curvedConnector3">
            <a:avLst>
              <a:gd name="adj1" fmla="val 31848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61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2" y="5105400"/>
            <a:ext cx="2949845" cy="528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0872" y="2525485"/>
            <a:ext cx="2949846" cy="336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anInt;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(</a:t>
            </a:r>
            <a:r>
              <a:rPr lang="en-US" sz="4400" dirty="0" smtClean="0"/>
              <a:t>Pointers)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70" y="1371600"/>
            <a:ext cx="8457406" cy="91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Δείκτης είναι μια μεταβλητή στην οποία αποθηκεύουμε τη διεύθυνση μιας άλλης μεταβλητής</a:t>
            </a:r>
            <a:r>
              <a:rPr lang="el-G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89824"/>
              </p:ext>
            </p:extLst>
          </p:nvPr>
        </p:nvGraphicFramePr>
        <p:xfrm>
          <a:off x="4572000" y="2514600"/>
          <a:ext cx="2387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/>
                <a:gridCol w="11938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807" y="25146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0807" y="407086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14" name="Curved Connector 13"/>
          <p:cNvCxnSpPr>
            <a:stCxn id="8" idx="3"/>
            <a:endCxn id="6" idx="3"/>
          </p:cNvCxnSpPr>
          <p:nvPr/>
        </p:nvCxnSpPr>
        <p:spPr>
          <a:xfrm flipV="1">
            <a:off x="7892854" y="2745433"/>
            <a:ext cx="184346" cy="1556266"/>
          </a:xfrm>
          <a:prstGeom prst="curvedConnector3">
            <a:avLst>
              <a:gd name="adj1" fmla="val 318486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4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82413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8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8539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99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76771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0x0000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8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71" y="2155371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83938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691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09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590" y="838200"/>
            <a:ext cx="880241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&lt;iostream&gt;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collision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Αρχικοποίηση αυτοκινήτων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Τα αυτοκίνητα μετακινούνται</a:t>
            </a:r>
          </a:p>
          <a:p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check for col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ision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τύπωσε την θέση της σύγκρουσης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1866" y="1371600"/>
            <a:ext cx="498841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κλάσεις και αντικείμενα πρέπει να ορίσουμε?</a:t>
            </a:r>
          </a:p>
          <a:p>
            <a:r>
              <a:rPr lang="el-GR" dirty="0" smtClean="0"/>
              <a:t>Ποια θα είναι τα πεδία και ποιες οι μέθοδοι?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71" y="2155371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14331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0x1000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7679160" y="2455440"/>
            <a:ext cx="1409505" cy="461024"/>
          </a:xfrm>
          <a:prstGeom prst="curvedConnector3">
            <a:avLst>
              <a:gd name="adj1" fmla="val 9942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699657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27692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7679160" y="2455440"/>
            <a:ext cx="1409505" cy="461024"/>
          </a:xfrm>
          <a:prstGeom prst="curvedConnector3">
            <a:avLst>
              <a:gd name="adj1" fmla="val 9942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77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699657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20203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7679160" y="2455440"/>
            <a:ext cx="1409505" cy="461024"/>
          </a:xfrm>
          <a:prstGeom prst="curvedConnector3">
            <a:avLst>
              <a:gd name="adj1" fmla="val 9942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227486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7679160" y="2455440"/>
            <a:ext cx="1409505" cy="461024"/>
          </a:xfrm>
          <a:prstGeom prst="curvedConnector3">
            <a:avLst>
              <a:gd name="adj1" fmla="val 9942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4495800"/>
            <a:ext cx="5546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9486" y="4006334"/>
            <a:ext cx="132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Στη </a:t>
            </a:r>
            <a:r>
              <a:rPr lang="en-US" sz="2400" dirty="0" smtClean="0"/>
              <a:t>C++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76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9486" y="3281065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Αποδέσμευση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43009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7679160" y="2455440"/>
            <a:ext cx="1409505" cy="461024"/>
          </a:xfrm>
          <a:prstGeom prst="curvedConnector3">
            <a:avLst>
              <a:gd name="adj1" fmla="val 9942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68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9486" y="3281065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Αποδέσμευση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42749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0x0000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75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8600" y="1676400"/>
            <a:ext cx="554627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Αποδέσμευση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4426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4958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aPtr;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9486" y="4006334"/>
            <a:ext cx="132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Στη </a:t>
            </a:r>
            <a:r>
              <a:rPr lang="en-US" sz="2400" dirty="0" smtClean="0"/>
              <a:t>C++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69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9486" y="3281065"/>
            <a:ext cx="5546271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1676400"/>
            <a:ext cx="554627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bPtr = aPtr;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Αποδέσμευση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32978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0x0000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599" y="4724400"/>
            <a:ext cx="5546271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 Η θέση της μνήμης στην οποία έδινε</a:t>
            </a:r>
          </a:p>
          <a:p>
            <a:r>
              <a:rPr lang="el-GR" dirty="0" smtClean="0"/>
              <a:t>η μεταβλητή  </a:t>
            </a:r>
            <a:r>
              <a:rPr lang="en-US" dirty="0" smtClean="0"/>
              <a:t>aPtr</a:t>
            </a:r>
            <a:r>
              <a:rPr lang="en-US" dirty="0"/>
              <a:t> </a:t>
            </a:r>
            <a:r>
              <a:rPr lang="el-GR" dirty="0" smtClean="0"/>
              <a:t>μπορεί να συνεχίσει να έχει την</a:t>
            </a:r>
          </a:p>
          <a:p>
            <a:r>
              <a:rPr lang="el-GR" dirty="0" smtClean="0"/>
              <a:t>τιμή 15, και αν κάποιος άλλος δείκτης (</a:t>
            </a:r>
            <a:r>
              <a:rPr lang="en-US" dirty="0" smtClean="0"/>
              <a:t>bPtr) </a:t>
            </a:r>
            <a:r>
              <a:rPr lang="el-GR" dirty="0" smtClean="0"/>
              <a:t>έδειχνε σε αυτή τη θέση να φαίνεται ότι μπορείτε να τη διαβάσετε. Η θέση μνήμης δεν είναι διαθέσιμη όμως και θα προκαλέσει προβλήματα, το πιο πιθανό </a:t>
            </a:r>
            <a:r>
              <a:rPr lang="en-US" dirty="0" smtClean="0"/>
              <a:t>segmentation fault.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89296" y="426273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5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5" y="2155371"/>
            <a:ext cx="5796642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 + 2) =17;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54383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39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5" y="2155371"/>
            <a:ext cx="5796642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+ 2) =17;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287143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0x1005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>
            <a:stCxn id="6" idx="2"/>
          </p:cNvCxnSpPr>
          <p:nvPr/>
        </p:nvCxnSpPr>
        <p:spPr>
          <a:xfrm rot="5400000">
            <a:off x="7967046" y="3924621"/>
            <a:ext cx="833735" cy="461023"/>
          </a:xfrm>
          <a:prstGeom prst="curvedConnector3">
            <a:avLst>
              <a:gd name="adj1" fmla="val 9961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1086" y="3048000"/>
            <a:ext cx="827314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9353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5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9" y="2692062"/>
            <a:ext cx="5796642" cy="4103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aPtr[0] =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+ 2) =17;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4661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>
            <a:stCxn id="6" idx="2"/>
          </p:cNvCxnSpPr>
          <p:nvPr/>
        </p:nvCxnSpPr>
        <p:spPr>
          <a:xfrm rot="5400000">
            <a:off x="7967046" y="3924621"/>
            <a:ext cx="833735" cy="461023"/>
          </a:xfrm>
          <a:prstGeom prst="curvedConnector3">
            <a:avLst>
              <a:gd name="adj1" fmla="val 9961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2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9" y="3295080"/>
            <a:ext cx="5796642" cy="4103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aPtr[0] = 15;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+ 2) =17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aPtr[2] = 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41190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0x1005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cxnSp>
        <p:nvCxnSpPr>
          <p:cNvPr id="7" name="Curved Connector 6"/>
          <p:cNvCxnSpPr>
            <a:stCxn id="6" idx="2"/>
          </p:cNvCxnSpPr>
          <p:nvPr/>
        </p:nvCxnSpPr>
        <p:spPr>
          <a:xfrm rot="5400000">
            <a:off x="7967046" y="3924621"/>
            <a:ext cx="833735" cy="461023"/>
          </a:xfrm>
          <a:prstGeom prst="curvedConnector3">
            <a:avLst>
              <a:gd name="adj1" fmla="val 9961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6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9" y="3851357"/>
            <a:ext cx="5796642" cy="4103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aPtr[0] = 15;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+ 2) =17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aPtr[2] = 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81309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0x0000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2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9" y="3851357"/>
            <a:ext cx="5796642" cy="4103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aPtr[0] = 15;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+ 2) =17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 dirty="0">
                <a:sym typeface="Wingdings" pitchFamily="2" charset="2"/>
              </a:rPr>
              <a:t>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aPtr[2] = 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dirty="0" smtClean="0"/>
              <a:t>Δείκτες – Δέσμευση Μνήμης</a:t>
            </a:r>
            <a:endParaRPr lang="en-US" sz="4400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89121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0x1002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0x0000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0x1007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aPtr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316" y="48768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(aPtr + 2) =17;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[]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aPtr;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2" y="4387334"/>
            <a:ext cx="132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Στη </a:t>
            </a:r>
            <a:r>
              <a:rPr lang="en-US" sz="2400" dirty="0" smtClean="0"/>
              <a:t>C++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6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Αναφορές </a:t>
            </a:r>
            <a:r>
              <a:rPr lang="en-US" sz="4400" dirty="0" smtClean="0"/>
              <a:t>(References)</a:t>
            </a:r>
            <a:endParaRPr lang="en-GB" sz="44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8138"/>
            <a:ext cx="8229600" cy="2181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 </a:t>
            </a:r>
            <a:r>
              <a:rPr lang="el-GR" dirty="0" smtClean="0"/>
              <a:t>σε μια μεταβλητή είναι σαν ένα συνώνυμο για τη μεταβλητή.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: ΔΕΝ πρόκειται για </a:t>
            </a:r>
            <a:r>
              <a:rPr lang="en-US" dirty="0" smtClean="0"/>
              <a:t>pointers (</a:t>
            </a:r>
            <a:r>
              <a:rPr lang="el-GR" dirty="0" smtClean="0"/>
              <a:t>αν και υπάρχει μια σχέση μεταξύ των δύο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ltGray">
          <a:xfrm>
            <a:off x="685800" y="3772355"/>
            <a:ext cx="451485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</a:rPr>
              <a:t>...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</a:rPr>
              <a:t>int myInt;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&amp;myRef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myInt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...</a:t>
            </a: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ltGray">
          <a:xfrm>
            <a:off x="5410200" y="3761469"/>
            <a:ext cx="3471863" cy="292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/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l-GR" sz="2400" dirty="0"/>
              <a:t>Έτσι δηλώνουμε αναφορές</a:t>
            </a:r>
            <a:endParaRPr lang="en-US" sz="2400" dirty="0"/>
          </a:p>
          <a:p>
            <a:r>
              <a:rPr lang="el-GR" sz="2400" dirty="0">
                <a:solidFill>
                  <a:srgbClr val="FF0000"/>
                </a:solidFill>
              </a:rPr>
              <a:t>κατά τη δήλωση πρέπει </a:t>
            </a:r>
            <a:r>
              <a:rPr lang="el-GR" sz="2400" dirty="0" smtClean="0">
                <a:solidFill>
                  <a:srgbClr val="FF0000"/>
                </a:solidFill>
              </a:rPr>
              <a:t>ΠΑΝΤΑ να </a:t>
            </a:r>
            <a:r>
              <a:rPr lang="el-GR" sz="2400" dirty="0">
                <a:solidFill>
                  <a:srgbClr val="FF0000"/>
                </a:solidFill>
              </a:rPr>
              <a:t>καθορίζουμε τη μεταβλητή της οποίας είναι συνώνυμα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5707737"/>
            <a:ext cx="2589170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dirty="0" smtClean="0"/>
              <a:t>εντολή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&amp;wrongRef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θα </a:t>
            </a:r>
            <a:r>
              <a:rPr lang="el-GR" dirty="0" smtClean="0"/>
              <a:t>δώσει </a:t>
            </a:r>
            <a:r>
              <a:rPr lang="en-US" dirty="0" smtClean="0"/>
              <a:t>compile error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Αναφορές (</a:t>
            </a:r>
            <a:r>
              <a:rPr lang="en-US" sz="4400" dirty="0" smtClean="0"/>
              <a:t>References)</a:t>
            </a:r>
            <a:endParaRPr lang="en-GB" sz="44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 dirty="0" smtClean="0"/>
              <a:t>Όταν δηλώνουμε μια μεταβλητή, αυτό σημαίνει ότι της παραχωρούμε κάποιο χώρο στη μνήμη</a:t>
            </a:r>
            <a:r>
              <a:rPr lang="en-US" sz="2600" dirty="0" smtClean="0"/>
              <a:t> </a:t>
            </a:r>
            <a:r>
              <a:rPr lang="el-GR" sz="2600" dirty="0" smtClean="0"/>
              <a:t>και ένα όνομα στο χώρο αυτό</a:t>
            </a:r>
          </a:p>
          <a:p>
            <a:r>
              <a:rPr lang="el-GR" sz="2600" dirty="0" smtClean="0"/>
              <a:t>Όταν δηλώνουμε μια αναφορά σε μια μεταβλητή, είναι σαν να </a:t>
            </a:r>
            <a:r>
              <a:rPr lang="el-GR" sz="2600" dirty="0" smtClean="0">
                <a:solidFill>
                  <a:srgbClr val="0000CC"/>
                </a:solidFill>
              </a:rPr>
              <a:t>δίνουμε παραπάνω από ένα ονόματα στο συγκεκριμένο χώρο στη μνήμη</a:t>
            </a:r>
            <a:r>
              <a:rPr lang="el-GR" sz="2600" dirty="0" smtClean="0"/>
              <a:t>.</a:t>
            </a:r>
          </a:p>
          <a:p>
            <a:r>
              <a:rPr lang="el-GR" sz="2600" dirty="0" smtClean="0"/>
              <a:t>Οι παρακάτω εντολές είναι ισοδύναμες: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myInt++;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myRef++;</a:t>
            </a:r>
            <a:endParaRPr lang="el-GR" b="1" dirty="0" smtClean="0">
              <a:latin typeface="Courier New" pitchFamily="49" charset="0"/>
            </a:endParaRPr>
          </a:p>
          <a:p>
            <a:endParaRPr lang="en-GB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32939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r>
              <a:rPr lang="el-GR" sz="4400" dirty="0" smtClean="0"/>
              <a:t>Αναφορές</a:t>
            </a:r>
            <a:endParaRPr lang="en-GB" sz="44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4397375"/>
            <a:ext cx="5981817" cy="1524000"/>
            <a:chOff x="624" y="3120"/>
            <a:chExt cx="2592" cy="960"/>
          </a:xfrm>
        </p:grpSpPr>
        <p:sp>
          <p:nvSpPr>
            <p:cNvPr id="41994" name="Rectangle 4"/>
            <p:cNvSpPr>
              <a:spLocks noChangeArrowheads="1"/>
            </p:cNvSpPr>
            <p:nvPr/>
          </p:nvSpPr>
          <p:spPr bwMode="ltGray">
            <a:xfrm>
              <a:off x="2504" y="3168"/>
              <a:ext cx="712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274320" anchor="ctr" anchorCtr="1">
              <a:flatTx/>
            </a:bodyPr>
            <a:lstStyle/>
            <a:p>
              <a:pPr algn="ctr"/>
              <a:r>
                <a:rPr lang="en-US" sz="2400" b="1" dirty="0">
                  <a:latin typeface="Courier New" pitchFamily="49" charset="0"/>
                </a:rPr>
                <a:t>4</a:t>
              </a: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</a:rPr>
                <a:t>myInt</a:t>
              </a:r>
            </a:p>
            <a:p>
              <a:pPr algn="ctr"/>
              <a:r>
                <a:rPr lang="en-US" sz="2400" b="1" dirty="0">
                  <a:solidFill>
                    <a:srgbClr val="CC0066"/>
                  </a:solidFill>
                  <a:latin typeface="Courier New" pitchFamily="49" charset="0"/>
                </a:rPr>
                <a:t> </a:t>
              </a:r>
              <a:endParaRPr lang="en-GB" sz="2400" b="1" dirty="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sp>
          <p:nvSpPr>
            <p:cNvPr id="41995" name="Text Box 5"/>
            <p:cNvSpPr txBox="1">
              <a:spLocks noChangeArrowheads="1"/>
            </p:cNvSpPr>
            <p:nvPr/>
          </p:nvSpPr>
          <p:spPr bwMode="ltGray">
            <a:xfrm>
              <a:off x="624" y="3120"/>
              <a:ext cx="16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</a:rPr>
                <a:t>int &amp;</a:t>
              </a:r>
              <a:r>
                <a:rPr lang="en-US" sz="2000" b="1" dirty="0">
                  <a:solidFill>
                    <a:srgbClr val="0070C0"/>
                  </a:solidFill>
                  <a:latin typeface="Courier New" pitchFamily="49" charset="0"/>
                </a:rPr>
                <a:t>myRef </a:t>
              </a:r>
              <a:r>
                <a:rPr lang="en-US" sz="2000" b="1" dirty="0">
                  <a:latin typeface="Courier New" pitchFamily="49" charset="0"/>
                </a:rPr>
                <a:t>= 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</a:rPr>
                <a:t>myInt</a:t>
              </a:r>
              <a:r>
                <a:rPr lang="en-US" sz="2000" b="1" dirty="0">
                  <a:latin typeface="Courier New" pitchFamily="49" charset="0"/>
                </a:rPr>
                <a:t>;</a:t>
              </a:r>
              <a:endParaRPr lang="en-GB" sz="2000" b="1" dirty="0">
                <a:latin typeface="Courier New" pitchFamily="49" charset="0"/>
              </a:endParaRPr>
            </a:p>
          </p:txBody>
        </p:sp>
        <p:sp>
          <p:nvSpPr>
            <p:cNvPr id="41996" name="Text Box 6"/>
            <p:cNvSpPr txBox="1">
              <a:spLocks noChangeArrowheads="1"/>
            </p:cNvSpPr>
            <p:nvPr/>
          </p:nvSpPr>
          <p:spPr bwMode="ltGray">
            <a:xfrm>
              <a:off x="2572" y="3737"/>
              <a:ext cx="644" cy="28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70C0"/>
                  </a:solidFill>
                  <a:latin typeface="Courier New" pitchFamily="49" charset="0"/>
                </a:rPr>
                <a:t>myRef</a:t>
              </a:r>
              <a:endParaRPr lang="en-GB" sz="2400" b="1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797175"/>
            <a:ext cx="5982818" cy="1447800"/>
            <a:chOff x="624" y="2112"/>
            <a:chExt cx="2165" cy="912"/>
          </a:xfrm>
        </p:grpSpPr>
        <p:sp>
          <p:nvSpPr>
            <p:cNvPr id="41992" name="Text Box 8"/>
            <p:cNvSpPr txBox="1">
              <a:spLocks noChangeArrowheads="1"/>
            </p:cNvSpPr>
            <p:nvPr/>
          </p:nvSpPr>
          <p:spPr bwMode="ltGray">
            <a:xfrm>
              <a:off x="624" y="2342"/>
              <a:ext cx="12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</a:rPr>
                <a:t>myInt </a:t>
              </a:r>
              <a:r>
                <a:rPr lang="en-US" sz="2000" b="1" dirty="0">
                  <a:latin typeface="Courier New" pitchFamily="49" charset="0"/>
                </a:rPr>
                <a:t>= 4;</a:t>
              </a:r>
              <a:endParaRPr lang="en-GB" sz="2000" b="1" dirty="0">
                <a:latin typeface="Courier New" pitchFamily="49" charset="0"/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ltGray">
            <a:xfrm>
              <a:off x="2194" y="2112"/>
              <a:ext cx="595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274320" anchor="ctr" anchorCtr="1">
              <a:flatTx/>
            </a:bodyPr>
            <a:lstStyle/>
            <a:p>
              <a:pPr algn="ctr"/>
              <a:r>
                <a:rPr lang="en-US" sz="2400" b="1" dirty="0">
                  <a:latin typeface="Courier New" pitchFamily="49" charset="0"/>
                </a:rPr>
                <a:t>4</a:t>
              </a: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</a:rPr>
                <a:t>myInt</a:t>
              </a:r>
            </a:p>
            <a:p>
              <a:pPr algn="ctr"/>
              <a:r>
                <a:rPr lang="en-US" sz="2400" b="1" dirty="0">
                  <a:solidFill>
                    <a:srgbClr val="CC0066"/>
                  </a:solidFill>
                  <a:latin typeface="Courier New" pitchFamily="49" charset="0"/>
                </a:rPr>
                <a:t> </a:t>
              </a:r>
              <a:endParaRPr lang="en-GB" sz="2400" b="1" dirty="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90600" y="1196975"/>
            <a:ext cx="5983111" cy="1447800"/>
            <a:chOff x="624" y="1104"/>
            <a:chExt cx="2544" cy="912"/>
          </a:xfrm>
        </p:grpSpPr>
        <p:sp>
          <p:nvSpPr>
            <p:cNvPr id="41990" name="Text Box 11"/>
            <p:cNvSpPr txBox="1">
              <a:spLocks noChangeArrowheads="1"/>
            </p:cNvSpPr>
            <p:nvPr/>
          </p:nvSpPr>
          <p:spPr bwMode="ltGray">
            <a:xfrm>
              <a:off x="624" y="1344"/>
              <a:ext cx="12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</a:rPr>
                <a:t>int 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</a:rPr>
                <a:t>myInt</a:t>
              </a:r>
              <a:r>
                <a:rPr lang="en-US" sz="2000" b="1" dirty="0">
                  <a:latin typeface="Courier New" pitchFamily="49" charset="0"/>
                </a:rPr>
                <a:t>;</a:t>
              </a:r>
              <a:endParaRPr lang="en-GB" sz="2000" b="1" dirty="0">
                <a:latin typeface="Courier New" pitchFamily="49" charset="0"/>
              </a:endParaRPr>
            </a:p>
          </p:txBody>
        </p:sp>
        <p:sp>
          <p:nvSpPr>
            <p:cNvPr id="41991" name="Rectangle 12"/>
            <p:cNvSpPr>
              <a:spLocks noChangeArrowheads="1"/>
            </p:cNvSpPr>
            <p:nvPr/>
          </p:nvSpPr>
          <p:spPr bwMode="ltGray">
            <a:xfrm>
              <a:off x="2469" y="1104"/>
              <a:ext cx="699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274320" anchor="ctr" anchorCtr="1">
              <a:flatTx/>
            </a:bodyPr>
            <a:lstStyle/>
            <a:p>
              <a:pPr algn="ctr"/>
              <a:r>
                <a:rPr lang="en-US" sz="2400" b="1" dirty="0">
                  <a:solidFill>
                    <a:srgbClr val="0000CC"/>
                  </a:solidFill>
                  <a:latin typeface="Courier New" pitchFamily="49" charset="0"/>
                </a:rPr>
                <a:t> </a:t>
              </a:r>
              <a:r>
                <a:rPr lang="el-GR" sz="2400" b="1" dirty="0">
                  <a:latin typeface="Courier New" pitchFamily="49" charset="0"/>
                </a:rPr>
                <a:t>??</a:t>
              </a:r>
              <a:endParaRPr lang="en-US" sz="2400" b="1" dirty="0">
                <a:latin typeface="Courier New" pitchFamily="49" charset="0"/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</a:rPr>
                <a:t>myInt</a:t>
              </a:r>
            </a:p>
            <a:p>
              <a:pPr algn="ctr"/>
              <a:r>
                <a:rPr lang="en-US" sz="2400" b="1" dirty="0">
                  <a:solidFill>
                    <a:srgbClr val="CC0066"/>
                  </a:solidFill>
                  <a:latin typeface="Courier New" pitchFamily="49" charset="0"/>
                </a:rPr>
                <a:t> </a:t>
              </a:r>
              <a:endParaRPr lang="en-GB" sz="2400" b="1" dirty="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723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Τι κρύβουν</a:t>
            </a:r>
            <a:r>
              <a:rPr lang="en-US" sz="4400" dirty="0" smtClean="0"/>
              <a:t> </a:t>
            </a:r>
            <a:r>
              <a:rPr lang="el-GR" sz="4400" dirty="0" smtClean="0"/>
              <a:t>οι αναφορές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2746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myInt = 5;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int &amp;myRef = myInt;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1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1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myInt = 8;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myRef = 7;</a:t>
            </a:r>
            <a:endParaRPr lang="el-GR" sz="2100" b="1" dirty="0" smtClean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284663" y="1985963"/>
            <a:ext cx="5111750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int * const myRef_p = &amp;myInt;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1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l-GR" sz="21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l-GR" sz="21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myInt </a:t>
            </a: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= 8;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*myRef_p = 7;</a:t>
            </a:r>
            <a:endParaRPr lang="el-GR" sz="21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ltGray">
          <a:xfrm>
            <a:off x="3563938" y="2205039"/>
            <a:ext cx="793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ltGray">
          <a:xfrm>
            <a:off x="2268538" y="4114800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ltGray">
          <a:xfrm>
            <a:off x="2268538" y="3733800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8344" y="49530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αναφορές χρησιμοποιούν τους δείκτες για να αναφερθούν σε μια μεταβλητή αλλά δεν είναι σαν δείκτες γιατί αναφέρονται μόνιμα σε μια θέση μνήμης.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88099" y="2670750"/>
            <a:ext cx="519417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=</a:t>
            </a:r>
            <a:r>
              <a:rPr lang="el-GR" dirty="0" smtClean="0"/>
              <a:t> δεν είναι ανάθεση, δημιουργεί την αναφορά.</a:t>
            </a:r>
          </a:p>
          <a:p>
            <a:r>
              <a:rPr lang="el-GR" dirty="0" smtClean="0"/>
              <a:t>Δεν μπορούμε να </a:t>
            </a:r>
            <a:r>
              <a:rPr lang="el-GR" dirty="0" err="1" smtClean="0"/>
              <a:t>ξαναν</a:t>
            </a:r>
            <a:r>
              <a:rPr lang="el-GR" dirty="0" err="1" smtClean="0"/>
              <a:t>α</a:t>
            </a:r>
            <a:r>
              <a:rPr lang="el-GR" dirty="0" err="1" smtClean="0"/>
              <a:t>θέσουμε</a:t>
            </a:r>
            <a:r>
              <a:rPr lang="el-GR" dirty="0" smtClean="0"/>
              <a:t> </a:t>
            </a:r>
            <a:r>
              <a:rPr lang="el-GR" dirty="0" smtClean="0"/>
              <a:t>την αναφορά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78279" y="381000"/>
            <a:ext cx="8229600" cy="836612"/>
          </a:xfrm>
        </p:spPr>
        <p:txBody>
          <a:bodyPr/>
          <a:lstStyle/>
          <a:p>
            <a:r>
              <a:rPr lang="el-GR" sz="4400" dirty="0" smtClean="0"/>
              <a:t>Τι κρύβουν οι αναφορές</a:t>
            </a:r>
            <a:endParaRPr lang="en-GB" sz="4400" dirty="0" smtClean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ltGray">
          <a:xfrm>
            <a:off x="323850" y="1398588"/>
            <a:ext cx="45370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>
                <a:latin typeface="Courier New" pitchFamily="49" charset="0"/>
              </a:rPr>
              <a:t>#include &lt;iostream&gt;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main() {</a:t>
            </a:r>
          </a:p>
          <a:p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l-GR" b="1" dirty="0" smtClean="0"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1;</a:t>
            </a:r>
          </a:p>
          <a:p>
            <a:r>
              <a:rPr lang="en-US" b="1" dirty="0" smtClean="0">
                <a:latin typeface="Courier New" pitchFamily="49" charset="0"/>
              </a:rPr>
              <a:t>int b = 3;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int&amp; refA = a;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cout &lt;&lt; refA &lt;&lt; endl;</a:t>
            </a:r>
          </a:p>
          <a:p>
            <a:r>
              <a:rPr lang="en-US" b="1" dirty="0">
                <a:latin typeface="Courier New" pitchFamily="49" charset="0"/>
              </a:rPr>
              <a:t>cout &lt;&lt; a &lt;&lt; endl;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refA = b;</a:t>
            </a:r>
          </a:p>
          <a:p>
            <a:r>
              <a:rPr lang="en-US" b="1" dirty="0">
                <a:latin typeface="Courier New" pitchFamily="49" charset="0"/>
              </a:rPr>
              <a:t>cout &lt;&lt; a &lt;&lt; endl;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ltGray">
          <a:xfrm>
            <a:off x="4572000" y="155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l-GR" dirty="0">
              <a:latin typeface="Verdana" pitchFamily="34" charset="0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ltGray">
          <a:xfrm flipV="1">
            <a:off x="3319801" y="3799244"/>
            <a:ext cx="1252199" cy="61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ltGray">
          <a:xfrm flipV="1">
            <a:off x="2438400" y="3276600"/>
            <a:ext cx="211183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ltGray">
          <a:xfrm>
            <a:off x="4550229" y="1404712"/>
            <a:ext cx="45370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>
                <a:latin typeface="Courier New" pitchFamily="49" charset="0"/>
              </a:rPr>
              <a:t>#include &lt;iostream&gt;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main() {</a:t>
            </a:r>
          </a:p>
          <a:p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l-GR" b="1" dirty="0" smtClean="0"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1;</a:t>
            </a:r>
          </a:p>
          <a:p>
            <a:r>
              <a:rPr lang="en-US" b="1" dirty="0" smtClean="0">
                <a:latin typeface="Courier New" pitchFamily="49" charset="0"/>
              </a:rPr>
              <a:t>int b = 3;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int * const refA_p = &amp;a;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cout &lt;&lt; *refA_p &lt;&lt; endl;</a:t>
            </a:r>
          </a:p>
          <a:p>
            <a:r>
              <a:rPr lang="en-US" b="1" dirty="0" smtClean="0">
                <a:latin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</a:rPr>
              <a:t>&lt;&lt; a &lt;&lt; endl;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*refA_p = b;</a:t>
            </a:r>
          </a:p>
          <a:p>
            <a:r>
              <a:rPr lang="en-US" b="1" dirty="0" smtClean="0">
                <a:latin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</a:rPr>
              <a:t>&lt;&lt; a &lt;&lt; endl;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ltGray">
          <a:xfrm flipV="1">
            <a:off x="1676401" y="4648200"/>
            <a:ext cx="2873830" cy="61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774902"/>
            <a:ext cx="8991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= 1;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/>
              <a:t>// </a:t>
            </a:r>
            <a:r>
              <a:rPr lang="el-GR" sz="1600" dirty="0" smtClean="0">
                <a:solidFill>
                  <a:srgbClr val="00B050"/>
                </a:solidFill>
              </a:rPr>
              <a:t>Σωστό</a:t>
            </a:r>
            <a:r>
              <a:rPr lang="el-GR" sz="1600" dirty="0" smtClean="0"/>
              <a:t>.</a:t>
            </a:r>
            <a:endParaRPr lang="en-US" sz="1600" dirty="0" smtClean="0"/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dirty="0" smtClean="0"/>
              <a:t>// </a:t>
            </a:r>
            <a:r>
              <a:rPr lang="el-GR" sz="1600" dirty="0" smtClean="0">
                <a:solidFill>
                  <a:srgbClr val="00B050"/>
                </a:solidFill>
              </a:rPr>
              <a:t>Σωστό</a:t>
            </a:r>
            <a:r>
              <a:rPr lang="el-GR" sz="1600" dirty="0" smtClean="0"/>
              <a:t>. Ορίζει ένα νέο δείκτη σε </a:t>
            </a:r>
            <a:r>
              <a:rPr lang="en-US" sz="1600" dirty="0" smtClean="0"/>
              <a:t>int, </a:t>
            </a:r>
            <a:r>
              <a:rPr lang="el-GR" sz="1600" dirty="0" smtClean="0"/>
              <a:t>και δεσμεύει μνήμη γι αυτόν.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 = x;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// </a:t>
            </a:r>
            <a:r>
              <a:rPr lang="el-GR" sz="1600" dirty="0" smtClean="0">
                <a:solidFill>
                  <a:srgbClr val="FF0000"/>
                </a:solidFill>
                <a:cs typeface="Courier New" pitchFamily="49" charset="0"/>
              </a:rPr>
              <a:t>Λάθος!</a:t>
            </a:r>
            <a:r>
              <a:rPr lang="el-GR" sz="1600" dirty="0" smtClean="0">
                <a:cs typeface="Courier New" pitchFamily="49" charset="0"/>
              </a:rPr>
              <a:t> Το </a:t>
            </a:r>
            <a:r>
              <a:rPr lang="en-US" sz="1600" dirty="0" smtClean="0">
                <a:cs typeface="Courier New" pitchFamily="49" charset="0"/>
              </a:rPr>
              <a:t>x </a:t>
            </a:r>
            <a:r>
              <a:rPr lang="el-GR" sz="1600" dirty="0" smtClean="0">
                <a:cs typeface="Courier New" pitchFamily="49" charset="0"/>
              </a:rPr>
              <a:t>είναι </a:t>
            </a:r>
            <a:r>
              <a:rPr lang="en-US" sz="1600" dirty="0" smtClean="0">
                <a:cs typeface="Courier New" pitchFamily="49" charset="0"/>
              </a:rPr>
              <a:t>int </a:t>
            </a:r>
            <a:r>
              <a:rPr lang="el-GR" sz="1600" dirty="0" smtClean="0">
                <a:cs typeface="Courier New" pitchFamily="49" charset="0"/>
              </a:rPr>
              <a:t>και όχι </a:t>
            </a:r>
            <a:r>
              <a:rPr lang="en-US" sz="1600" dirty="0" smtClean="0">
                <a:cs typeface="Courier New" pitchFamily="49" charset="0"/>
              </a:rPr>
              <a:t>pointer </a:t>
            </a:r>
            <a:r>
              <a:rPr lang="el-GR" sz="1600" dirty="0" smtClean="0">
                <a:cs typeface="Courier New" pitchFamily="49" charset="0"/>
              </a:rPr>
              <a:t>σε </a:t>
            </a:r>
            <a:r>
              <a:rPr lang="en-US" sz="1600" dirty="0" smtClean="0">
                <a:cs typeface="Courier New" pitchFamily="49" charset="0"/>
              </a:rPr>
              <a:t>int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 = x;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dirty="0" smtClean="0">
                <a:cs typeface="Courier New" pitchFamily="49" charset="0"/>
              </a:rPr>
              <a:t>// </a:t>
            </a:r>
            <a:r>
              <a:rPr lang="el-GR" sz="1600" dirty="0" smtClean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 smtClean="0">
                <a:cs typeface="Courier New" pitchFamily="49" charset="0"/>
              </a:rPr>
              <a:t>. Η διεύθυνση στην οποία δείχνει ο </a:t>
            </a:r>
            <a:r>
              <a:rPr lang="en-US" sz="1600" dirty="0" smtClean="0">
                <a:cs typeface="Courier New" pitchFamily="49" charset="0"/>
              </a:rPr>
              <a:t>p </a:t>
            </a:r>
            <a:r>
              <a:rPr lang="el-GR" sz="1600" dirty="0" smtClean="0">
                <a:cs typeface="Courier New" pitchFamily="49" charset="0"/>
              </a:rPr>
              <a:t>παίρνει την τιμή του </a:t>
            </a:r>
            <a:r>
              <a:rPr lang="en-US" sz="1600" dirty="0" smtClean="0">
                <a:cs typeface="Courier New" pitchFamily="49" charset="0"/>
              </a:rPr>
              <a:t>x, </a:t>
            </a:r>
            <a:r>
              <a:rPr lang="el-GR" sz="1600" dirty="0" smtClean="0">
                <a:cs typeface="Courier New" pitchFamily="49" charset="0"/>
              </a:rPr>
              <a:t>1.</a:t>
            </a:r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	// O p </a:t>
            </a:r>
            <a:r>
              <a:rPr lang="el-GR" sz="1600" dirty="0" smtClean="0">
                <a:cs typeface="Courier New" pitchFamily="49" charset="0"/>
              </a:rPr>
              <a:t>εξακολουθεί να δείχνει στην θέση μνήμης που δεσμεύσαμε αρχικ</a:t>
            </a:r>
            <a:r>
              <a:rPr lang="el-GR" sz="1600" dirty="0">
                <a:cs typeface="Courier New" pitchFamily="49" charset="0"/>
              </a:rPr>
              <a:t>ά</a:t>
            </a:r>
            <a:endParaRPr lang="en-US" sz="1600" dirty="0"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dirty="0" smtClean="0">
                <a:cs typeface="Courier New" pitchFamily="49" charset="0"/>
              </a:rPr>
              <a:t>// </a:t>
            </a:r>
            <a:r>
              <a:rPr lang="el-GR" sz="1600" dirty="0" smtClean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 smtClean="0">
                <a:cs typeface="Courier New" pitchFamily="49" charset="0"/>
              </a:rPr>
              <a:t>. Ο </a:t>
            </a:r>
            <a:r>
              <a:rPr lang="en-US" sz="1600" dirty="0" smtClean="0">
                <a:cs typeface="Courier New" pitchFamily="49" charset="0"/>
              </a:rPr>
              <a:t>pointer p </a:t>
            </a:r>
            <a:r>
              <a:rPr lang="el-GR" sz="1600" dirty="0" smtClean="0">
                <a:cs typeface="Courier New" pitchFamily="49" charset="0"/>
              </a:rPr>
              <a:t> τώρα δείχνει στην διεύθυνση του </a:t>
            </a:r>
            <a:r>
              <a:rPr lang="en-US" sz="1600" dirty="0" smtClean="0">
                <a:cs typeface="Courier New" pitchFamily="49" charset="0"/>
              </a:rPr>
              <a:t>x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 smtClean="0">
                <a:cs typeface="Courier New" pitchFamily="49" charset="0"/>
              </a:rPr>
              <a:t>	// </a:t>
            </a:r>
            <a:r>
              <a:rPr lang="el-GR" sz="1600" dirty="0" smtClean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 smtClean="0">
                <a:cs typeface="Courier New" pitchFamily="49" charset="0"/>
              </a:rPr>
              <a:t>. Ορισμός </a:t>
            </a:r>
            <a:r>
              <a:rPr lang="en-US" sz="1600" dirty="0" smtClean="0">
                <a:cs typeface="Courier New" pitchFamily="49" charset="0"/>
              </a:rPr>
              <a:t>pointer </a:t>
            </a:r>
            <a:r>
              <a:rPr lang="el-GR" sz="1600" dirty="0" smtClean="0">
                <a:cs typeface="Courier New" pitchFamily="49" charset="0"/>
              </a:rPr>
              <a:t>σε </a:t>
            </a:r>
            <a:r>
              <a:rPr lang="en-US" sz="1600" dirty="0" smtClean="0">
                <a:cs typeface="Courier New" pitchFamily="49" charset="0"/>
              </a:rPr>
              <a:t>int. </a:t>
            </a:r>
            <a:r>
              <a:rPr lang="el-GR" sz="1600" dirty="0" smtClean="0">
                <a:cs typeface="Courier New" pitchFamily="49" charset="0"/>
              </a:rPr>
              <a:t>Δεν χρειάζεται αρχικοποίηση. Δεν υπάρχει 		// πρόβλημα που ο ορισμός είναι στη μέση του κώδικα και όχι στην αρχή. </a:t>
            </a:r>
            <a:endParaRPr lang="en-US" sz="1600" dirty="0"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q = x;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dirty="0" smtClean="0">
                <a:cs typeface="Courier New" pitchFamily="49" charset="0"/>
              </a:rPr>
              <a:t>// </a:t>
            </a:r>
            <a:r>
              <a:rPr lang="el-GR" sz="1600" dirty="0" smtClean="0">
                <a:solidFill>
                  <a:srgbClr val="FF0000"/>
                </a:solidFill>
                <a:cs typeface="Courier New" pitchFamily="49" charset="0"/>
              </a:rPr>
              <a:t>Λάθος!</a:t>
            </a:r>
            <a:r>
              <a:rPr lang="el-GR" sz="1600" dirty="0" smtClean="0">
                <a:cs typeface="Courier New" pitchFamily="49" charset="0"/>
              </a:rPr>
              <a:t> Σε αυτό το σημείο ορίζουμε τον δείκτη </a:t>
            </a:r>
            <a:r>
              <a:rPr lang="en-US" sz="1600" dirty="0" smtClean="0">
                <a:cs typeface="Courier New" pitchFamily="49" charset="0"/>
              </a:rPr>
              <a:t>q </a:t>
            </a:r>
            <a:r>
              <a:rPr lang="el-GR" sz="1600" dirty="0" smtClean="0">
                <a:cs typeface="Courier New" pitchFamily="49" charset="0"/>
              </a:rPr>
              <a:t>και πρέπει είτε να 			// δεσμεύσουμε μνήμη, είτε να του αναθέσουμε μια διεύθυνση.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dirty="0">
                <a:cs typeface="Courier New" pitchFamily="49" charset="0"/>
              </a:rPr>
              <a:t>// </a:t>
            </a:r>
            <a:r>
              <a:rPr lang="el-GR" sz="1600" dirty="0">
                <a:solidFill>
                  <a:srgbClr val="FF0000"/>
                </a:solidFill>
                <a:cs typeface="Courier New" pitchFamily="49" charset="0"/>
              </a:rPr>
              <a:t>Λάθος</a:t>
            </a:r>
            <a:r>
              <a:rPr lang="el-GR" sz="1600" dirty="0" smtClean="0">
                <a:solidFill>
                  <a:srgbClr val="FF0000"/>
                </a:solidFill>
                <a:cs typeface="Courier New" pitchFamily="49" charset="0"/>
              </a:rPr>
              <a:t>!</a:t>
            </a:r>
            <a:r>
              <a:rPr lang="el-GR" sz="1600" dirty="0" smtClean="0">
                <a:cs typeface="Courier New" pitchFamily="49" charset="0"/>
              </a:rPr>
              <a:t> Δήλωση αναφοράς χωρίς αρχικοποίηση</a:t>
            </a:r>
            <a:r>
              <a:rPr lang="en-US" sz="1600" dirty="0" smtClean="0">
                <a:cs typeface="Courier New" pitchFamily="49" charset="0"/>
              </a:rPr>
              <a:t> </a:t>
            </a:r>
            <a:r>
              <a:rPr lang="el-GR" sz="1600" dirty="0" smtClean="0">
                <a:cs typeface="Courier New" pitchFamily="49" charset="0"/>
              </a:rPr>
              <a:t>και σύνδεση με μεταβλητή.</a:t>
            </a:r>
            <a:endParaRPr lang="en-US" sz="1600" dirty="0"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 = p;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dirty="0" smtClean="0">
                <a:cs typeface="Courier New" pitchFamily="49" charset="0"/>
              </a:rPr>
              <a:t>// </a:t>
            </a:r>
            <a:r>
              <a:rPr lang="el-GR" sz="1600" dirty="0">
                <a:solidFill>
                  <a:srgbClr val="FF0000"/>
                </a:solidFill>
                <a:cs typeface="Courier New" pitchFamily="49" charset="0"/>
              </a:rPr>
              <a:t>Λάθος</a:t>
            </a:r>
            <a:r>
              <a:rPr lang="el-GR" sz="1600" dirty="0" smtClean="0">
                <a:solidFill>
                  <a:srgbClr val="FF0000"/>
                </a:solidFill>
                <a:cs typeface="Courier New" pitchFamily="49" charset="0"/>
              </a:rPr>
              <a:t>!</a:t>
            </a:r>
            <a:r>
              <a:rPr lang="el-GR" sz="1600" dirty="0" smtClean="0">
                <a:cs typeface="Courier New" pitchFamily="49" charset="0"/>
              </a:rPr>
              <a:t> Η αναφορά είναι τύπου </a:t>
            </a:r>
            <a:r>
              <a:rPr lang="en-US" sz="1600" dirty="0" smtClean="0">
                <a:cs typeface="Courier New" pitchFamily="49" charset="0"/>
              </a:rPr>
              <a:t>int </a:t>
            </a:r>
            <a:r>
              <a:rPr lang="el-GR" sz="1600" dirty="0" smtClean="0">
                <a:cs typeface="Courier New" pitchFamily="49" charset="0"/>
              </a:rPr>
              <a:t> και την συνδέουμε με δείκτη σε </a:t>
            </a:r>
            <a:r>
              <a:rPr lang="en-US" sz="1600" dirty="0" smtClean="0">
                <a:cs typeface="Courier New" pitchFamily="49" charset="0"/>
              </a:rPr>
              <a:t>int.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 = x;	</a:t>
            </a:r>
            <a:r>
              <a:rPr lang="en-US" sz="1600" dirty="0">
                <a:cs typeface="Courier New" pitchFamily="49" charset="0"/>
              </a:rPr>
              <a:t>// </a:t>
            </a:r>
            <a:r>
              <a:rPr lang="el-GR" sz="1600" dirty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>
                <a:cs typeface="Courier New" pitchFamily="49" charset="0"/>
              </a:rPr>
              <a:t>. Η αναφορά </a:t>
            </a:r>
            <a:r>
              <a:rPr lang="en-US" sz="1600" dirty="0">
                <a:cs typeface="Courier New" pitchFamily="49" charset="0"/>
              </a:rPr>
              <a:t>c </a:t>
            </a:r>
            <a:r>
              <a:rPr lang="el-GR" sz="1600" dirty="0">
                <a:cs typeface="Courier New" pitchFamily="49" charset="0"/>
              </a:rPr>
              <a:t>συνδέθηκε με την μεταβλητή </a:t>
            </a:r>
            <a:r>
              <a:rPr lang="en-US" sz="1600" dirty="0">
                <a:cs typeface="Courier New" pitchFamily="49" charset="0"/>
              </a:rPr>
              <a:t>x.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&amp;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 = p;	</a:t>
            </a:r>
            <a:r>
              <a:rPr lang="en-US" sz="1600" dirty="0" smtClean="0">
                <a:cs typeface="Courier New" pitchFamily="49" charset="0"/>
              </a:rPr>
              <a:t>// </a:t>
            </a:r>
            <a:r>
              <a:rPr lang="el-GR" sz="1600" dirty="0" smtClean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 smtClean="0">
                <a:cs typeface="Courier New" pitchFamily="49" charset="0"/>
              </a:rPr>
              <a:t>. Η αναφορά τύπου </a:t>
            </a:r>
            <a:r>
              <a:rPr lang="en-US" sz="1600" dirty="0" smtClean="0">
                <a:cs typeface="Courier New" pitchFamily="49" charset="0"/>
              </a:rPr>
              <a:t>pointer </a:t>
            </a:r>
            <a:r>
              <a:rPr lang="el-GR" sz="1600" dirty="0" smtClean="0">
                <a:cs typeface="Courier New" pitchFamily="49" charset="0"/>
              </a:rPr>
              <a:t>σε </a:t>
            </a:r>
            <a:r>
              <a:rPr lang="en-US" sz="1600" dirty="0" smtClean="0">
                <a:cs typeface="Courier New" pitchFamily="49" charset="0"/>
              </a:rPr>
              <a:t>int </a:t>
            </a:r>
            <a:r>
              <a:rPr lang="el-GR" sz="1600" dirty="0" smtClean="0">
                <a:cs typeface="Courier New" pitchFamily="49" charset="0"/>
              </a:rPr>
              <a:t> συνδέεται με ένα </a:t>
            </a:r>
            <a:r>
              <a:rPr lang="en-US" sz="1600" dirty="0" smtClean="0">
                <a:cs typeface="Courier New" pitchFamily="49" charset="0"/>
              </a:rPr>
              <a:t>pointer </a:t>
            </a:r>
            <a:r>
              <a:rPr lang="el-GR" sz="1600" dirty="0" smtClean="0">
                <a:cs typeface="Courier New" pitchFamily="49" charset="0"/>
              </a:rPr>
              <a:t>σε </a:t>
            </a:r>
            <a:r>
              <a:rPr lang="en-US" sz="1600" dirty="0" smtClean="0">
                <a:cs typeface="Courier New" pitchFamily="49" charset="0"/>
              </a:rPr>
              <a:t>int.</a:t>
            </a:r>
            <a:endParaRPr lang="en-US" sz="1600" dirty="0"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c;	</a:t>
            </a:r>
            <a:r>
              <a:rPr lang="en-US" sz="1600" dirty="0">
                <a:cs typeface="Courier New" pitchFamily="49" charset="0"/>
              </a:rPr>
              <a:t>// </a:t>
            </a:r>
            <a:r>
              <a:rPr lang="el-GR" sz="1600" dirty="0">
                <a:solidFill>
                  <a:srgbClr val="FF0000"/>
                </a:solidFill>
                <a:cs typeface="Courier New" pitchFamily="49" charset="0"/>
              </a:rPr>
              <a:t>Λάθος!</a:t>
            </a:r>
            <a:r>
              <a:rPr lang="el-GR" sz="1600" dirty="0">
                <a:cs typeface="Courier New" pitchFamily="49" charset="0"/>
              </a:rPr>
              <a:t> </a:t>
            </a:r>
            <a:r>
              <a:rPr lang="el-GR" sz="1600" dirty="0">
                <a:cs typeface="Courier New" pitchFamily="49" charset="0"/>
              </a:rPr>
              <a:t>Το ίδιο σαν να </a:t>
            </a:r>
            <a:r>
              <a:rPr lang="el-GR" sz="1600" dirty="0" smtClean="0">
                <a:cs typeface="Courier New" pitchFamily="49" charset="0"/>
              </a:rPr>
              <a:t>ζητάμε </a:t>
            </a:r>
            <a:r>
              <a:rPr lang="en-US" sz="1600" dirty="0">
                <a:cs typeface="Courier New" pitchFamily="49" charset="0"/>
              </a:rPr>
              <a:t>*x</a:t>
            </a:r>
            <a:r>
              <a:rPr lang="en-US" sz="1600" dirty="0" smtClean="0">
                <a:cs typeface="Courier New" pitchFamily="49" charset="0"/>
              </a:rPr>
              <a:t>.</a:t>
            </a:r>
            <a:r>
              <a:rPr lang="el-GR" sz="1600" dirty="0" smtClean="0">
                <a:cs typeface="Courier New" pitchFamily="49" charset="0"/>
              </a:rPr>
              <a:t> Το </a:t>
            </a:r>
            <a:r>
              <a:rPr lang="en-US" sz="1600" dirty="0" smtClean="0">
                <a:cs typeface="Courier New" pitchFamily="49" charset="0"/>
              </a:rPr>
              <a:t>x </a:t>
            </a:r>
            <a:r>
              <a:rPr lang="el-GR" sz="1600" dirty="0" smtClean="0">
                <a:cs typeface="Courier New" pitchFamily="49" charset="0"/>
              </a:rPr>
              <a:t>δεν είναι </a:t>
            </a:r>
            <a:r>
              <a:rPr lang="en-US" sz="1600" dirty="0" smtClean="0">
                <a:cs typeface="Courier New" pitchFamily="49" charset="0"/>
              </a:rPr>
              <a:t>pointer. </a:t>
            </a:r>
            <a:endParaRPr lang="en-US" sz="1600" dirty="0"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&lt;&lt; c;	</a:t>
            </a:r>
            <a:r>
              <a:rPr lang="en-US" sz="1600" dirty="0">
                <a:cs typeface="Courier New" pitchFamily="49" charset="0"/>
              </a:rPr>
              <a:t>// </a:t>
            </a:r>
            <a:r>
              <a:rPr lang="el-GR" sz="1600" dirty="0" smtClean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 smtClean="0">
                <a:cs typeface="Courier New" pitchFamily="49" charset="0"/>
              </a:rPr>
              <a:t>. </a:t>
            </a:r>
            <a:r>
              <a:rPr lang="el-GR" sz="1600" dirty="0">
                <a:cs typeface="Courier New" pitchFamily="49" charset="0"/>
              </a:rPr>
              <a:t>Θα τυπωθεί η τιμή του </a:t>
            </a:r>
            <a:r>
              <a:rPr lang="en-US" sz="1600" dirty="0">
                <a:cs typeface="Courier New" pitchFamily="49" charset="0"/>
              </a:rPr>
              <a:t>x.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dirty="0">
                <a:cs typeface="Courier New" pitchFamily="49" charset="0"/>
              </a:rPr>
              <a:t>// </a:t>
            </a:r>
            <a:r>
              <a:rPr lang="el-GR" sz="1600" dirty="0">
                <a:solidFill>
                  <a:srgbClr val="00B050"/>
                </a:solidFill>
                <a:cs typeface="Courier New" pitchFamily="49" charset="0"/>
              </a:rPr>
              <a:t>Σωστό</a:t>
            </a:r>
            <a:r>
              <a:rPr lang="el-GR" sz="1600" dirty="0">
                <a:cs typeface="Courier New" pitchFamily="49" charset="0"/>
              </a:rPr>
              <a:t>. </a:t>
            </a:r>
            <a:r>
              <a:rPr lang="el-GR" sz="1600" dirty="0">
                <a:cs typeface="Courier New" pitchFamily="49" charset="0"/>
              </a:rPr>
              <a:t>Θα τυπωθεί το περιεχόμενο της </a:t>
            </a:r>
            <a:r>
              <a:rPr lang="el-GR" sz="1600" dirty="0" smtClean="0">
                <a:cs typeface="Courier New" pitchFamily="49" charset="0"/>
              </a:rPr>
              <a:t>διεύθυνσης </a:t>
            </a:r>
            <a:r>
              <a:rPr lang="el-GR" sz="1600" dirty="0">
                <a:cs typeface="Courier New" pitchFamily="49" charset="0"/>
              </a:rPr>
              <a:t>που δείχνει ο </a:t>
            </a:r>
            <a:r>
              <a:rPr lang="en-US" sz="1600" dirty="0">
                <a:cs typeface="Courier New" pitchFamily="49" charset="0"/>
              </a:rPr>
              <a:t>pointer p. </a:t>
            </a:r>
            <a:endParaRPr lang="el-GR" sz="1600" dirty="0"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60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7203</TotalTime>
  <Words>5221</Words>
  <Application>Microsoft Office PowerPoint</Application>
  <PresentationFormat>On-screen Show (4:3)</PresentationFormat>
  <Paragraphs>1589</Paragraphs>
  <Slides>100</Slides>
  <Notes>3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Clarity</vt:lpstr>
      <vt:lpstr>ΑΝΑΚΕΦΑΛΑΙΩΣΗ</vt:lpstr>
      <vt:lpstr>Αντικειμενοστρεφής Προγραμματισμός</vt:lpstr>
      <vt:lpstr>Ορισμός κλάσης</vt:lpstr>
      <vt:lpstr>Παράδειγμα κλάσης</vt:lpstr>
      <vt:lpstr>Αντικείμενα</vt:lpstr>
      <vt:lpstr>Πλεονεκτήματα </vt:lpstr>
      <vt:lpstr>Άσκηση </vt:lpstr>
      <vt:lpstr>PowerPoint Presentation</vt:lpstr>
      <vt:lpstr>Class Car</vt:lpstr>
      <vt:lpstr>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Car</vt:lpstr>
      <vt:lpstr>PowerPoint Presentation</vt:lpstr>
      <vt:lpstr>PowerPoint Presentation</vt:lpstr>
      <vt:lpstr>Άσκηση  </vt:lpstr>
      <vt:lpstr>Class Mine</vt:lpstr>
      <vt:lpstr>Class Car</vt:lpstr>
      <vt:lpstr>PowerPoint Presentation</vt:lpstr>
      <vt:lpstr>PowerPoint Presentation</vt:lpstr>
      <vt:lpstr>C και C++ ΟΜΟΙΟΤΗΤΕΣ ΚΑΙ ΔΙΑΦΟΡΕΣ</vt:lpstr>
      <vt:lpstr>ΕΙΣΟΔΟΣ/ΕΞΟΔΟΣ</vt:lpstr>
      <vt:lpstr>Είσοδος / Έξοδος δεδομένων</vt:lpstr>
      <vt:lpstr>Είσοδος / Έξοδος δεδομένων</vt:lpstr>
      <vt:lpstr>Είσοδος / Έξοδος δεδομένων</vt:lpstr>
      <vt:lpstr>Είσοδος / Έξοδος δεδομένων</vt:lpstr>
      <vt:lpstr>Είσοδος / Έξοδος δεδομένων</vt:lpstr>
      <vt:lpstr>Είσοδος / Έξοδος δεδομένων</vt:lpstr>
      <vt:lpstr>Είσοδος / Έξοδος δεδομένων</vt:lpstr>
      <vt:lpstr>Ο χειριστής setw</vt:lpstr>
      <vt:lpstr>ΒΑΣΙΚΟΙ ΤΥΠΟΙ, ΜΕΤΑΒΛΗΤΕΣ</vt:lpstr>
      <vt:lpstr>Βασικοί τύποι</vt:lpstr>
      <vt:lpstr>Class Car</vt:lpstr>
      <vt:lpstr>PowerPoint Presentation</vt:lpstr>
      <vt:lpstr>Πίνακες</vt:lpstr>
      <vt:lpstr>Δηλώσεις Μεταβλητών</vt:lpstr>
      <vt:lpstr>PowerPoint Presentation</vt:lpstr>
      <vt:lpstr>Δηλώσεις τοπικών μεταβλητών παντού</vt:lpstr>
      <vt:lpstr>Αρχικοποίηση Μεταβλητών</vt:lpstr>
      <vt:lpstr>Πολυδιάστατοι Πίνακες</vt:lpstr>
      <vt:lpstr>const</vt:lpstr>
      <vt:lpstr>PowerPoint Presentation</vt:lpstr>
      <vt:lpstr>ΒΑΣΙΚΕΣ ΕΝΤΟΛΕΣ</vt:lpstr>
      <vt:lpstr>Εντολή  if … else …</vt:lpstr>
      <vt:lpstr>Εντολή Switch</vt:lpstr>
      <vt:lpstr>Εντολές βρόγχων (Loop Statements)</vt:lpstr>
      <vt:lpstr>break και continue</vt:lpstr>
      <vt:lpstr>break και continue</vt:lpstr>
      <vt:lpstr>break και continue</vt:lpstr>
      <vt:lpstr>ΣΥΝΑΡΤΗΣΕΙΣ NAMESPACES</vt:lpstr>
      <vt:lpstr>Συναρτήσεις</vt:lpstr>
      <vt:lpstr>Χώροι ονομάτων (Namespaces)</vt:lpstr>
      <vt:lpstr>Παράδειγμα</vt:lpstr>
      <vt:lpstr>PowerPoint Presentation</vt:lpstr>
      <vt:lpstr>PowerPoint Presentation</vt:lpstr>
      <vt:lpstr>Παράδειγμα</vt:lpstr>
      <vt:lpstr>PowerPoint Presentation</vt:lpstr>
      <vt:lpstr>PowerPoint Presentation</vt:lpstr>
      <vt:lpstr>PowerPoint Presentation</vt:lpstr>
      <vt:lpstr>PowerPoint Presentation</vt:lpstr>
      <vt:lpstr>ΔΕΙΚΤΕΣ (POINTERS) ΑΝΑΦΟΡΕΣ (REFERENCES)</vt:lpstr>
      <vt:lpstr>Δείκτες (Pointers)</vt:lpstr>
      <vt:lpstr>Δείκτες (Pointers)</vt:lpstr>
      <vt:lpstr>Δείκτες (Pointers)</vt:lpstr>
      <vt:lpstr>Δείκτες (Pointers)</vt:lpstr>
      <vt:lpstr>Δείκτες (Pointers)</vt:lpstr>
      <vt:lpstr>Δείκτες (Pointers)</vt:lpstr>
      <vt:lpstr>Δείκτες (Pointers)</vt:lpstr>
      <vt:lpstr>Δείκτες (Pointers)</vt:lpstr>
      <vt:lpstr>Δείκτες (Pointers)</vt:lpstr>
      <vt:lpstr>Δείκτες (Pointers)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Αποδέσμευση Μνήμης</vt:lpstr>
      <vt:lpstr>Δείκτες – Αποδέσμευση Μνήμης</vt:lpstr>
      <vt:lpstr>Δείκτες – Αποδέσμευση Μνήμης</vt:lpstr>
      <vt:lpstr>Δείκτες – Αποδέσμευση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Δείκτες – Δέσμευση Μνήμης</vt:lpstr>
      <vt:lpstr>Αναφορές (References)</vt:lpstr>
      <vt:lpstr>Αναφορές (References)</vt:lpstr>
      <vt:lpstr>Αναφορές</vt:lpstr>
      <vt:lpstr>Τι κρύβουν οι αναφορές</vt:lpstr>
      <vt:lpstr>Τι κρύβουν οι αναφορές</vt:lpstr>
      <vt:lpstr>Σωστό ή Λάθος?</vt:lpstr>
      <vt:lpstr>Που χρησιμεύουν?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162</cp:revision>
  <dcterms:created xsi:type="dcterms:W3CDTF">2011-10-17T19:46:53Z</dcterms:created>
  <dcterms:modified xsi:type="dcterms:W3CDTF">2011-11-01T13:21:23Z</dcterms:modified>
</cp:coreProperties>
</file>