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26" r:id="rId2"/>
    <p:sldId id="257" r:id="rId3"/>
    <p:sldId id="513" r:id="rId4"/>
    <p:sldId id="514" r:id="rId5"/>
    <p:sldId id="515" r:id="rId6"/>
    <p:sldId id="552" r:id="rId7"/>
    <p:sldId id="512" r:id="rId8"/>
    <p:sldId id="335" r:id="rId9"/>
    <p:sldId id="465" r:id="rId10"/>
    <p:sldId id="516" r:id="rId11"/>
    <p:sldId id="362" r:id="rId12"/>
    <p:sldId id="393" r:id="rId13"/>
    <p:sldId id="417" r:id="rId14"/>
    <p:sldId id="517" r:id="rId15"/>
    <p:sldId id="518" r:id="rId16"/>
    <p:sldId id="260" r:id="rId17"/>
    <p:sldId id="332" r:id="rId18"/>
    <p:sldId id="364" r:id="rId19"/>
    <p:sldId id="519" r:id="rId20"/>
    <p:sldId id="325" r:id="rId21"/>
    <p:sldId id="314" r:id="rId22"/>
    <p:sldId id="367" r:id="rId23"/>
    <p:sldId id="521" r:id="rId24"/>
    <p:sldId id="386" r:id="rId25"/>
    <p:sldId id="387" r:id="rId26"/>
    <p:sldId id="522" r:id="rId27"/>
    <p:sldId id="524" r:id="rId28"/>
    <p:sldId id="523" r:id="rId29"/>
    <p:sldId id="511" r:id="rId30"/>
    <p:sldId id="520" r:id="rId31"/>
    <p:sldId id="551" r:id="rId32"/>
    <p:sldId id="315" r:id="rId33"/>
    <p:sldId id="316" r:id="rId34"/>
    <p:sldId id="317" r:id="rId35"/>
    <p:sldId id="374" r:id="rId36"/>
    <p:sldId id="375" r:id="rId37"/>
    <p:sldId id="376" r:id="rId38"/>
    <p:sldId id="377" r:id="rId39"/>
    <p:sldId id="378" r:id="rId40"/>
    <p:sldId id="379" r:id="rId41"/>
    <p:sldId id="398" r:id="rId42"/>
    <p:sldId id="404" r:id="rId43"/>
    <p:sldId id="380" r:id="rId44"/>
    <p:sldId id="399" r:id="rId45"/>
    <p:sldId id="381" r:id="rId46"/>
    <p:sldId id="382" r:id="rId47"/>
    <p:sldId id="383" r:id="rId48"/>
    <p:sldId id="384" r:id="rId49"/>
    <p:sldId id="385" r:id="rId50"/>
    <p:sldId id="400" r:id="rId51"/>
    <p:sldId id="401" r:id="rId52"/>
    <p:sldId id="403" r:id="rId53"/>
    <p:sldId id="405" r:id="rId54"/>
    <p:sldId id="402" r:id="rId55"/>
    <p:sldId id="406" r:id="rId56"/>
    <p:sldId id="407" r:id="rId57"/>
    <p:sldId id="408" r:id="rId58"/>
    <p:sldId id="409" r:id="rId59"/>
    <p:sldId id="410" r:id="rId60"/>
    <p:sldId id="388" r:id="rId61"/>
    <p:sldId id="394" r:id="rId62"/>
    <p:sldId id="413" r:id="rId63"/>
    <p:sldId id="392" r:id="rId64"/>
    <p:sldId id="389" r:id="rId65"/>
    <p:sldId id="390" r:id="rId66"/>
    <p:sldId id="396" r:id="rId67"/>
    <p:sldId id="467" r:id="rId6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6699"/>
    <a:srgbClr val="FF0000"/>
    <a:srgbClr val="DDDDDD"/>
    <a:srgbClr val="0033CC"/>
    <a:srgbClr val="969696"/>
    <a:srgbClr val="6699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60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67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67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DF7B37AE-71CA-4A76-AA4B-DC2BF9709B80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3A4369EA-9873-4F32-AAB7-71C0E7711B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D9322-8A31-4A7E-8967-380E3F095C24}" type="slidenum">
              <a:rPr lang="en-US"/>
              <a:pPr/>
              <a:t>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32F0C-C09E-411E-9992-1AF48B00BEFF}" type="slidenum">
              <a:rPr lang="en-US"/>
              <a:pPr/>
              <a:t>10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54703-B84F-480B-A939-2199CE5816C6}" type="slidenum">
              <a:rPr lang="en-US"/>
              <a:pPr/>
              <a:t>11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2AB6D-36DF-4888-973E-444ED2C5CF2D}" type="slidenum">
              <a:rPr lang="en-US"/>
              <a:pPr/>
              <a:t>12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5FE62-77CF-4E36-898D-C2A63A910B4D}" type="slidenum">
              <a:rPr lang="en-US"/>
              <a:pPr/>
              <a:t>13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32F0C-C09E-411E-9992-1AF48B00BEFF}" type="slidenum">
              <a:rPr lang="en-US"/>
              <a:pPr/>
              <a:t>14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54703-B84F-480B-A939-2199CE5816C6}" type="slidenum">
              <a:rPr lang="en-US"/>
              <a:pPr/>
              <a:t>15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594F9-CF29-497F-8E19-9003C2F04B26}" type="slidenum">
              <a:rPr lang="en-US"/>
              <a:pPr/>
              <a:t>16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521B9-CE3D-4F2B-9F2E-5FFC0AA1E93B}" type="slidenum">
              <a:rPr lang="en-US"/>
              <a:pPr/>
              <a:t>17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5A835-7B2A-4DB2-AA12-E6BB9693104B}" type="slidenum">
              <a:rPr lang="en-US"/>
              <a:pPr/>
              <a:t>18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5A835-7B2A-4DB2-AA12-E6BB9693104B}" type="slidenum">
              <a:rPr lang="en-US"/>
              <a:pPr/>
              <a:t>19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9752B-F4FC-450C-9F7C-C618CA2B7EAD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C0509-BBC3-454F-8826-6D88DE0FE06B}" type="slidenum">
              <a:rPr lang="en-US"/>
              <a:pPr/>
              <a:t>20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0C607-CB54-41D0-A480-2685E22A660B}" type="slidenum">
              <a:rPr lang="en-US"/>
              <a:pPr/>
              <a:t>21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10389-1577-4E9A-B236-AA400A493E61}" type="slidenum">
              <a:rPr lang="en-US"/>
              <a:pPr/>
              <a:t>22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D68A3-9A2D-4456-A9C1-EB68026A1B7F}" type="slidenum">
              <a:rPr lang="en-US"/>
              <a:pPr/>
              <a:t>23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67DAE-64C1-4BF6-AF15-9445F9648725}" type="slidenum">
              <a:rPr lang="en-US"/>
              <a:pPr/>
              <a:t>24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2AA8C-A5BF-4742-AA1F-A1E20E87CCB3}" type="slidenum">
              <a:rPr lang="en-US"/>
              <a:pPr/>
              <a:t>25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D68A3-9A2D-4456-A9C1-EB68026A1B7F}" type="slidenum">
              <a:rPr lang="en-US"/>
              <a:pPr/>
              <a:t>26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DE530-CF2C-4D66-8AA6-54901D9EB1FA}" type="slidenum">
              <a:rPr lang="en-US"/>
              <a:pPr/>
              <a:t>27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D68A3-9A2D-4456-A9C1-EB68026A1B7F}" type="slidenum">
              <a:rPr lang="en-US"/>
              <a:pPr/>
              <a:t>28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4FA7B-4B6C-4D43-B638-8095F7364E2F}" type="slidenum">
              <a:rPr lang="en-US"/>
              <a:pPr/>
              <a:t>29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9752B-F4FC-450C-9F7C-C618CA2B7EAD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D68A3-9A2D-4456-A9C1-EB68026A1B7F}" type="slidenum">
              <a:rPr lang="en-US"/>
              <a:pPr/>
              <a:t>30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D68A3-9A2D-4456-A9C1-EB68026A1B7F}" type="slidenum">
              <a:rPr lang="en-US"/>
              <a:pPr/>
              <a:t>31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BC71C-77E8-42DC-96FA-960592138D46}" type="slidenum">
              <a:rPr lang="en-US"/>
              <a:pPr/>
              <a:t>32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B0DFF-5156-4635-AB25-2AA5DB254426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F8430-ED39-4A10-B69E-0095B268E7A2}" type="slidenum">
              <a:rPr lang="en-US"/>
              <a:pPr/>
              <a:t>34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686CB-CF60-4FD2-B4F3-ACB9130CB9AC}" type="slidenum">
              <a:rPr lang="en-US"/>
              <a:pPr/>
              <a:t>35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F89F2-F434-4D4E-8371-B2A63DDC36BB}" type="slidenum">
              <a:rPr lang="en-US"/>
              <a:pPr/>
              <a:t>36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Harder to detect, more efficient recovery</a:t>
            </a:r>
          </a:p>
          <a:p>
            <a:endParaRPr lang="en-US" b="1" u="sng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2C6EB-F3B4-4191-B932-815643604364}" type="slidenum">
              <a:rPr lang="en-US"/>
              <a:pPr/>
              <a:t>37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AD9D4-7DB5-41AC-A092-D6E9E484579F}" type="slidenum">
              <a:rPr lang="en-US"/>
              <a:pPr/>
              <a:t>38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results in random graph theory (see e.g. [9]) imply that with high probability, the graph H has </a:t>
            </a:r>
            <a:r>
              <a:rPr lang="en-US" b="1" u="sng"/>
              <a:t>no non-trivial automorphisms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9D078-138B-48AC-AE91-81C5A00E8BFF}" type="slidenum">
              <a:rPr lang="en-US"/>
              <a:pPr/>
              <a:t>39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Unique – wi is the only node in G-H attached to Ni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9752B-F4FC-450C-9F7C-C618CA2B7EAD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E64EC-A54B-416E-B708-6B99F8C1242E}" type="slidenum">
              <a:rPr lang="en-US"/>
              <a:pPr/>
              <a:t>40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Choose k = (2 + </a:t>
            </a:r>
            <a:r>
              <a:rPr lang="el-GR"/>
              <a:t>δ</a:t>
            </a:r>
            <a:r>
              <a:rPr lang="en-US"/>
              <a:t>)logn, </a:t>
            </a:r>
          </a:p>
          <a:p>
            <a:pPr marL="228600" indent="-228600"/>
            <a:r>
              <a:rPr lang="en-US"/>
              <a:t>Choose b = O(logn), connect wj to distinct subgroups Nj of size &lt;= c without violating </a:t>
            </a:r>
            <a:r>
              <a:rPr lang="el-GR"/>
              <a:t>Δ</a:t>
            </a:r>
            <a:r>
              <a:rPr lang="en-US"/>
              <a:t>i</a:t>
            </a:r>
          </a:p>
          <a:p>
            <a:pPr marL="228600" indent="-228600"/>
            <a:r>
              <a:rPr lang="en-US"/>
              <a:t>Add </a:t>
            </a:r>
            <a:r>
              <a:rPr lang="en-US" b="1" u="sng"/>
              <a:t>arbitrary</a:t>
            </a:r>
            <a:r>
              <a:rPr lang="en-US"/>
              <a:t> edges from H to G – H to meet </a:t>
            </a:r>
            <a:r>
              <a:rPr lang="el-GR"/>
              <a:t>Δ</a:t>
            </a:r>
            <a:r>
              <a:rPr lang="en-US"/>
              <a:t>i </a:t>
            </a:r>
            <a:r>
              <a:rPr lang="en-US" b="1" u="sng"/>
              <a:t>without violating wj Nj </a:t>
            </a:r>
          </a:p>
          <a:p>
            <a:pPr marL="228600" indent="-228600"/>
            <a:r>
              <a:rPr lang="en-US"/>
              <a:t>Edges in H </a:t>
            </a:r>
            <a:r>
              <a:rPr lang="el-GR"/>
              <a:t>Δ</a:t>
            </a:r>
            <a:r>
              <a:rPr lang="en-US"/>
              <a:t>’i</a:t>
            </a:r>
            <a:endParaRPr lang="el-GR"/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2210D-5322-4A59-ADAE-44C317EF21C6}" type="slidenum">
              <a:rPr lang="en-US"/>
              <a:pPr/>
              <a:t>41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BD041-F54C-49B8-86F1-AD5F4F040FCD}" type="slidenum">
              <a:rPr lang="en-US"/>
              <a:pPr/>
              <a:t>42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A2E3E-24D3-4E95-8D94-8033926F3B55}" type="slidenum">
              <a:rPr lang="en-US"/>
              <a:pPr/>
              <a:t>43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rooted tree T represents the progress of the search</a:t>
            </a:r>
          </a:p>
          <a:p>
            <a:pPr lvl="1"/>
            <a:r>
              <a:rPr lang="en-US"/>
              <a:t>Node a in T is f(a) in G</a:t>
            </a:r>
          </a:p>
          <a:p>
            <a:pPr lvl="1"/>
            <a:r>
              <a:rPr lang="en-US"/>
              <a:t>Path a,….al &lt;-&gt; path f(a1,) in G same degs and internal struct</a:t>
            </a:r>
          </a:p>
          <a:p>
            <a:pPr lvl="1"/>
            <a:r>
              <a:rPr lang="en-US" b="1" u="sng"/>
              <a:t>At each step add new leaves</a:t>
            </a:r>
          </a:p>
          <a:p>
            <a:pPr lvl="1"/>
            <a:r>
              <a:rPr lang="en-US" b="1" u="sng"/>
              <a:t>If unique rooted length-k path -&gt; H</a:t>
            </a:r>
          </a:p>
          <a:p>
            <a:endParaRPr lang="en-US" b="1" u="sng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12D55-0C4A-48DE-AFCA-6B14C929A0B3}" type="slidenum">
              <a:rPr lang="en-US"/>
              <a:pPr/>
              <a:t>44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24480-6E35-466A-A52C-91C6E64E61AE}" type="slidenum">
              <a:rPr lang="en-US"/>
              <a:pPr/>
              <a:t>45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F726E-1A41-4A46-A1F8-2CDA120D7987}" type="slidenum">
              <a:rPr lang="en-US"/>
              <a:pPr/>
              <a:t>46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the </a:t>
            </a:r>
            <a:r>
              <a:rPr lang="en-US" b="1" u="sng"/>
              <a:t>trickier kind of S to deal with</a:t>
            </a:r>
            <a:r>
              <a:rPr lang="en-US"/>
              <a:t>, since one can try to construct an isomorphism with H by combining large parts of H with a few extra nodes elsewhere in the graph.</a:t>
            </a:r>
          </a:p>
          <a:p>
            <a:r>
              <a:rPr lang="en-US" b="1" u="sng"/>
              <a:t>goes to 0 exponentially quickly in k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DADD-DAC2-4291-892B-3ED45890632E}" type="slidenum">
              <a:rPr lang="en-US"/>
              <a:pPr/>
              <a:t>47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C1 &gt;=4</a:t>
            </a:r>
          </a:p>
          <a:p>
            <a:r>
              <a:rPr lang="en-US"/>
              <a:t>c2&gt;=3c1</a:t>
            </a:r>
          </a:p>
          <a:p>
            <a:r>
              <a:rPr lang="en-US"/>
              <a:t>Prove claim 2 on whiteboard if time allows</a:t>
            </a:r>
          </a:p>
          <a:p>
            <a:r>
              <a:rPr lang="en-US"/>
              <a:t>Intuitively, claim (b) follows from (a)</a:t>
            </a:r>
          </a:p>
          <a:p>
            <a:r>
              <a:rPr lang="en-US"/>
              <a:t>Of course the pink points don’t have to be together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7D32C-A7E1-449A-8336-5FA400A0646A}" type="slidenum">
              <a:rPr lang="en-US"/>
              <a:pPr/>
              <a:t>48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Goes to 0 as n increases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6E89B-E7DB-4A56-9DB1-DE93F13C31AF}" type="slidenum">
              <a:rPr lang="en-US"/>
              <a:pPr/>
              <a:t>49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9752B-F4FC-450C-9F7C-C618CA2B7EAD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52BD5-D292-4E59-919F-D43019E05C06}" type="slidenum">
              <a:rPr lang="en-US"/>
              <a:pPr/>
              <a:t>50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3DA7E-3EC8-4C4D-B61E-D30C94311A1D}" type="slidenum">
              <a:rPr lang="en-US"/>
              <a:pPr/>
              <a:t>51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0649B-EF5B-4277-B42E-EF90F9BC689C}" type="slidenum">
              <a:rPr lang="en-US"/>
              <a:pPr/>
              <a:t>52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F479A-C4E9-48D0-A828-318C37C74C32}" type="slidenum">
              <a:rPr lang="en-US"/>
              <a:pPr/>
              <a:t>53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610AE-05A9-421D-99CC-C31B75E06C8B}" type="slidenum">
              <a:rPr lang="en-US"/>
              <a:pPr/>
              <a:t>54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E28E2-115A-4600-83F3-FFB489ED10A7}" type="slidenum">
              <a:rPr lang="en-US"/>
              <a:pPr/>
              <a:t>55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FCBEB-70C4-4929-8B22-C03647D32D5C}" type="slidenum">
              <a:rPr lang="en-US"/>
              <a:pPr/>
              <a:t>56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C1F57-700C-4D88-B927-374C35BB6926}" type="slidenum">
              <a:rPr lang="en-US"/>
              <a:pPr/>
              <a:t>57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4FCD0-7406-4ED5-8C3B-99C12E268198}" type="slidenum">
              <a:rPr lang="en-US"/>
              <a:pPr/>
              <a:t>58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CF5DA-3B48-4453-A245-ED8D0E73C1BA}" type="slidenum">
              <a:rPr lang="en-US"/>
              <a:pPr/>
              <a:t>59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9752B-F4FC-450C-9F7C-C618CA2B7EAD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6879F-49AB-4B9E-8129-B56956C677EC}" type="slidenum">
              <a:rPr lang="en-US"/>
              <a:pPr/>
              <a:t>60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682C2-A79C-4080-8689-C8D584C31FEB}" type="slidenum">
              <a:rPr lang="en-US"/>
              <a:pPr/>
              <a:t>61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8FBA9-F673-430B-A1C7-7FC72D9DE878}" type="slidenum">
              <a:rPr lang="en-US"/>
              <a:pPr/>
              <a:t>62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CE3E6-C2CD-4287-BFC6-4C22EA1B0674}" type="slidenum">
              <a:rPr lang="en-US"/>
              <a:pPr/>
              <a:t>63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 idea, why more theoretical interest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DE530-CF2C-4D66-8AA6-54901D9EB1FA}" type="slidenum">
              <a:rPr lang="en-US"/>
              <a:pPr/>
              <a:t>64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AB8E6-16FA-4655-B449-4B5C8D9BC815}" type="slidenum">
              <a:rPr lang="en-US"/>
              <a:pPr/>
              <a:t>65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04463-9919-4E6E-9F31-096A57E7017A}" type="slidenum">
              <a:rPr lang="en-US"/>
              <a:pPr/>
              <a:t>66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D68A3-9A2D-4456-A9C1-EB68026A1B7F}" type="slidenum">
              <a:rPr lang="en-US"/>
              <a:pPr/>
              <a:t>67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9752B-F4FC-450C-9F7C-C618CA2B7EAD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08CDD-AB76-4A1D-B87A-8A4F6C50E40D}" type="slidenum">
              <a:rPr lang="en-US"/>
              <a:pPr/>
              <a:t>8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32F0C-C09E-411E-9992-1AF48B00BEFF}" type="slidenum">
              <a:rPr lang="en-US"/>
              <a:pPr/>
              <a:t>9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A88B8-2937-4FEC-AED3-C0B3B5DF5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9E4D4-E732-46E1-87E1-B0BD962BA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00447-EBCC-4E75-9F3D-ED894F84B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FAC7F0-C6C2-42F5-BF52-061BCC2EA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BE209-26B8-4B52-ACFF-DB77560BB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78A54-3F95-4501-A0AF-B99A4BF8B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F4FE6-8C88-4DC1-8002-9E9DFC8D2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E0C39-C280-4F41-B9FB-6DC9A36178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B04AE-61C2-4D8D-8F18-C7098C90A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A0C83-A8D6-4E78-AAB0-ECE124BA6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F8A11-08C2-4785-8B0E-AB9742691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EE2A4-B095-4978-A075-298E9BD07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E459C84-4DCE-4CC4-BE60-DD4DB5D3BB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4DDD-2271-4662-9B4A-F73BE058F6B3}" type="slidenum">
              <a:rPr lang="en-US"/>
              <a:pPr/>
              <a:t>1</a:t>
            </a:fld>
            <a:endParaRPr lang="en-US"/>
          </a:p>
        </p:txBody>
      </p:sp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chemeClr val="accent2"/>
                </a:solidFill>
                <a:ea typeface="Batang" pitchFamily="18" charset="-127"/>
              </a:rPr>
              <a:t>Privacy in Social Networks:</a:t>
            </a:r>
          </a:p>
          <a:p>
            <a:pPr algn="r"/>
            <a:r>
              <a:rPr lang="en-US" sz="4400">
                <a:solidFill>
                  <a:schemeClr val="accent2"/>
                </a:solidFill>
                <a:ea typeface="Batang" pitchFamily="18" charset="-127"/>
              </a:rPr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D16B-2F29-4A24-9209-C9FB9BBFB4D1}" type="slidenum">
              <a:rPr lang="en-US"/>
              <a:pPr/>
              <a:t>10</a:t>
            </a:fld>
            <a:endParaRPr lang="en-US"/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900113" y="476250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Garamond" pitchFamily="18" charset="0"/>
              </a:rPr>
              <a:t>Privacy Preserving Publishing</a:t>
            </a:r>
            <a:endParaRPr lang="el-GR" sz="280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64087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</a:p>
          <a:p>
            <a:r>
              <a:rPr lang="en-US" dirty="0" smtClean="0"/>
              <a:t>Attacker</a:t>
            </a:r>
          </a:p>
          <a:p>
            <a:r>
              <a:rPr lang="en-US" dirty="0" smtClean="0"/>
              <a:t>	Background Knowledge</a:t>
            </a:r>
          </a:p>
          <a:p>
            <a:r>
              <a:rPr lang="en-US" dirty="0" smtClean="0"/>
              <a:t>		</a:t>
            </a:r>
            <a:r>
              <a:rPr lang="en-US" sz="1600" dirty="0" smtClean="0">
                <a:solidFill>
                  <a:srgbClr val="336699"/>
                </a:solidFill>
              </a:rPr>
              <a:t>participation in many networks</a:t>
            </a:r>
          </a:p>
          <a:p>
            <a:r>
              <a:rPr lang="en-US" dirty="0" smtClean="0"/>
              <a:t>	or</a:t>
            </a:r>
          </a:p>
          <a:p>
            <a:r>
              <a:rPr lang="en-US" dirty="0" smtClean="0"/>
              <a:t>	Specific Attack</a:t>
            </a:r>
          </a:p>
          <a:p>
            <a:r>
              <a:rPr lang="en-US" dirty="0" smtClean="0"/>
              <a:t>		</a:t>
            </a:r>
            <a:r>
              <a:rPr lang="en-US" sz="1600" b="1" dirty="0" smtClean="0">
                <a:solidFill>
                  <a:srgbClr val="336699"/>
                </a:solidFill>
              </a:rPr>
              <a:t>Types of Attacks</a:t>
            </a:r>
          </a:p>
          <a:p>
            <a:r>
              <a:rPr lang="en-US" sz="1600" dirty="0" smtClean="0">
                <a:solidFill>
                  <a:srgbClr val="336699"/>
                </a:solidFill>
              </a:rPr>
              <a:t>		structural</a:t>
            </a:r>
          </a:p>
          <a:p>
            <a:r>
              <a:rPr lang="en-US" sz="1600" dirty="0" smtClean="0">
                <a:solidFill>
                  <a:srgbClr val="336699"/>
                </a:solidFill>
              </a:rPr>
              <a:t>		active </a:t>
            </a:r>
            <a:r>
              <a:rPr lang="en-US" sz="1600" dirty="0" err="1" smtClean="0">
                <a:solidFill>
                  <a:srgbClr val="336699"/>
                </a:solidFill>
              </a:rPr>
              <a:t>vs</a:t>
            </a:r>
            <a:r>
              <a:rPr lang="en-US" sz="1600" dirty="0" smtClean="0">
                <a:solidFill>
                  <a:srgbClr val="336699"/>
                </a:solidFill>
              </a:rPr>
              <a:t> passive</a:t>
            </a:r>
          </a:p>
          <a:p>
            <a:r>
              <a:rPr lang="en-US" sz="1600" i="1" dirty="0" smtClean="0">
                <a:solidFill>
                  <a:srgbClr val="33CC33"/>
                </a:solidFill>
              </a:rPr>
              <a:t>Quasi Identifiers</a:t>
            </a:r>
          </a:p>
          <a:p>
            <a:r>
              <a:rPr lang="en-US" dirty="0" smtClean="0"/>
              <a:t>Analysts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Utility</a:t>
            </a:r>
          </a:p>
          <a:p>
            <a:r>
              <a:rPr lang="en-US" dirty="0" smtClean="0"/>
              <a:t>	Graph properties </a:t>
            </a:r>
            <a:endParaRPr lang="en-US" dirty="0" smtClean="0">
              <a:solidFill>
                <a:srgbClr val="336699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6699"/>
                </a:solidFill>
              </a:rPr>
              <a:t> number of nodes/edges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6699"/>
                </a:solidFill>
              </a:rPr>
              <a:t> average path length, network diameter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6699"/>
                </a:solidFill>
              </a:rPr>
              <a:t> clustering coefficient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36699"/>
                </a:solidFill>
              </a:rPr>
              <a:t> average degree, degree distribution</a:t>
            </a:r>
          </a:p>
          <a:p>
            <a:r>
              <a:rPr lang="en-US" dirty="0" smtClean="0"/>
              <a:t>	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0E6F-B51A-4470-8133-A8F4AABF0D1C}" type="slidenum">
              <a:rPr lang="en-US"/>
              <a:pPr/>
              <a:t>11</a:t>
            </a:fld>
            <a:endParaRPr lang="en-US"/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CC0000"/>
                </a:solidFill>
              </a:rPr>
              <a:t>Mappings that preserve the graph structure</a:t>
            </a:r>
          </a:p>
          <a:p>
            <a:pPr algn="ctr"/>
            <a:endParaRPr lang="en-US" sz="2400" dirty="0"/>
          </a:p>
          <a:p>
            <a:pPr algn="just"/>
            <a:r>
              <a:rPr lang="el-GR" sz="2000" dirty="0"/>
              <a:t>A </a:t>
            </a:r>
            <a:r>
              <a:rPr lang="el-GR" sz="2000" b="1" dirty="0" err="1">
                <a:solidFill>
                  <a:srgbClr val="FF3399"/>
                </a:solidFill>
              </a:rPr>
              <a:t>graph</a:t>
            </a:r>
            <a:r>
              <a:rPr lang="el-GR" sz="2000" b="1" dirty="0">
                <a:solidFill>
                  <a:srgbClr val="FF3399"/>
                </a:solidFill>
              </a:rPr>
              <a:t> </a:t>
            </a:r>
            <a:r>
              <a:rPr lang="el-GR" sz="2000" b="1" dirty="0" err="1">
                <a:solidFill>
                  <a:srgbClr val="FF3399"/>
                </a:solidFill>
              </a:rPr>
              <a:t>homomorphism</a:t>
            </a:r>
            <a:r>
              <a:rPr lang="el-GR" sz="2000" dirty="0"/>
              <a:t> </a:t>
            </a:r>
            <a:r>
              <a:rPr lang="el-GR" sz="2000" i="1" dirty="0"/>
              <a:t>f</a:t>
            </a:r>
            <a:r>
              <a:rPr lang="el-GR" sz="2000" dirty="0"/>
              <a:t> </a:t>
            </a:r>
            <a:r>
              <a:rPr lang="el-GR" sz="2000" dirty="0" err="1"/>
              <a:t>from</a:t>
            </a:r>
            <a:r>
              <a:rPr lang="el-GR" sz="2000" dirty="0"/>
              <a:t> a </a:t>
            </a:r>
            <a:r>
              <a:rPr lang="el-GR" sz="2000" dirty="0" err="1"/>
              <a:t>graph</a:t>
            </a:r>
            <a:r>
              <a:rPr lang="el-GR" sz="2000" dirty="0"/>
              <a:t> </a:t>
            </a:r>
            <a:r>
              <a:rPr lang="el-GR" sz="2000" i="1" dirty="0"/>
              <a:t>G</a:t>
            </a:r>
            <a:r>
              <a:rPr lang="el-GR" sz="2000" dirty="0"/>
              <a:t> = (</a:t>
            </a:r>
            <a:r>
              <a:rPr lang="el-GR" sz="2000" i="1" dirty="0"/>
              <a:t>V</a:t>
            </a:r>
            <a:r>
              <a:rPr lang="el-GR" sz="2000" dirty="0"/>
              <a:t>,</a:t>
            </a:r>
            <a:r>
              <a:rPr lang="en-US" sz="2000" dirty="0"/>
              <a:t> </a:t>
            </a:r>
            <a:r>
              <a:rPr lang="el-GR" sz="2000" i="1" dirty="0"/>
              <a:t>E</a:t>
            </a:r>
            <a:r>
              <a:rPr lang="el-GR" sz="2000" dirty="0"/>
              <a:t>) </a:t>
            </a:r>
            <a:r>
              <a:rPr lang="el-GR" sz="2000" dirty="0" err="1"/>
              <a:t>to</a:t>
            </a:r>
            <a:r>
              <a:rPr lang="el-GR" sz="2000" dirty="0"/>
              <a:t> a </a:t>
            </a:r>
            <a:r>
              <a:rPr lang="el-GR" sz="2000" dirty="0" err="1"/>
              <a:t>graph</a:t>
            </a:r>
            <a:r>
              <a:rPr lang="el-GR" sz="2000" dirty="0"/>
              <a:t> </a:t>
            </a:r>
            <a:r>
              <a:rPr lang="el-GR" sz="2000" i="1" dirty="0"/>
              <a:t>G</a:t>
            </a:r>
            <a:r>
              <a:rPr lang="el-GR" sz="2000" dirty="0"/>
              <a:t>' = (</a:t>
            </a:r>
            <a:r>
              <a:rPr lang="el-GR" sz="2000" i="1" dirty="0"/>
              <a:t>V</a:t>
            </a:r>
            <a:r>
              <a:rPr lang="el-GR" sz="2000" dirty="0"/>
              <a:t>',</a:t>
            </a:r>
            <a:r>
              <a:rPr lang="en-US" sz="2000" dirty="0"/>
              <a:t> </a:t>
            </a:r>
            <a:r>
              <a:rPr lang="el-GR" sz="2000" i="1" dirty="0"/>
              <a:t>E</a:t>
            </a:r>
            <a:r>
              <a:rPr lang="el-GR" sz="2000" dirty="0"/>
              <a:t>'), </a:t>
            </a:r>
            <a:r>
              <a:rPr lang="en-US" sz="2000" dirty="0"/>
              <a:t>is a mapping</a:t>
            </a:r>
            <a:r>
              <a:rPr lang="el-GR" sz="2000" dirty="0"/>
              <a:t>  </a:t>
            </a:r>
            <a:r>
              <a:rPr lang="en-US" sz="2000" dirty="0"/>
              <a:t>f: G </a:t>
            </a:r>
            <a:r>
              <a:rPr lang="en-US" sz="2000" dirty="0">
                <a:sym typeface="Symbol" pitchFamily="18" charset="2"/>
              </a:rPr>
              <a:t> G’</a:t>
            </a:r>
            <a:r>
              <a:rPr lang="el-GR" sz="2000" dirty="0"/>
              <a:t>, </a:t>
            </a:r>
            <a:r>
              <a:rPr lang="en-US" sz="2000" dirty="0"/>
              <a:t>from the vertex set of G to the vertex set of G’ such that (u, u’) </a:t>
            </a:r>
            <a:r>
              <a:rPr lang="en-US" sz="2000" dirty="0">
                <a:sym typeface="Symbol" pitchFamily="18" charset="2"/>
              </a:rPr>
              <a:t> G  </a:t>
            </a:r>
            <a:r>
              <a:rPr lang="en-US" sz="2000" dirty="0"/>
              <a:t>(f(u), f(u’)) </a:t>
            </a:r>
            <a:r>
              <a:rPr lang="en-US" sz="2000" dirty="0">
                <a:sym typeface="Symbol" pitchFamily="18" charset="2"/>
              </a:rPr>
              <a:t> G’ </a:t>
            </a:r>
          </a:p>
          <a:p>
            <a:pPr algn="just"/>
            <a:endParaRPr lang="en-US" sz="2000" dirty="0"/>
          </a:p>
          <a:p>
            <a:pPr algn="just"/>
            <a:r>
              <a:rPr lang="el-GR" sz="2000" dirty="0" err="1"/>
              <a:t>If</a:t>
            </a:r>
            <a:r>
              <a:rPr lang="el-GR" sz="2000" dirty="0"/>
              <a:t> </a:t>
            </a:r>
            <a:r>
              <a:rPr lang="el-GR" sz="2000" dirty="0" err="1"/>
              <a:t>the</a:t>
            </a:r>
            <a:r>
              <a:rPr lang="el-GR" sz="2000" dirty="0"/>
              <a:t> </a:t>
            </a:r>
            <a:r>
              <a:rPr lang="el-GR" sz="2000" dirty="0" err="1"/>
              <a:t>homomorphism</a:t>
            </a:r>
            <a:r>
              <a:rPr lang="el-GR" sz="2000" dirty="0"/>
              <a:t>   </a:t>
            </a:r>
            <a:r>
              <a:rPr lang="el-GR" sz="2000" dirty="0" err="1"/>
              <a:t>is</a:t>
            </a:r>
            <a:r>
              <a:rPr lang="el-GR" sz="2000" dirty="0"/>
              <a:t> a </a:t>
            </a:r>
            <a:r>
              <a:rPr lang="en-US" sz="2000" dirty="0" err="1"/>
              <a:t>bijection</a:t>
            </a:r>
            <a:r>
              <a:rPr lang="el-GR" sz="2000" dirty="0"/>
              <a:t> </a:t>
            </a:r>
            <a:r>
              <a:rPr lang="el-GR" sz="2000" dirty="0" err="1"/>
              <a:t>whose</a:t>
            </a:r>
            <a:r>
              <a:rPr lang="el-GR" sz="2000" dirty="0"/>
              <a:t> </a:t>
            </a:r>
            <a:r>
              <a:rPr lang="en-US" sz="2000" dirty="0"/>
              <a:t>inverse function</a:t>
            </a:r>
            <a:r>
              <a:rPr lang="el-GR" sz="2000" dirty="0"/>
              <a:t> </a:t>
            </a:r>
            <a:r>
              <a:rPr lang="el-GR" sz="2000" dirty="0" err="1"/>
              <a:t>is</a:t>
            </a:r>
            <a:r>
              <a:rPr lang="el-GR" sz="2000" dirty="0"/>
              <a:t> </a:t>
            </a:r>
            <a:r>
              <a:rPr lang="el-GR" sz="2000" dirty="0" err="1"/>
              <a:t>also</a:t>
            </a:r>
            <a:r>
              <a:rPr lang="el-GR" sz="2000" dirty="0"/>
              <a:t> a </a:t>
            </a:r>
            <a:r>
              <a:rPr lang="el-GR" sz="2000" dirty="0" err="1"/>
              <a:t>graph</a:t>
            </a:r>
            <a:r>
              <a:rPr lang="el-GR" sz="2000" dirty="0"/>
              <a:t> </a:t>
            </a:r>
            <a:r>
              <a:rPr lang="el-GR" sz="2000" dirty="0" err="1"/>
              <a:t>homomorphism</a:t>
            </a:r>
            <a:r>
              <a:rPr lang="el-GR" sz="2000" dirty="0"/>
              <a:t>, </a:t>
            </a:r>
            <a:r>
              <a:rPr lang="el-GR" sz="2000" dirty="0" err="1"/>
              <a:t>then</a:t>
            </a:r>
            <a:r>
              <a:rPr lang="el-GR" sz="2000" dirty="0"/>
              <a:t> </a:t>
            </a:r>
            <a:r>
              <a:rPr lang="el-GR" sz="2000" i="1" dirty="0"/>
              <a:t>f</a:t>
            </a:r>
            <a:r>
              <a:rPr lang="el-GR" sz="2000" dirty="0"/>
              <a:t> </a:t>
            </a:r>
            <a:r>
              <a:rPr lang="el-GR" sz="2000" dirty="0" err="1"/>
              <a:t>is</a:t>
            </a:r>
            <a:r>
              <a:rPr lang="el-GR" sz="2000" dirty="0"/>
              <a:t> a </a:t>
            </a:r>
            <a:r>
              <a:rPr lang="en-US" sz="2000" dirty="0"/>
              <a:t>graph</a:t>
            </a:r>
            <a:r>
              <a:rPr lang="en-US" sz="2000" b="1" dirty="0">
                <a:solidFill>
                  <a:srgbClr val="FF3399"/>
                </a:solidFill>
              </a:rPr>
              <a:t> isomorphism</a:t>
            </a:r>
            <a:r>
              <a:rPr lang="en-US" sz="2000" dirty="0">
                <a:latin typeface="Arial" charset="0"/>
              </a:rPr>
              <a:t> [</a:t>
            </a:r>
            <a:r>
              <a:rPr lang="en-US" sz="2000" dirty="0"/>
              <a:t>(u, u’) </a:t>
            </a:r>
            <a:r>
              <a:rPr lang="en-US" sz="2000" dirty="0">
                <a:sym typeface="Symbol" pitchFamily="18" charset="2"/>
              </a:rPr>
              <a:t> G  </a:t>
            </a:r>
            <a:r>
              <a:rPr lang="en-US" sz="2000" dirty="0"/>
              <a:t>(f(u), f(u’)) </a:t>
            </a:r>
            <a:r>
              <a:rPr lang="en-US" sz="2000" dirty="0">
                <a:sym typeface="Symbol" pitchFamily="18" charset="2"/>
              </a:rPr>
              <a:t> G’]</a:t>
            </a:r>
            <a:endParaRPr lang="el-GR" sz="2000" dirty="0"/>
          </a:p>
          <a:p>
            <a:pPr algn="just"/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C4B8-9512-4C51-BB8B-3FE235CEDB69}" type="slidenum">
              <a:rPr lang="en-US"/>
              <a:pPr/>
              <a:t>12</a:t>
            </a:fld>
            <a:endParaRPr lang="en-US"/>
          </a:p>
        </p:txBody>
      </p:sp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73072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745A-42ED-4B55-88B9-6FB1EC652082}" type="slidenum">
              <a:rPr lang="en-US"/>
              <a:pPr/>
              <a:t>13</a:t>
            </a:fld>
            <a:endParaRPr lang="en-US"/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/>
              <a:t>The general graph isomorphic problem which determines whether two graphs are isomorphic is NP-hard</a:t>
            </a:r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D16B-2F29-4A24-9209-C9FB9BBFB4D1}" type="slidenum">
              <a:rPr lang="en-US"/>
              <a:pPr/>
              <a:t>14</a:t>
            </a:fld>
            <a:endParaRPr lang="en-US"/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900113" y="476250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Garamond" pitchFamily="18" charset="0"/>
              </a:rPr>
              <a:t>Privacy Preserving Publishing</a:t>
            </a:r>
            <a:endParaRPr lang="el-GR" sz="2800">
              <a:solidFill>
                <a:srgbClr val="CC0000"/>
              </a:solidFill>
              <a:latin typeface="Garamond" pitchFamily="18" charset="0"/>
            </a:endParaRPr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344816" cy="532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0E6F-B51A-4470-8133-A8F4AABF0D1C}" type="slidenum">
              <a:rPr lang="en-US"/>
              <a:pPr/>
              <a:t>15</a:t>
            </a:fld>
            <a:endParaRPr lang="en-US"/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35342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CC0000"/>
                </a:solidFill>
              </a:rPr>
              <a:t>Mappings that preserve the graph structure</a:t>
            </a:r>
          </a:p>
          <a:p>
            <a:pPr algn="ctr"/>
            <a:endParaRPr lang="en-US" sz="24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A graph </a:t>
            </a:r>
            <a:r>
              <a:rPr lang="en-US" sz="2000" b="1" dirty="0" err="1">
                <a:solidFill>
                  <a:srgbClr val="FF3399"/>
                </a:solidFill>
              </a:rPr>
              <a:t>automorphism</a:t>
            </a:r>
            <a:r>
              <a:rPr lang="en-US" sz="2000" dirty="0"/>
              <a:t> is a graph isomorphism with itself, </a:t>
            </a:r>
            <a:r>
              <a:rPr lang="en-US" sz="2000" dirty="0" err="1"/>
              <a:t>i.e</a:t>
            </a:r>
            <a:r>
              <a:rPr lang="en-US" sz="2000" dirty="0"/>
              <a:t>, a mapping from the vertices of the given graph G back to vertices of G such that the resulting graph is isomorphic with G. An </a:t>
            </a:r>
            <a:r>
              <a:rPr lang="en-US" sz="2000" dirty="0" err="1"/>
              <a:t>automorphism</a:t>
            </a:r>
            <a:r>
              <a:rPr lang="en-US" sz="2000" dirty="0"/>
              <a:t> f is </a:t>
            </a:r>
            <a:r>
              <a:rPr lang="en-US" sz="2000" b="1" dirty="0">
                <a:solidFill>
                  <a:srgbClr val="FF3399"/>
                </a:solidFill>
              </a:rPr>
              <a:t>non-trivial</a:t>
            </a:r>
            <a:r>
              <a:rPr lang="en-US" sz="2000" dirty="0"/>
              <a:t> if it is not identity function.</a:t>
            </a:r>
          </a:p>
          <a:p>
            <a:pPr algn="just"/>
            <a:endParaRPr lang="en-US" sz="2000" dirty="0"/>
          </a:p>
          <a:p>
            <a:pPr algn="just"/>
            <a:r>
              <a:rPr lang="en-US" sz="1600" dirty="0"/>
              <a:t>A</a:t>
            </a:r>
            <a:r>
              <a:rPr lang="el-GR" sz="1600" dirty="0"/>
              <a:t> </a:t>
            </a:r>
            <a:r>
              <a:rPr lang="el-GR" sz="1600" b="1" dirty="0" err="1">
                <a:solidFill>
                  <a:srgbClr val="FF3399"/>
                </a:solidFill>
              </a:rPr>
              <a:t>bijection</a:t>
            </a:r>
            <a:r>
              <a:rPr lang="el-GR" sz="1600" dirty="0"/>
              <a:t>, </a:t>
            </a:r>
            <a:r>
              <a:rPr lang="el-GR" sz="1600" dirty="0" err="1"/>
              <a:t>or</a:t>
            </a:r>
            <a:r>
              <a:rPr lang="el-GR" sz="1600" dirty="0"/>
              <a:t> a </a:t>
            </a:r>
            <a:r>
              <a:rPr lang="el-GR" sz="1600" dirty="0" err="1"/>
              <a:t>bijective</a:t>
            </a:r>
            <a:r>
              <a:rPr lang="el-GR" sz="1600" dirty="0"/>
              <a:t> </a:t>
            </a:r>
            <a:r>
              <a:rPr lang="el-GR" sz="1600" dirty="0" err="1"/>
              <a:t>function</a:t>
            </a:r>
            <a:r>
              <a:rPr lang="el-GR" sz="1600" dirty="0"/>
              <a:t>, </a:t>
            </a:r>
            <a:r>
              <a:rPr lang="el-GR" sz="1600" dirty="0" err="1"/>
              <a:t>is</a:t>
            </a:r>
            <a:r>
              <a:rPr lang="el-GR" sz="1600" dirty="0"/>
              <a:t> a f</a:t>
            </a:r>
            <a:r>
              <a:rPr lang="en-US" sz="1600" dirty="0"/>
              <a:t>unction</a:t>
            </a:r>
            <a:r>
              <a:rPr lang="el-GR" sz="1600" dirty="0"/>
              <a:t> </a:t>
            </a:r>
            <a:r>
              <a:rPr lang="el-GR" sz="1600" i="1" dirty="0"/>
              <a:t>f</a:t>
            </a:r>
            <a:r>
              <a:rPr lang="el-GR" sz="1600" dirty="0"/>
              <a:t> </a:t>
            </a:r>
            <a:r>
              <a:rPr lang="el-GR" sz="1600" dirty="0" err="1"/>
              <a:t>from</a:t>
            </a:r>
            <a:r>
              <a:rPr lang="el-GR" sz="1600" dirty="0"/>
              <a:t> a </a:t>
            </a:r>
            <a:r>
              <a:rPr lang="en-US" sz="1600" dirty="0"/>
              <a:t>set</a:t>
            </a:r>
            <a:r>
              <a:rPr lang="el-GR" sz="1600" dirty="0"/>
              <a:t> X </a:t>
            </a:r>
            <a:r>
              <a:rPr lang="el-GR" sz="1600" dirty="0" err="1"/>
              <a:t>to</a:t>
            </a:r>
            <a:r>
              <a:rPr lang="el-GR" sz="1600" dirty="0"/>
              <a:t> a </a:t>
            </a:r>
            <a:r>
              <a:rPr lang="el-GR" sz="1600" dirty="0" err="1"/>
              <a:t>set</a:t>
            </a:r>
            <a:r>
              <a:rPr lang="el-GR" sz="1600" dirty="0"/>
              <a:t> Y </a:t>
            </a:r>
            <a:r>
              <a:rPr lang="el-GR" sz="1600" dirty="0" err="1"/>
              <a:t>with</a:t>
            </a:r>
            <a:r>
              <a:rPr lang="el-GR" sz="1600" dirty="0"/>
              <a:t> </a:t>
            </a:r>
            <a:r>
              <a:rPr lang="el-GR" sz="1600" dirty="0" err="1"/>
              <a:t>the</a:t>
            </a:r>
            <a:r>
              <a:rPr lang="el-GR" sz="1600" dirty="0"/>
              <a:t> </a:t>
            </a:r>
            <a:r>
              <a:rPr lang="el-GR" sz="1600" dirty="0" err="1"/>
              <a:t>property</a:t>
            </a:r>
            <a:r>
              <a:rPr lang="el-GR" sz="1600" dirty="0"/>
              <a:t> </a:t>
            </a:r>
            <a:r>
              <a:rPr lang="el-GR" sz="1600" dirty="0" err="1"/>
              <a:t>that</a:t>
            </a:r>
            <a:r>
              <a:rPr lang="el-GR" sz="1600" dirty="0"/>
              <a:t>, </a:t>
            </a:r>
            <a:r>
              <a:rPr lang="el-GR" sz="1600" dirty="0" err="1"/>
              <a:t>for</a:t>
            </a:r>
            <a:r>
              <a:rPr lang="el-GR" sz="1600" dirty="0"/>
              <a:t> </a:t>
            </a:r>
            <a:r>
              <a:rPr lang="el-GR" sz="1600" dirty="0" err="1"/>
              <a:t>every</a:t>
            </a:r>
            <a:r>
              <a:rPr lang="el-GR" sz="1600" dirty="0"/>
              <a:t> y </a:t>
            </a:r>
            <a:r>
              <a:rPr lang="el-GR" sz="1600" dirty="0" err="1"/>
              <a:t>in</a:t>
            </a:r>
            <a:r>
              <a:rPr lang="el-GR" sz="1600" dirty="0"/>
              <a:t> Y, </a:t>
            </a:r>
            <a:r>
              <a:rPr lang="el-GR" sz="1600" dirty="0" err="1"/>
              <a:t>there</a:t>
            </a:r>
            <a:r>
              <a:rPr lang="el-GR" sz="1600" dirty="0"/>
              <a:t> </a:t>
            </a:r>
            <a:r>
              <a:rPr lang="el-GR" sz="1600" dirty="0" err="1"/>
              <a:t>is</a:t>
            </a:r>
            <a:r>
              <a:rPr lang="el-GR" sz="1600" dirty="0"/>
              <a:t> </a:t>
            </a:r>
            <a:r>
              <a:rPr lang="el-GR" sz="1600" dirty="0" err="1"/>
              <a:t>exactly</a:t>
            </a:r>
            <a:r>
              <a:rPr lang="el-GR" sz="1600" dirty="0"/>
              <a:t> </a:t>
            </a:r>
            <a:r>
              <a:rPr lang="el-GR" sz="1600" dirty="0" err="1"/>
              <a:t>one</a:t>
            </a:r>
            <a:r>
              <a:rPr lang="el-GR" sz="1600" dirty="0"/>
              <a:t> x </a:t>
            </a:r>
            <a:r>
              <a:rPr lang="el-GR" sz="1600" dirty="0" err="1"/>
              <a:t>in</a:t>
            </a:r>
            <a:r>
              <a:rPr lang="el-GR" sz="1600" dirty="0"/>
              <a:t> X </a:t>
            </a:r>
            <a:r>
              <a:rPr lang="el-GR" sz="1600" dirty="0" err="1"/>
              <a:t>such</a:t>
            </a:r>
            <a:r>
              <a:rPr lang="el-GR" sz="1600" dirty="0"/>
              <a:t> </a:t>
            </a:r>
            <a:r>
              <a:rPr lang="el-GR" sz="1600" dirty="0" err="1"/>
              <a:t>that</a:t>
            </a:r>
            <a:r>
              <a:rPr lang="el-GR" sz="1600" dirty="0"/>
              <a:t> f(x) = y. 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l-GR" sz="1600" dirty="0" err="1"/>
              <a:t>Alternatively</a:t>
            </a:r>
            <a:r>
              <a:rPr lang="el-GR" sz="1600" dirty="0"/>
              <a:t>, f </a:t>
            </a:r>
            <a:r>
              <a:rPr lang="el-GR" sz="1600" dirty="0" err="1"/>
              <a:t>is</a:t>
            </a:r>
            <a:r>
              <a:rPr lang="el-GR" sz="1600" dirty="0"/>
              <a:t> </a:t>
            </a:r>
            <a:r>
              <a:rPr lang="el-GR" sz="1600" dirty="0" err="1"/>
              <a:t>bijective</a:t>
            </a:r>
            <a:r>
              <a:rPr lang="el-GR" sz="1600" dirty="0"/>
              <a:t> </a:t>
            </a:r>
            <a:r>
              <a:rPr lang="el-GR" sz="1600" dirty="0" err="1"/>
              <a:t>if</a:t>
            </a:r>
            <a:r>
              <a:rPr lang="el-GR" sz="1600" dirty="0"/>
              <a:t> </a:t>
            </a:r>
            <a:r>
              <a:rPr lang="el-GR" sz="1600" dirty="0" err="1"/>
              <a:t>it</a:t>
            </a:r>
            <a:r>
              <a:rPr lang="el-GR" sz="1600" dirty="0"/>
              <a:t> </a:t>
            </a:r>
            <a:r>
              <a:rPr lang="el-GR" sz="1600" dirty="0" err="1"/>
              <a:t>is</a:t>
            </a:r>
            <a:r>
              <a:rPr lang="el-GR" sz="1600" dirty="0"/>
              <a:t> a </a:t>
            </a:r>
            <a:r>
              <a:rPr lang="el-GR" sz="1600" dirty="0" err="1">
                <a:solidFill>
                  <a:srgbClr val="FF3399"/>
                </a:solidFill>
              </a:rPr>
              <a:t>one</a:t>
            </a:r>
            <a:r>
              <a:rPr lang="el-GR" sz="1600" dirty="0">
                <a:solidFill>
                  <a:srgbClr val="FF3399"/>
                </a:solidFill>
              </a:rPr>
              <a:t>-</a:t>
            </a:r>
            <a:r>
              <a:rPr lang="el-GR" sz="1600" dirty="0" err="1">
                <a:solidFill>
                  <a:srgbClr val="FF3399"/>
                </a:solidFill>
              </a:rPr>
              <a:t>to</a:t>
            </a:r>
            <a:r>
              <a:rPr lang="el-GR" sz="1600" dirty="0">
                <a:solidFill>
                  <a:srgbClr val="FF3399"/>
                </a:solidFill>
              </a:rPr>
              <a:t>-</a:t>
            </a:r>
            <a:r>
              <a:rPr lang="el-GR" sz="1600" dirty="0" err="1">
                <a:solidFill>
                  <a:srgbClr val="FF3399"/>
                </a:solidFill>
              </a:rPr>
              <a:t>one</a:t>
            </a:r>
            <a:r>
              <a:rPr lang="el-GR" sz="1600" dirty="0">
                <a:solidFill>
                  <a:srgbClr val="FF3399"/>
                </a:solidFill>
              </a:rPr>
              <a:t> </a:t>
            </a:r>
            <a:r>
              <a:rPr lang="el-GR" sz="1600" dirty="0" err="1">
                <a:solidFill>
                  <a:srgbClr val="FF3399"/>
                </a:solidFill>
              </a:rPr>
              <a:t>correspondence</a:t>
            </a:r>
            <a:r>
              <a:rPr lang="el-GR" sz="1600" dirty="0"/>
              <a:t> </a:t>
            </a:r>
            <a:r>
              <a:rPr lang="el-GR" sz="1600" dirty="0" err="1"/>
              <a:t>between</a:t>
            </a:r>
            <a:r>
              <a:rPr lang="el-GR" sz="1600" dirty="0"/>
              <a:t> </a:t>
            </a:r>
            <a:r>
              <a:rPr lang="el-GR" sz="1600" dirty="0" err="1"/>
              <a:t>those</a:t>
            </a:r>
            <a:r>
              <a:rPr lang="el-GR" sz="1600" dirty="0"/>
              <a:t> </a:t>
            </a:r>
            <a:r>
              <a:rPr lang="el-GR" sz="1600" dirty="0" err="1"/>
              <a:t>sets</a:t>
            </a:r>
            <a:r>
              <a:rPr lang="el-GR" sz="1600" dirty="0"/>
              <a:t>; i</a:t>
            </a:r>
            <a:r>
              <a:rPr lang="en-US" sz="1600" dirty="0"/>
              <a:t>.e.</a:t>
            </a:r>
            <a:r>
              <a:rPr lang="el-GR" sz="1600" dirty="0"/>
              <a:t>, </a:t>
            </a:r>
            <a:r>
              <a:rPr lang="el-GR" sz="1600" dirty="0" err="1"/>
              <a:t>both</a:t>
            </a:r>
            <a:r>
              <a:rPr lang="el-GR" sz="1600" dirty="0"/>
              <a:t> </a:t>
            </a:r>
            <a:r>
              <a:rPr lang="el-GR" sz="1600" b="1" dirty="0" err="1">
                <a:solidFill>
                  <a:srgbClr val="FF3399"/>
                </a:solidFill>
              </a:rPr>
              <a:t>one</a:t>
            </a:r>
            <a:r>
              <a:rPr lang="el-GR" sz="1600" b="1" dirty="0">
                <a:solidFill>
                  <a:srgbClr val="FF3399"/>
                </a:solidFill>
              </a:rPr>
              <a:t>-</a:t>
            </a:r>
            <a:r>
              <a:rPr lang="el-GR" sz="1600" b="1" dirty="0" err="1">
                <a:solidFill>
                  <a:srgbClr val="FF3399"/>
                </a:solidFill>
              </a:rPr>
              <a:t>to</a:t>
            </a:r>
            <a:r>
              <a:rPr lang="el-GR" sz="1600" b="1" dirty="0">
                <a:solidFill>
                  <a:srgbClr val="FF3399"/>
                </a:solidFill>
              </a:rPr>
              <a:t>-</a:t>
            </a:r>
            <a:r>
              <a:rPr lang="el-GR" sz="1600" b="1" dirty="0" err="1">
                <a:solidFill>
                  <a:srgbClr val="FF3399"/>
                </a:solidFill>
              </a:rPr>
              <a:t>one</a:t>
            </a:r>
            <a:r>
              <a:rPr lang="el-GR" sz="1600" dirty="0"/>
              <a:t> </a:t>
            </a:r>
            <a:r>
              <a:rPr lang="en-US" sz="1600" dirty="0"/>
              <a:t>(injective</a:t>
            </a:r>
            <a:r>
              <a:rPr lang="el-GR" sz="1600" dirty="0"/>
              <a:t>) </a:t>
            </a:r>
            <a:r>
              <a:rPr lang="el-GR" sz="1600" dirty="0" err="1"/>
              <a:t>and</a:t>
            </a:r>
            <a:r>
              <a:rPr lang="el-GR" sz="1600" dirty="0"/>
              <a:t> </a:t>
            </a:r>
            <a:r>
              <a:rPr lang="el-GR" sz="1600" b="1" dirty="0" err="1">
                <a:solidFill>
                  <a:srgbClr val="FF3399"/>
                </a:solidFill>
              </a:rPr>
              <a:t>onto</a:t>
            </a:r>
            <a:r>
              <a:rPr lang="el-GR" sz="1600" dirty="0"/>
              <a:t> (s</a:t>
            </a:r>
            <a:r>
              <a:rPr lang="en-US" sz="1600" dirty="0" err="1"/>
              <a:t>urjective</a:t>
            </a:r>
            <a:r>
              <a:rPr lang="en-US" sz="1600" dirty="0"/>
              <a:t>)</a:t>
            </a:r>
            <a:r>
              <a:rPr lang="el-GR" sz="1600" dirty="0"/>
              <a:t>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F7C3-4E1C-4C07-B7A7-D379298E5474}" type="slidenum">
              <a:rPr lang="en-US"/>
              <a:pPr/>
              <a:t>16</a:t>
            </a:fld>
            <a:endParaRPr lang="en-US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1560" y="2132856"/>
            <a:ext cx="777686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dirty="0"/>
              <a:t>Social networks: Privacy classified into 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dirty="0"/>
              <a:t> </a:t>
            </a:r>
            <a:r>
              <a:rPr lang="en-US" dirty="0" smtClean="0">
                <a:solidFill>
                  <a:schemeClr val="accent4"/>
                </a:solidFill>
              </a:rPr>
              <a:t>vertex existence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en-US" dirty="0" smtClean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Identity disclosure</a:t>
            </a:r>
            <a:endParaRPr lang="en-US" dirty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endParaRPr lang="en-US" dirty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 L</a:t>
            </a:r>
            <a:r>
              <a:rPr lang="en-US" dirty="0" smtClean="0">
                <a:solidFill>
                  <a:schemeClr val="accent4"/>
                </a:solidFill>
              </a:rPr>
              <a:t>ink or edge disclosure</a:t>
            </a:r>
            <a:endParaRPr lang="en-US" dirty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endParaRPr lang="en-US" dirty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vertex (or link attribute) disclosure  (sensitive or non-sensitive attributes)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en-US" dirty="0" smtClean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content </a:t>
            </a:r>
            <a:r>
              <a:rPr lang="en-US" dirty="0">
                <a:solidFill>
                  <a:schemeClr val="accent4"/>
                </a:solidFill>
              </a:rPr>
              <a:t>disclosure: the sensitive data associated with each vertex is compromised, for example, the email message sent and/or received by the individuals in an email communication network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en-US" dirty="0" smtClean="0">
              <a:solidFill>
                <a:schemeClr val="accent4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accent4"/>
                </a:solidFill>
              </a:rPr>
              <a:t>property disclosure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31913" y="333375"/>
            <a:ext cx="547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Garamond" pitchFamily="18" charset="0"/>
              </a:rPr>
              <a:t>Privacy Models</a:t>
            </a:r>
            <a:endParaRPr lang="el-GR" sz="280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552" y="908720"/>
            <a:ext cx="79914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Relational data: Identify (sensitive attribute of an individual)</a:t>
            </a:r>
          </a:p>
          <a:p>
            <a:pPr algn="just">
              <a:spcBef>
                <a:spcPct val="50000"/>
              </a:spcBef>
            </a:pPr>
            <a:r>
              <a:rPr lang="en-US" dirty="0"/>
              <a:t>Background knowledge and attack model: know the values of quasi identifiers and attacks come from identifying individuals from quasi identifiers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4708-6F2D-44AE-8FE6-EAE7A1D461E1}" type="slidenum">
              <a:rPr lang="en-US"/>
              <a:pPr/>
              <a:t>17</a:t>
            </a:fld>
            <a:endParaRPr lang="en-US"/>
          </a:p>
        </p:txBody>
      </p:sp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258888" y="765175"/>
            <a:ext cx="547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Garamond" pitchFamily="18" charset="0"/>
              </a:rPr>
              <a:t>Anonymization Methods</a:t>
            </a:r>
            <a:endParaRPr lang="el-GR" sz="280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187450" y="2276475"/>
            <a:ext cx="63373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3399"/>
                </a:solidFill>
              </a:rPr>
              <a:t>Clustering-based </a:t>
            </a:r>
            <a:r>
              <a:rPr lang="en-US" sz="2000" dirty="0" smtClean="0">
                <a:solidFill>
                  <a:srgbClr val="FF3399"/>
                </a:solidFill>
              </a:rPr>
              <a:t>or Generalization-based approaches</a:t>
            </a:r>
            <a:r>
              <a:rPr lang="en-US" sz="2000" dirty="0"/>
              <a:t>: </a:t>
            </a:r>
            <a:r>
              <a:rPr lang="en-US" sz="2000" dirty="0" smtClean="0"/>
              <a:t>cluster </a:t>
            </a:r>
            <a:r>
              <a:rPr lang="en-US" sz="2000" dirty="0"/>
              <a:t>vertices and edges into groups and </a:t>
            </a:r>
            <a:r>
              <a:rPr lang="en-US" sz="2000" dirty="0" smtClean="0"/>
              <a:t>replace </a:t>
            </a:r>
            <a:r>
              <a:rPr lang="en-US" sz="2000" dirty="0"/>
              <a:t>a </a:t>
            </a:r>
            <a:r>
              <a:rPr lang="en-US" sz="2000" dirty="0" err="1"/>
              <a:t>subgraph</a:t>
            </a:r>
            <a:r>
              <a:rPr lang="en-US" sz="2000" dirty="0"/>
              <a:t> with  a super-vertex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3399"/>
                </a:solidFill>
              </a:rPr>
              <a:t>Graph Modification approaches</a:t>
            </a:r>
            <a:r>
              <a:rPr lang="en-US" sz="2000" dirty="0"/>
              <a:t>: modifies (inserts or deletes) edges and vertices in the graph (Perturbations)</a:t>
            </a:r>
            <a:endParaRPr lang="el-GR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6C1B-CD39-4008-94AE-2F85B533F8D1}" type="slidenum">
              <a:rPr lang="en-US"/>
              <a:pPr/>
              <a:t>18</a:t>
            </a:fld>
            <a:endParaRPr lang="en-US"/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684213" y="1700213"/>
            <a:ext cx="79930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el-GR" sz="2000"/>
              <a:t>A subgraph H of a graph G is said to be</a:t>
            </a:r>
            <a:r>
              <a:rPr lang="el-GR" sz="2000">
                <a:solidFill>
                  <a:srgbClr val="FF3399"/>
                </a:solidFill>
              </a:rPr>
              <a:t> induced</a:t>
            </a:r>
            <a:r>
              <a:rPr lang="el-GR" sz="2000"/>
              <a:t> if, </a:t>
            </a:r>
            <a:endParaRPr lang="en-US" sz="2000"/>
          </a:p>
          <a:p>
            <a:pPr>
              <a:buFont typeface="Wingdings" pitchFamily="2" charset="2"/>
              <a:buNone/>
            </a:pPr>
            <a:r>
              <a:rPr lang="el-GR" sz="2000"/>
              <a:t>for any pair of vertices x and y of H, </a:t>
            </a:r>
            <a:r>
              <a:rPr lang="en-US" sz="2000"/>
              <a:t>(</a:t>
            </a:r>
            <a:r>
              <a:rPr lang="el-GR" sz="2000"/>
              <a:t>x</a:t>
            </a:r>
            <a:r>
              <a:rPr lang="en-US" sz="2000"/>
              <a:t>, </a:t>
            </a:r>
            <a:r>
              <a:rPr lang="el-GR" sz="2000"/>
              <a:t>y</a:t>
            </a:r>
            <a:r>
              <a:rPr lang="en-US" sz="2000"/>
              <a:t>)</a:t>
            </a:r>
            <a:r>
              <a:rPr lang="el-GR" sz="2000"/>
              <a:t> is an edge of H if and only if </a:t>
            </a:r>
            <a:r>
              <a:rPr lang="en-US" sz="2000"/>
              <a:t>(</a:t>
            </a:r>
            <a:r>
              <a:rPr lang="el-GR" sz="2000"/>
              <a:t>x</a:t>
            </a:r>
            <a:r>
              <a:rPr lang="en-US" sz="2000"/>
              <a:t>, </a:t>
            </a:r>
            <a:r>
              <a:rPr lang="el-GR" sz="2000"/>
              <a:t>y</a:t>
            </a:r>
            <a:r>
              <a:rPr lang="en-US" sz="2000"/>
              <a:t>)</a:t>
            </a:r>
            <a:r>
              <a:rPr lang="el-GR" sz="2000"/>
              <a:t> is an edge of G. </a:t>
            </a:r>
            <a:endParaRPr lang="en-US" sz="2000"/>
          </a:p>
          <a:p>
            <a:pPr>
              <a:buFont typeface="Wingdings" pitchFamily="2" charset="2"/>
              <a:buChar char="§"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l-GR" sz="2000">
                <a:solidFill>
                  <a:srgbClr val="0033CC"/>
                </a:solidFill>
              </a:rPr>
              <a:t>In other words, H is an induced subgraph of G if it has exactly the edges that appear in G over the same vertex set. </a:t>
            </a:r>
            <a:endParaRPr lang="en-US" sz="200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el-GR" sz="2000"/>
              <a:t>If the vertex set of H is the subset S of V(G), then H can be written as G[S] and is said to be </a:t>
            </a:r>
            <a:r>
              <a:rPr lang="el-GR" sz="2000">
                <a:solidFill>
                  <a:srgbClr val="FF3399"/>
                </a:solidFill>
              </a:rPr>
              <a:t>induced by</a:t>
            </a:r>
            <a:r>
              <a:rPr lang="el-GR" sz="2000"/>
              <a:t> S. </a:t>
            </a:r>
            <a:endParaRPr lang="en-US" sz="2000"/>
          </a:p>
          <a:p>
            <a:pPr>
              <a:buFont typeface="Wingdings" pitchFamily="2" charset="2"/>
              <a:buChar char="§"/>
            </a:pPr>
            <a:endParaRPr lang="en-US" sz="2000"/>
          </a:p>
          <a:p>
            <a:pPr>
              <a:buFont typeface="Wingdings" pitchFamily="2" charset="2"/>
              <a:buChar char="§"/>
            </a:pPr>
            <a:r>
              <a:rPr lang="en-US" sz="2000"/>
              <a:t> Neighborhood</a:t>
            </a:r>
            <a:endParaRPr lang="el-GR" sz="2000"/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1619250" y="981075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Some Graph-Related Definitions</a:t>
            </a:r>
            <a:endParaRPr lang="el-GR" sz="24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6C1B-CD39-4008-94AE-2F85B533F8D1}" type="slidenum">
              <a:rPr lang="en-US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69269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Publishing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Accessing the Risk (privacy score, analysis)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Access Control (tools, etc)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63691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Next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Active Attack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Example of publishing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353C-DDB8-4169-B80D-256B8EF33D27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00113" y="476250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Garamond" pitchFamily="18" charset="0"/>
              </a:rPr>
              <a:t>Model: Social Graph</a:t>
            </a:r>
            <a:endParaRPr lang="el-GR" sz="2800">
              <a:solidFill>
                <a:srgbClr val="CC0000"/>
              </a:solidFill>
              <a:latin typeface="Garamond" pitchFamily="18" charset="0"/>
            </a:endParaRPr>
          </a:p>
        </p:txBody>
      </p:sp>
      <p:pic>
        <p:nvPicPr>
          <p:cNvPr id="405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7283685" cy="511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SIGMOD11-tutorial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86BD-7216-4563-B657-B757AAD09064}" type="slidenum">
              <a:rPr lang="en-US"/>
              <a:pPr/>
              <a:t>20</a:t>
            </a:fld>
            <a:endParaRPr lang="en-US"/>
          </a:p>
        </p:txBody>
      </p:sp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3600">
                <a:solidFill>
                  <a:schemeClr val="accent2"/>
                </a:solidFill>
                <a:ea typeface="Batang" pitchFamily="18" charset="-127"/>
              </a:rPr>
              <a:t>Type of Attacks</a:t>
            </a:r>
            <a:r>
              <a:rPr lang="en-US" sz="4400">
                <a:solidFill>
                  <a:schemeClr val="accent2"/>
                </a:solidFill>
                <a:ea typeface="Batang" pitchFamily="18" charset="-127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CE8-66D2-4153-9509-E37B06E548E2}" type="slidenum">
              <a:rPr lang="en-US"/>
              <a:pPr/>
              <a:t>21</a:t>
            </a:fld>
            <a:endParaRPr lang="en-US"/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539750" y="2636838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4400">
                <a:solidFill>
                  <a:schemeClr val="accent2"/>
                </a:solidFill>
                <a:ea typeface="Batang" pitchFamily="18" charset="-127"/>
              </a:rPr>
              <a:t>Active and Passive Attacks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116013" y="4941888"/>
            <a:ext cx="7416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/>
              <a:t>Lars Backstrom, Cynthia Dwork and Jon Kleinberg, </a:t>
            </a:r>
            <a:r>
              <a:rPr lang="el-GR" sz="1600" b="1" i="1">
                <a:solidFill>
                  <a:srgbClr val="CC0000"/>
                </a:solidFill>
              </a:rPr>
              <a:t>Wherefore art thou r3579x?: anonymized social networks, hidden patterns, and structural steganography</a:t>
            </a:r>
            <a:r>
              <a:rPr lang="el-GR" sz="1600"/>
              <a:t> Proceedings of the 16th international conference on World Wide Web,</a:t>
            </a:r>
            <a:r>
              <a:rPr lang="en-US" sz="1600"/>
              <a:t> 2007</a:t>
            </a:r>
            <a:r>
              <a:rPr lang="el-GR" sz="1600"/>
              <a:t> </a:t>
            </a:r>
            <a:r>
              <a:rPr lang="en-US" sz="1600"/>
              <a:t>(</a:t>
            </a:r>
            <a:r>
              <a:rPr lang="el-GR" sz="1600"/>
              <a:t>WWW07</a:t>
            </a:r>
            <a:r>
              <a:rPr lang="en-US" sz="1600"/>
              <a:t>)</a:t>
            </a:r>
            <a:endParaRPr lang="el-GR"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B3E7A-E8A8-423C-810C-6D3246427185}" type="slidenum">
              <a:rPr lang="en-US"/>
              <a:pPr/>
              <a:t>22</a:t>
            </a:fld>
            <a:endParaRPr lang="en-US"/>
          </a:p>
        </p:txBody>
      </p:sp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7704137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C0000"/>
                </a:solidFill>
              </a:rPr>
              <a:t>Model</a:t>
            </a:r>
          </a:p>
          <a:p>
            <a:pPr>
              <a:spcBef>
                <a:spcPct val="50000"/>
              </a:spcBef>
            </a:pPr>
            <a:r>
              <a:rPr lang="en-US" dirty="0"/>
              <a:t>Purest form of social network:</a:t>
            </a:r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  <a:r>
              <a:rPr lang="en-US" dirty="0">
                <a:solidFill>
                  <a:srgbClr val="CC0000"/>
                </a:solidFill>
              </a:rPr>
              <a:t>Nodes</a:t>
            </a:r>
            <a:r>
              <a:rPr lang="en-US" dirty="0"/>
              <a:t> corresponding to individuals</a:t>
            </a:r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  <a:r>
              <a:rPr lang="en-US" dirty="0">
                <a:solidFill>
                  <a:srgbClr val="CC0000"/>
                </a:solidFill>
              </a:rPr>
              <a:t>Edges</a:t>
            </a:r>
            <a:r>
              <a:rPr lang="en-US" dirty="0"/>
              <a:t> indicating social interactions</a:t>
            </a:r>
          </a:p>
          <a:p>
            <a:pPr>
              <a:spcBef>
                <a:spcPct val="50000"/>
              </a:spcBef>
            </a:pPr>
            <a:r>
              <a:rPr lang="en-US" dirty="0"/>
              <a:t>	(no labels, no directions, no annotations)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</a:rPr>
              <a:t>Simple </a:t>
            </a:r>
            <a:r>
              <a:rPr lang="en-US" dirty="0" err="1" smtClean="0">
                <a:solidFill>
                  <a:srgbClr val="CC0000"/>
                </a:solidFill>
              </a:rPr>
              <a:t>Anonymization</a:t>
            </a:r>
            <a:endParaRPr lang="el-GR" dirty="0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755650" y="5013325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99"/>
                </a:solidFill>
              </a:rPr>
              <a:t>Can this work?</a:t>
            </a:r>
            <a:endParaRPr lang="el-GR" sz="280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9048-1C48-4512-9AB8-B47508804FC3}" type="slidenum">
              <a:rPr lang="en-US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1560" y="9087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Walk-based Active Attack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Requirement for the construction of H</a:t>
            </a:r>
            <a:endParaRPr lang="el-GR" dirty="0"/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5832648" cy="14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6951-F7F6-4CA3-9ACA-E3764479B2DF}" type="slidenum">
              <a:rPr lang="en-US"/>
              <a:pPr/>
              <a:t>24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Data: Network of friends on </a:t>
            </a:r>
            <a:r>
              <a:rPr lang="en-US" sz="2400" i="1"/>
              <a:t>LiveJournal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4.4∙10</a:t>
            </a:r>
            <a:r>
              <a:rPr lang="en-US" sz="2000" baseline="30000"/>
              <a:t>6</a:t>
            </a:r>
            <a:r>
              <a:rPr lang="en-US" sz="2000"/>
              <a:t> nodes, 77∙10</a:t>
            </a:r>
            <a:r>
              <a:rPr lang="en-US" sz="2000" baseline="30000"/>
              <a:t>6</a:t>
            </a:r>
            <a:r>
              <a:rPr lang="en-US" sz="2000"/>
              <a:t> edges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Uniqueness: With 7 nodes, an average of 70 nodes can be de-anonymized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Although log(4.4∙10</a:t>
            </a:r>
            <a:r>
              <a:rPr lang="en-US" sz="2000" baseline="30000"/>
              <a:t>6</a:t>
            </a:r>
            <a:r>
              <a:rPr lang="en-US" sz="2000"/>
              <a:t>) ≈ 15</a:t>
            </a:r>
          </a:p>
          <a:p>
            <a:pPr>
              <a:lnSpc>
                <a:spcPct val="90000"/>
              </a:lnSpc>
            </a:pPr>
            <a:r>
              <a:rPr lang="en-US" sz="2400"/>
              <a:t>Efficiency: |T| is typically ~9∙10</a:t>
            </a:r>
            <a:r>
              <a:rPr lang="en-US" sz="2400" baseline="30000"/>
              <a:t>4</a:t>
            </a:r>
          </a:p>
          <a:p>
            <a:pPr>
              <a:lnSpc>
                <a:spcPct val="90000"/>
              </a:lnSpc>
            </a:pPr>
            <a:r>
              <a:rPr lang="en-US" sz="2400"/>
              <a:t>Detectability: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Only 7 nodes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Many subgraphs of 7 nodes in G are dense and well-connected</a:t>
            </a:r>
          </a:p>
          <a:p>
            <a:pPr lvl="1">
              <a:lnSpc>
                <a:spcPct val="90000"/>
              </a:lnSpc>
            </a:pPr>
            <a:endParaRPr lang="en-US" sz="2000" baseline="30000"/>
          </a:p>
        </p:txBody>
      </p:sp>
      <p:pic>
        <p:nvPicPr>
          <p:cNvPr id="332804" name="Picture 4" descr="LiveJournal"/>
          <p:cNvPicPr>
            <a:picLocks noChangeAspect="1" noChangeArrowheads="1"/>
          </p:cNvPicPr>
          <p:nvPr/>
        </p:nvPicPr>
        <p:blipFill>
          <a:blip r:embed="rId3" cstate="print"/>
          <a:srcRect l="19856" t="8870" r="20697" b="68919"/>
          <a:stretch>
            <a:fillRect/>
          </a:stretch>
        </p:blipFill>
        <p:spPr bwMode="auto">
          <a:xfrm>
            <a:off x="1600200" y="2057400"/>
            <a:ext cx="5708650" cy="207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27AD-6BD2-400B-9077-AC8397BEE805}" type="slidenum">
              <a:rPr lang="en-US"/>
              <a:pPr/>
              <a:t>25</a:t>
            </a:fld>
            <a:endParaRPr 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that </a:t>
            </a:r>
            <a:r>
              <a:rPr lang="en-US" i="1"/>
              <a:t>H</a:t>
            </a:r>
            <a:r>
              <a:rPr lang="en-US"/>
              <a:t> is Unique</a:t>
            </a:r>
          </a:p>
        </p:txBody>
      </p:sp>
      <p:pic>
        <p:nvPicPr>
          <p:cNvPr id="333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746760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9048-1C48-4512-9AB8-B47508804FC3}" type="slidenum">
              <a:rPr lang="en-US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1600" y="980728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Efficient recovery</a:t>
            </a:r>
          </a:p>
          <a:p>
            <a:endParaRPr lang="en-US" dirty="0" smtClean="0"/>
          </a:p>
          <a:p>
            <a:r>
              <a:rPr lang="en-US" dirty="0" err="1" smtClean="0"/>
              <a:t>Detectability</a:t>
            </a:r>
            <a:endParaRPr lang="en-US" dirty="0" smtClean="0"/>
          </a:p>
          <a:p>
            <a:r>
              <a:rPr lang="en-US" dirty="0" smtClean="0"/>
              <a:t>Only 7 nodes</a:t>
            </a:r>
          </a:p>
          <a:p>
            <a:r>
              <a:rPr lang="en-US" dirty="0" smtClean="0"/>
              <a:t>Internal structure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9F9B-21D2-4C08-BA67-477F11AB35EF}" type="slidenum">
              <a:rPr lang="en-US"/>
              <a:pPr/>
              <a:t>27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Passive Attack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400" i="1"/>
              <a:t>H </a:t>
            </a:r>
            <a:r>
              <a:rPr lang="en-US" sz="2400"/>
              <a:t>is a coalition, recovered by same search algorithm</a:t>
            </a:r>
          </a:p>
          <a:p>
            <a:r>
              <a:rPr lang="en-US" sz="2400"/>
              <a:t>Nothing guaranteed, but works in practice</a:t>
            </a:r>
          </a:p>
        </p:txBody>
      </p:sp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11375"/>
            <a:ext cx="67056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9048-1C48-4512-9AB8-B47508804FC3}" type="slidenum">
              <a:rPr lang="en-US"/>
              <a:pPr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1600" y="98072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Passive Attack</a:t>
            </a: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1628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936E-2261-4F4B-85C9-FFD187EA0071}" type="slidenum">
              <a:rPr lang="en-US"/>
              <a:pPr/>
              <a:t>29</a:t>
            </a:fld>
            <a:endParaRPr lang="en-US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842486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336699"/>
                </a:solidFill>
              </a:rPr>
              <a:t>Passive Attacks</a:t>
            </a:r>
          </a:p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777777"/>
                </a:solidFill>
              </a:rPr>
              <a:t>An adversary tries to learn the identities of the nodes only </a:t>
            </a:r>
            <a:r>
              <a:rPr lang="en-US" b="1" u="sng" dirty="0" smtClean="0">
                <a:solidFill>
                  <a:srgbClr val="777777"/>
                </a:solidFill>
              </a:rPr>
              <a:t>after</a:t>
            </a:r>
            <a:r>
              <a:rPr lang="en-US" dirty="0" smtClean="0">
                <a:solidFill>
                  <a:srgbClr val="777777"/>
                </a:solidFill>
              </a:rPr>
              <a:t> the </a:t>
            </a:r>
            <a:r>
              <a:rPr lang="en-US" dirty="0" err="1" smtClean="0">
                <a:solidFill>
                  <a:srgbClr val="777777"/>
                </a:solidFill>
              </a:rPr>
              <a:t>anonymized</a:t>
            </a:r>
            <a:r>
              <a:rPr lang="en-US" dirty="0" smtClean="0">
                <a:solidFill>
                  <a:srgbClr val="777777"/>
                </a:solidFill>
              </a:rPr>
              <a:t> network has been released</a:t>
            </a:r>
          </a:p>
          <a:p>
            <a:pPr algn="just">
              <a:spcBef>
                <a:spcPct val="50000"/>
              </a:spcBef>
            </a:pPr>
            <a:r>
              <a:rPr lang="en-US" sz="1600" dirty="0" smtClean="0">
                <a:solidFill>
                  <a:srgbClr val="969696"/>
                </a:solidFill>
              </a:rPr>
              <a:t>Simply </a:t>
            </a:r>
            <a:r>
              <a:rPr lang="en-US" sz="1600" dirty="0" smtClean="0">
                <a:solidFill>
                  <a:srgbClr val="CC0000"/>
                </a:solidFill>
              </a:rPr>
              <a:t>try to find themselves</a:t>
            </a:r>
            <a:r>
              <a:rPr lang="en-US" sz="1600" dirty="0" smtClean="0">
                <a:solidFill>
                  <a:srgbClr val="969696"/>
                </a:solidFill>
              </a:rPr>
              <a:t> in the released network and from this to discover the existence of edges among users to whom they are linked</a:t>
            </a:r>
          </a:p>
          <a:p>
            <a:pPr algn="just">
              <a:spcBef>
                <a:spcPct val="50000"/>
              </a:spcBef>
            </a:pPr>
            <a:r>
              <a:rPr lang="en-US" sz="1600" dirty="0" smtClean="0">
                <a:solidFill>
                  <a:srgbClr val="969696"/>
                </a:solidFill>
              </a:rPr>
              <a:t>a user can </a:t>
            </a:r>
            <a:r>
              <a:rPr lang="en-US" sz="1600" dirty="0" smtClean="0">
                <a:solidFill>
                  <a:srgbClr val="CC0000"/>
                </a:solidFill>
              </a:rPr>
              <a:t>collude with a coalition of k-1</a:t>
            </a:r>
            <a:r>
              <a:rPr lang="en-US" sz="1600" dirty="0" smtClean="0">
                <a:solidFill>
                  <a:srgbClr val="969696"/>
                </a:solidFill>
              </a:rPr>
              <a:t> friends after the release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336699"/>
                </a:solidFill>
              </a:rPr>
              <a:t>Active Attacks</a:t>
            </a:r>
          </a:p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777777"/>
                </a:solidFill>
              </a:rPr>
              <a:t>An </a:t>
            </a:r>
            <a:r>
              <a:rPr lang="en-US" dirty="0">
                <a:solidFill>
                  <a:srgbClr val="777777"/>
                </a:solidFill>
              </a:rPr>
              <a:t>adversary tries to compromise privacy by strategically creating new user accounts and links </a:t>
            </a:r>
            <a:r>
              <a:rPr lang="en-US" b="1" u="sng" dirty="0">
                <a:solidFill>
                  <a:srgbClr val="777777"/>
                </a:solidFill>
              </a:rPr>
              <a:t>before</a:t>
            </a:r>
            <a:r>
              <a:rPr lang="en-US" dirty="0">
                <a:solidFill>
                  <a:srgbClr val="777777"/>
                </a:solidFill>
              </a:rPr>
              <a:t> the </a:t>
            </a:r>
            <a:r>
              <a:rPr lang="en-US" dirty="0" err="1">
                <a:solidFill>
                  <a:srgbClr val="777777"/>
                </a:solidFill>
              </a:rPr>
              <a:t>anonymized</a:t>
            </a:r>
            <a:r>
              <a:rPr lang="en-US" dirty="0">
                <a:solidFill>
                  <a:srgbClr val="777777"/>
                </a:solidFill>
              </a:rPr>
              <a:t> network is </a:t>
            </a:r>
            <a:r>
              <a:rPr lang="en-US" dirty="0" smtClean="0">
                <a:solidFill>
                  <a:srgbClr val="777777"/>
                </a:solidFill>
              </a:rPr>
              <a:t>released</a:t>
            </a:r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23528" y="4581128"/>
            <a:ext cx="84248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777777"/>
                </a:solidFill>
              </a:rPr>
              <a:t> Active work in with high probability in any network – passive rely on the chance that a use can uniquely find themselves after the network is released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777777"/>
                </a:solidFill>
              </a:rPr>
              <a:t> Passive attacks can </a:t>
            </a:r>
            <a:r>
              <a:rPr lang="en-US" sz="1600" b="1" dirty="0" smtClean="0">
                <a:solidFill>
                  <a:srgbClr val="777777"/>
                </a:solidFill>
              </a:rPr>
              <a:t>only compromise </a:t>
            </a:r>
            <a:r>
              <a:rPr lang="en-US" sz="1600" b="1" dirty="0">
                <a:solidFill>
                  <a:srgbClr val="777777"/>
                </a:solidFill>
              </a:rPr>
              <a:t>the privacy of users </a:t>
            </a:r>
            <a:r>
              <a:rPr lang="en-US" sz="1600" b="1" dirty="0" smtClean="0">
                <a:solidFill>
                  <a:srgbClr val="777777"/>
                </a:solidFill>
              </a:rPr>
              <a:t>linked </a:t>
            </a:r>
            <a:r>
              <a:rPr lang="en-US" sz="1600" b="1" dirty="0">
                <a:solidFill>
                  <a:srgbClr val="777777"/>
                </a:solidFill>
              </a:rPr>
              <a:t>to the </a:t>
            </a:r>
            <a:r>
              <a:rPr lang="en-US" sz="1600" b="1" dirty="0" smtClean="0">
                <a:solidFill>
                  <a:srgbClr val="777777"/>
                </a:solidFill>
              </a:rPr>
              <a:t>attacker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777777"/>
                </a:solidFill>
              </a:rPr>
              <a:t> Passive attacks, no observable wrong-doing</a:t>
            </a:r>
            <a:endParaRPr lang="el-GR" sz="1600" dirty="0">
              <a:solidFill>
                <a:srgbClr val="77777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353C-DDB8-4169-B80D-256B8EF33D27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00113" y="476250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Garamond" pitchFamily="18" charset="0"/>
              </a:rPr>
              <a:t>Model: Social Graph</a:t>
            </a:r>
            <a:endParaRPr lang="el-GR" sz="280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SIGMOD11-tutorial</a:t>
            </a:r>
            <a:endParaRPr lang="el-GR" dirty="0"/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6303328" cy="479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9048-1C48-4512-9AB8-B47508804FC3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9048-1C48-4512-9AB8-B47508804FC3}" type="slidenum">
              <a:rPr lang="en-US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Επιπλέον υλικό από διάφορες παρουσιάσεις αυτού του άρθρου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7C3A-97B4-458F-855C-F3D99EB9E3B9}" type="slidenum">
              <a:rPr lang="en-US"/>
              <a:pPr/>
              <a:t>32</a:t>
            </a:fld>
            <a:endParaRPr lang="en-US"/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827088" y="4868863"/>
            <a:ext cx="727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CC33"/>
                </a:solidFill>
              </a:rPr>
              <a:t>Note that the adversary may be a user of the system being anomymized</a:t>
            </a:r>
            <a:endParaRPr lang="el-GR" sz="2000" b="1">
              <a:solidFill>
                <a:srgbClr val="33CC33"/>
              </a:solidFill>
            </a:endParaRPr>
          </a:p>
        </p:txBody>
      </p:sp>
      <p:sp>
        <p:nvSpPr>
          <p:cNvPr id="123911" name="Text Box 7" descr="Parchment"/>
          <p:cNvSpPr txBox="1">
            <a:spLocks noChangeArrowheads="1"/>
          </p:cNvSpPr>
          <p:nvPr/>
        </p:nvSpPr>
        <p:spPr bwMode="auto">
          <a:xfrm>
            <a:off x="611188" y="2349500"/>
            <a:ext cx="7632700" cy="21002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Focus of the paper:</a:t>
            </a:r>
          </a:p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Identify type of attacks that even from </a:t>
            </a:r>
            <a:r>
              <a:rPr lang="en-US" sz="2400" b="1">
                <a:solidFill>
                  <a:srgbClr val="FF3399"/>
                </a:solidFill>
              </a:rPr>
              <a:t>a single anonymized copy</a:t>
            </a:r>
            <a:r>
              <a:rPr lang="en-US" sz="2400" b="1">
                <a:solidFill>
                  <a:schemeClr val="bg2"/>
                </a:solidFill>
              </a:rPr>
              <a:t> of a social network, it is possible for an adversary to learn </a:t>
            </a:r>
            <a:r>
              <a:rPr lang="en-US" sz="2400" b="1">
                <a:solidFill>
                  <a:srgbClr val="FF3399"/>
                </a:solidFill>
              </a:rPr>
              <a:t>whether edges exist or not</a:t>
            </a:r>
            <a:r>
              <a:rPr lang="en-US" sz="2400" b="1">
                <a:solidFill>
                  <a:schemeClr val="bg2"/>
                </a:solidFill>
              </a:rPr>
              <a:t> between specific targeted pair of nodes</a:t>
            </a:r>
            <a:endParaRPr lang="el-GR" sz="2400" b="1">
              <a:solidFill>
                <a:schemeClr val="bg2"/>
              </a:solidFill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684213" y="90805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Privacy threat: De-anonymize 2 nodes and learn if connected</a:t>
            </a:r>
            <a:endParaRPr lang="el-GR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E83-6042-4C10-B76F-D7603782028D}" type="slidenum">
              <a:rPr lang="en-US"/>
              <a:pPr/>
              <a:t>33</a:t>
            </a:fld>
            <a:endParaRPr lang="en-US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1060450"/>
            <a:ext cx="82169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96D7-17B4-4EB1-86E8-F973858959DE}" type="slidenum">
              <a:rPr lang="en-US"/>
              <a:pPr/>
              <a:t>34</a:t>
            </a:fld>
            <a:endParaRPr lang="en-US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81075"/>
            <a:ext cx="8066087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5018-FE6B-4766-8A14-F47E7E598A85}" type="slidenum">
              <a:rPr lang="en-US"/>
              <a:pPr/>
              <a:t>35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Attacks - Challenges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Let </a:t>
            </a:r>
            <a:r>
              <a:rPr lang="en-US" i="1"/>
              <a:t>G</a:t>
            </a:r>
            <a:r>
              <a:rPr lang="en-US"/>
              <a:t> be the network, </a:t>
            </a:r>
            <a:r>
              <a:rPr lang="en-US" i="1"/>
              <a:t>H</a:t>
            </a:r>
            <a:r>
              <a:rPr lang="en-US"/>
              <a:t> the subgraph</a:t>
            </a:r>
          </a:p>
          <a:p>
            <a:pPr>
              <a:buFontTx/>
              <a:buNone/>
            </a:pPr>
            <a:r>
              <a:rPr lang="en-US"/>
              <a:t>With high probability, </a:t>
            </a:r>
            <a:r>
              <a:rPr lang="en-US" i="1"/>
              <a:t>H</a:t>
            </a:r>
            <a:r>
              <a:rPr lang="en-US"/>
              <a:t> must be:</a:t>
            </a:r>
          </a:p>
          <a:p>
            <a:r>
              <a:rPr lang="en-US"/>
              <a:t>Uniquely identifiable in </a:t>
            </a:r>
            <a:r>
              <a:rPr lang="en-US" i="1"/>
              <a:t>G</a:t>
            </a:r>
          </a:p>
          <a:p>
            <a:pPr lvl="1"/>
            <a:r>
              <a:rPr lang="en-US"/>
              <a:t>For any </a:t>
            </a:r>
            <a:r>
              <a:rPr lang="en-US" i="1"/>
              <a:t>G</a:t>
            </a:r>
          </a:p>
          <a:p>
            <a:r>
              <a:rPr lang="en-US"/>
              <a:t>Efficiently locatable </a:t>
            </a:r>
          </a:p>
          <a:p>
            <a:pPr lvl="1"/>
            <a:r>
              <a:rPr lang="en-US"/>
              <a:t>Tractable instance of subgraph isomorphism</a:t>
            </a:r>
          </a:p>
          <a:p>
            <a:r>
              <a:rPr lang="en-US"/>
              <a:t>But undetectable </a:t>
            </a:r>
          </a:p>
          <a:p>
            <a:pPr lvl="1"/>
            <a:r>
              <a:rPr lang="en-US"/>
              <a:t>From the point of view of the </a:t>
            </a:r>
            <a:r>
              <a:rPr lang="en-US" i="1"/>
              <a:t>data curator</a:t>
            </a:r>
          </a:p>
          <a:p>
            <a:endParaRPr lang="en-US" i="1"/>
          </a:p>
        </p:txBody>
      </p:sp>
      <p:grpSp>
        <p:nvGrpSpPr>
          <p:cNvPr id="311300" name="Group 4"/>
          <p:cNvGrpSpPr>
            <a:grpSpLocks/>
          </p:cNvGrpSpPr>
          <p:nvPr/>
        </p:nvGrpSpPr>
        <p:grpSpPr bwMode="auto">
          <a:xfrm>
            <a:off x="7467600" y="1447800"/>
            <a:ext cx="1046163" cy="969963"/>
            <a:chOff x="4608" y="1152"/>
            <a:chExt cx="1139" cy="1091"/>
          </a:xfrm>
        </p:grpSpPr>
        <p:grpSp>
          <p:nvGrpSpPr>
            <p:cNvPr id="311301" name="Group 5"/>
            <p:cNvGrpSpPr>
              <a:grpSpLocks/>
            </p:cNvGrpSpPr>
            <p:nvPr/>
          </p:nvGrpSpPr>
          <p:grpSpPr bwMode="auto">
            <a:xfrm>
              <a:off x="4944" y="1536"/>
              <a:ext cx="432" cy="336"/>
              <a:chOff x="4512" y="1488"/>
              <a:chExt cx="432" cy="336"/>
            </a:xfrm>
          </p:grpSpPr>
          <p:sp>
            <p:nvSpPr>
              <p:cNvPr id="311302" name="Line 6"/>
              <p:cNvSpPr>
                <a:spLocks noChangeShapeType="1"/>
              </p:cNvSpPr>
              <p:nvPr/>
            </p:nvSpPr>
            <p:spPr bwMode="auto">
              <a:xfrm>
                <a:off x="4512" y="1632"/>
                <a:ext cx="336" cy="192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11303" name="Group 7"/>
              <p:cNvGrpSpPr>
                <a:grpSpLocks/>
              </p:cNvGrpSpPr>
              <p:nvPr/>
            </p:nvGrpSpPr>
            <p:grpSpPr bwMode="auto">
              <a:xfrm>
                <a:off x="4512" y="1488"/>
                <a:ext cx="432" cy="336"/>
                <a:chOff x="4512" y="1488"/>
                <a:chExt cx="432" cy="336"/>
              </a:xfrm>
            </p:grpSpPr>
            <p:sp>
              <p:nvSpPr>
                <p:cNvPr id="31130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560" y="1488"/>
                  <a:ext cx="144" cy="336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11305" name="Line 9"/>
                <p:cNvSpPr>
                  <a:spLocks noChangeShapeType="1"/>
                </p:cNvSpPr>
                <p:nvPr/>
              </p:nvSpPr>
              <p:spPr bwMode="auto">
                <a:xfrm>
                  <a:off x="4704" y="1488"/>
                  <a:ext cx="144" cy="336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1130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512" y="1632"/>
                  <a:ext cx="432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1130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560" y="1632"/>
                  <a:ext cx="384" cy="192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pic>
          <p:nvPicPr>
            <p:cNvPr id="311308" name="Picture 12" descr="Pictur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8" y="1152"/>
              <a:ext cx="1139" cy="10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3CF89-2138-4AB4-B6F1-FD3A94F59A3B}" type="slidenum">
              <a:rPr lang="en-US"/>
              <a:pPr/>
              <a:t>36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Attacks - Approaches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Basic idea: </a:t>
            </a:r>
            <a:r>
              <a:rPr lang="en-US" i="1"/>
              <a:t>H</a:t>
            </a:r>
            <a:r>
              <a:rPr lang="en-US"/>
              <a:t> is </a:t>
            </a:r>
            <a:r>
              <a:rPr lang="en-US" i="1"/>
              <a:t>randomly generated</a:t>
            </a:r>
          </a:p>
          <a:p>
            <a:pPr marL="990600" lvl="1" indent="-533400"/>
            <a:r>
              <a:rPr lang="en-US"/>
              <a:t>Start with </a:t>
            </a:r>
            <a:r>
              <a:rPr lang="en-US" i="1"/>
              <a:t>k</a:t>
            </a:r>
            <a:r>
              <a:rPr lang="en-US"/>
              <a:t> nodes, add edges independently at random</a:t>
            </a:r>
          </a:p>
          <a:p>
            <a:pPr marL="609600" indent="-609600"/>
            <a:r>
              <a:rPr lang="en-US"/>
              <a:t>Two variants:</a:t>
            </a:r>
          </a:p>
          <a:p>
            <a:pPr marL="990600" lvl="1" indent="-533400"/>
            <a:r>
              <a:rPr lang="en-US" i="1"/>
              <a:t>k</a:t>
            </a:r>
            <a:r>
              <a:rPr lang="en-US"/>
              <a:t> = </a:t>
            </a:r>
            <a:r>
              <a:rPr lang="el-GR"/>
              <a:t>Θ</a:t>
            </a:r>
            <a:r>
              <a:rPr lang="en-US"/>
              <a:t>(log</a:t>
            </a:r>
            <a:r>
              <a:rPr lang="en-US" i="1"/>
              <a:t>n</a:t>
            </a:r>
            <a:r>
              <a:rPr lang="en-US"/>
              <a:t>) de-anonymizes </a:t>
            </a:r>
            <a:r>
              <a:rPr lang="el-GR"/>
              <a:t>Θ</a:t>
            </a:r>
            <a:r>
              <a:rPr lang="en-US"/>
              <a:t>(log</a:t>
            </a:r>
            <a:r>
              <a:rPr lang="en-US" baseline="30000"/>
              <a:t>2</a:t>
            </a:r>
            <a:r>
              <a:rPr lang="en-US" i="1"/>
              <a:t>n</a:t>
            </a:r>
            <a:r>
              <a:rPr lang="en-US"/>
              <a:t>) users</a:t>
            </a:r>
          </a:p>
          <a:p>
            <a:pPr marL="990600" lvl="1" indent="-533400"/>
            <a:r>
              <a:rPr lang="en-US" i="1"/>
              <a:t>k</a:t>
            </a:r>
            <a:r>
              <a:rPr lang="en-US"/>
              <a:t> = </a:t>
            </a:r>
            <a:r>
              <a:rPr lang="el-GR"/>
              <a:t>Θ</a:t>
            </a:r>
            <a:r>
              <a:rPr lang="en-US"/>
              <a:t>(√log</a:t>
            </a:r>
            <a:r>
              <a:rPr lang="en-US" i="1"/>
              <a:t>n</a:t>
            </a:r>
            <a:r>
              <a:rPr lang="en-US"/>
              <a:t>) de-anonymizes </a:t>
            </a:r>
            <a:r>
              <a:rPr lang="el-GR"/>
              <a:t>Θ</a:t>
            </a:r>
            <a:r>
              <a:rPr lang="en-US"/>
              <a:t>(√ log</a:t>
            </a:r>
            <a:r>
              <a:rPr lang="en-US" i="1"/>
              <a:t>n</a:t>
            </a:r>
            <a:r>
              <a:rPr lang="en-US"/>
              <a:t>) users</a:t>
            </a:r>
          </a:p>
          <a:p>
            <a:pPr marL="1371600" lvl="2" indent="-457200"/>
            <a:r>
              <a:rPr lang="en-US"/>
              <a:t>H needs to be “more unique”</a:t>
            </a:r>
          </a:p>
          <a:p>
            <a:pPr marL="1371600" lvl="2" indent="-457200"/>
            <a:r>
              <a:rPr lang="en-US"/>
              <a:t>Achieved by “thin” attachment of H to G</a:t>
            </a:r>
          </a:p>
          <a:p>
            <a:pPr marL="990600" lvl="1" indent="-533400"/>
            <a:endParaRPr lang="en-US"/>
          </a:p>
          <a:p>
            <a:pPr marL="990600" lvl="1" indent="-533400">
              <a:buFontTx/>
              <a:buNone/>
            </a:pPr>
            <a:endParaRPr lang="en-US"/>
          </a:p>
        </p:txBody>
      </p:sp>
      <p:grpSp>
        <p:nvGrpSpPr>
          <p:cNvPr id="312324" name="Group 4"/>
          <p:cNvGrpSpPr>
            <a:grpSpLocks/>
          </p:cNvGrpSpPr>
          <p:nvPr/>
        </p:nvGrpSpPr>
        <p:grpSpPr bwMode="auto">
          <a:xfrm>
            <a:off x="7772400" y="1219200"/>
            <a:ext cx="1046163" cy="969963"/>
            <a:chOff x="4608" y="1152"/>
            <a:chExt cx="1139" cy="1091"/>
          </a:xfrm>
        </p:grpSpPr>
        <p:grpSp>
          <p:nvGrpSpPr>
            <p:cNvPr id="312325" name="Group 5"/>
            <p:cNvGrpSpPr>
              <a:grpSpLocks/>
            </p:cNvGrpSpPr>
            <p:nvPr/>
          </p:nvGrpSpPr>
          <p:grpSpPr bwMode="auto">
            <a:xfrm>
              <a:off x="4944" y="1536"/>
              <a:ext cx="432" cy="336"/>
              <a:chOff x="4512" y="1488"/>
              <a:chExt cx="432" cy="336"/>
            </a:xfrm>
          </p:grpSpPr>
          <p:sp>
            <p:nvSpPr>
              <p:cNvPr id="312326" name="Line 6"/>
              <p:cNvSpPr>
                <a:spLocks noChangeShapeType="1"/>
              </p:cNvSpPr>
              <p:nvPr/>
            </p:nvSpPr>
            <p:spPr bwMode="auto">
              <a:xfrm>
                <a:off x="4512" y="1632"/>
                <a:ext cx="336" cy="192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12327" name="Group 7"/>
              <p:cNvGrpSpPr>
                <a:grpSpLocks/>
              </p:cNvGrpSpPr>
              <p:nvPr/>
            </p:nvGrpSpPr>
            <p:grpSpPr bwMode="auto">
              <a:xfrm>
                <a:off x="4512" y="1488"/>
                <a:ext cx="432" cy="336"/>
                <a:chOff x="4512" y="1488"/>
                <a:chExt cx="432" cy="336"/>
              </a:xfrm>
            </p:grpSpPr>
            <p:sp>
              <p:nvSpPr>
                <p:cNvPr id="31232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560" y="1488"/>
                  <a:ext cx="144" cy="336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12329" name="Line 9"/>
                <p:cNvSpPr>
                  <a:spLocks noChangeShapeType="1"/>
                </p:cNvSpPr>
                <p:nvPr/>
              </p:nvSpPr>
              <p:spPr bwMode="auto">
                <a:xfrm>
                  <a:off x="4704" y="1488"/>
                  <a:ext cx="144" cy="336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1233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512" y="1632"/>
                  <a:ext cx="432" cy="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1233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560" y="1632"/>
                  <a:ext cx="384" cy="192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pic>
          <p:nvPicPr>
            <p:cNvPr id="312332" name="Picture 12" descr="Pictur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8" y="1152"/>
              <a:ext cx="1139" cy="1091"/>
            </a:xfrm>
            <a:prstGeom prst="rect">
              <a:avLst/>
            </a:prstGeom>
            <a:noFill/>
          </p:spPr>
        </p:pic>
      </p:grpSp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4114800" y="2743200"/>
            <a:ext cx="3733800" cy="9906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The “Walk-based” attack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– better in practice</a:t>
            </a:r>
            <a:endParaRPr lang="el-GR" sz="24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2334" name="Rectangle 14"/>
          <p:cNvSpPr>
            <a:spLocks noChangeArrowheads="1"/>
          </p:cNvSpPr>
          <p:nvPr/>
        </p:nvSpPr>
        <p:spPr bwMode="auto">
          <a:xfrm>
            <a:off x="3962400" y="5715000"/>
            <a:ext cx="4114800" cy="9906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The “Cut-based” attack – 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matches theoretical bound</a:t>
            </a:r>
            <a:endParaRPr lang="el-GR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2335" name="Line 15"/>
          <p:cNvSpPr>
            <a:spLocks noChangeShapeType="1"/>
          </p:cNvSpPr>
          <p:nvPr/>
        </p:nvSpPr>
        <p:spPr bwMode="auto">
          <a:xfrm flipH="1">
            <a:off x="1143000" y="3276600"/>
            <a:ext cx="29718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 flipH="1" flipV="1">
            <a:off x="1066800" y="4495800"/>
            <a:ext cx="2895600" cy="1752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3" grpId="0" animBg="1"/>
      <p:bldP spid="312334" grpId="0" animBg="1"/>
      <p:bldP spid="312335" grpId="0" animBg="1"/>
      <p:bldP spid="3123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05CB-02F9-4D2E-B8E8-2CBDACB1C9C7}" type="slidenum">
              <a:rPr lang="en-US"/>
              <a:pPr/>
              <a:t>37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Attacks on anonymized networks – </a:t>
            </a:r>
          </a:p>
          <a:p>
            <a:pPr>
              <a:buFontTx/>
              <a:buNone/>
            </a:pPr>
            <a:r>
              <a:rPr lang="en-US"/>
              <a:t>	high level description</a:t>
            </a:r>
          </a:p>
          <a:p>
            <a:r>
              <a:rPr lang="en-US" b="1">
                <a:solidFill>
                  <a:srgbClr val="FF0000"/>
                </a:solidFill>
              </a:rPr>
              <a:t>The Walk-Based active attack</a:t>
            </a:r>
          </a:p>
          <a:p>
            <a:pPr lvl="1"/>
            <a:r>
              <a:rPr lang="en-US"/>
              <a:t>Description</a:t>
            </a:r>
          </a:p>
          <a:p>
            <a:pPr lvl="1"/>
            <a:r>
              <a:rPr lang="en-US"/>
              <a:t>Analysis</a:t>
            </a:r>
          </a:p>
          <a:p>
            <a:pPr lvl="1"/>
            <a:r>
              <a:rPr lang="en-US"/>
              <a:t>Experiments</a:t>
            </a:r>
          </a:p>
          <a:p>
            <a:r>
              <a:rPr lang="en-US"/>
              <a:t>Passive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7B6E-8B61-4DF9-99F1-379F794C567D}" type="slidenum">
              <a:rPr lang="en-US"/>
              <a:pPr/>
              <a:t>38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Walk-Based Attack – Simplified Version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Construction: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Pick target users </a:t>
            </a:r>
            <a:r>
              <a:rPr lang="en-US" sz="2400" i="1"/>
              <a:t>W</a:t>
            </a:r>
            <a:r>
              <a:rPr lang="en-US" sz="2400"/>
              <a:t> = {</a:t>
            </a:r>
            <a:r>
              <a:rPr lang="en-US" sz="2400" i="1"/>
              <a:t>w</a:t>
            </a:r>
            <a:r>
              <a:rPr lang="en-US" sz="2400" baseline="-25000"/>
              <a:t>1</a:t>
            </a:r>
            <a:r>
              <a:rPr lang="en-US" sz="2400"/>
              <a:t>,…,</a:t>
            </a:r>
            <a:r>
              <a:rPr lang="en-US" sz="2400" i="1"/>
              <a:t>w</a:t>
            </a:r>
            <a:r>
              <a:rPr lang="en-US" sz="2400" i="1" baseline="-25000"/>
              <a:t>k</a:t>
            </a:r>
            <a:r>
              <a:rPr lang="en-US" sz="2400"/>
              <a:t>}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Create new users </a:t>
            </a:r>
            <a:r>
              <a:rPr lang="en-US" sz="2400" i="1"/>
              <a:t>X</a:t>
            </a:r>
            <a:r>
              <a:rPr lang="en-US" sz="2400"/>
              <a:t> = {</a:t>
            </a:r>
            <a:r>
              <a:rPr lang="en-US" sz="2400" i="1"/>
              <a:t>x</a:t>
            </a:r>
            <a:r>
              <a:rPr lang="en-US" sz="2400" baseline="-25000"/>
              <a:t>1</a:t>
            </a:r>
            <a:r>
              <a:rPr lang="en-US" sz="2400"/>
              <a:t>,…,</a:t>
            </a:r>
            <a:r>
              <a:rPr lang="en-US" sz="2400" i="1"/>
              <a:t>x</a:t>
            </a:r>
            <a:r>
              <a:rPr lang="en-US" sz="2400" i="1" baseline="-25000"/>
              <a:t>k</a:t>
            </a:r>
            <a:r>
              <a:rPr lang="en-US" sz="2400"/>
              <a:t>} and random subgraph </a:t>
            </a:r>
            <a:r>
              <a:rPr lang="en-US" sz="2400" b="1" i="1" u="sng"/>
              <a:t>G</a:t>
            </a:r>
            <a:r>
              <a:rPr lang="en-US" sz="2400" b="1" u="sng"/>
              <a:t>[</a:t>
            </a:r>
            <a:r>
              <a:rPr lang="en-US" sz="2400" b="1" i="1" u="sng"/>
              <a:t>X</a:t>
            </a:r>
            <a:r>
              <a:rPr lang="en-US" sz="2400" b="1" u="sng"/>
              <a:t>] = </a:t>
            </a:r>
            <a:r>
              <a:rPr lang="en-US" sz="2400" b="1" i="1" u="sng"/>
              <a:t>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Add edges (</a:t>
            </a:r>
            <a:r>
              <a:rPr lang="en-US" sz="2400" i="1"/>
              <a:t>x</a:t>
            </a:r>
            <a:r>
              <a:rPr lang="en-US" sz="2400" i="1" baseline="-25000"/>
              <a:t>i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 i="1" baseline="-25000"/>
              <a:t>i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Recovery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Find </a:t>
            </a:r>
            <a:r>
              <a:rPr lang="en-US" sz="2400" i="1"/>
              <a:t>H</a:t>
            </a:r>
            <a:r>
              <a:rPr lang="en-US" sz="2400"/>
              <a:t> in </a:t>
            </a:r>
            <a:r>
              <a:rPr lang="en-US" sz="2400" i="1"/>
              <a:t>G </a:t>
            </a:r>
            <a:r>
              <a:rPr lang="en-US" sz="2400"/>
              <a:t>↔</a:t>
            </a:r>
            <a:r>
              <a:rPr lang="en-US" sz="2400" i="1"/>
              <a:t> </a:t>
            </a:r>
            <a:r>
              <a:rPr lang="en-US" sz="2400"/>
              <a:t>No subgraph of G isomorphic to H</a:t>
            </a:r>
            <a:endParaRPr lang="en-US" sz="2400" i="1"/>
          </a:p>
          <a:p>
            <a:pPr lvl="1">
              <a:lnSpc>
                <a:spcPct val="90000"/>
              </a:lnSpc>
            </a:pPr>
            <a:r>
              <a:rPr lang="en-US" sz="2400"/>
              <a:t>Label </a:t>
            </a:r>
            <a:r>
              <a:rPr lang="en-US" sz="2400" i="1"/>
              <a:t>H</a:t>
            </a:r>
            <a:r>
              <a:rPr lang="en-US" sz="2400"/>
              <a:t> as </a:t>
            </a:r>
            <a:r>
              <a:rPr lang="en-US" sz="2400" i="1"/>
              <a:t>x</a:t>
            </a:r>
            <a:r>
              <a:rPr lang="en-US" sz="2400" baseline="-25000"/>
              <a:t>1</a:t>
            </a:r>
            <a:r>
              <a:rPr lang="en-US" sz="2400"/>
              <a:t>,…,</a:t>
            </a:r>
            <a:r>
              <a:rPr lang="en-US" sz="2400" i="1"/>
              <a:t>x</a:t>
            </a:r>
            <a:r>
              <a:rPr lang="en-US" sz="2400" i="1" baseline="-25000"/>
              <a:t>k</a:t>
            </a:r>
            <a:r>
              <a:rPr lang="en-US" sz="2400"/>
              <a:t> ↔ No automorphisms</a:t>
            </a:r>
            <a:endParaRPr lang="en-US" sz="2400" i="1" baseline="-25000"/>
          </a:p>
          <a:p>
            <a:pPr lvl="1">
              <a:lnSpc>
                <a:spcPct val="90000"/>
              </a:lnSpc>
            </a:pPr>
            <a:r>
              <a:rPr lang="en-US" sz="2400"/>
              <a:t>Find </a:t>
            </a:r>
            <a:r>
              <a:rPr lang="en-US" sz="2400" i="1"/>
              <a:t>w</a:t>
            </a:r>
            <a:r>
              <a:rPr lang="en-US" sz="2400" baseline="-25000"/>
              <a:t>1</a:t>
            </a:r>
            <a:r>
              <a:rPr lang="en-US" sz="2400"/>
              <a:t>,…,</a:t>
            </a:r>
            <a:r>
              <a:rPr lang="en-US" sz="2400" i="1"/>
              <a:t>w</a:t>
            </a:r>
            <a:r>
              <a:rPr lang="en-US" sz="2400" i="1" baseline="-25000"/>
              <a:t>k</a:t>
            </a:r>
            <a:endParaRPr lang="en-US" sz="2400"/>
          </a:p>
        </p:txBody>
      </p:sp>
      <p:pic>
        <p:nvPicPr>
          <p:cNvPr id="316420" name="Picture 4" descr="friend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1800"/>
            <a:ext cx="2819400" cy="2047875"/>
          </a:xfrm>
          <a:prstGeom prst="rect">
            <a:avLst/>
          </a:prstGeom>
          <a:noFill/>
        </p:spPr>
      </p:pic>
      <p:sp>
        <p:nvSpPr>
          <p:cNvPr id="316421" name="Oval 5"/>
          <p:cNvSpPr>
            <a:spLocks noChangeArrowheads="1"/>
          </p:cNvSpPr>
          <p:nvPr/>
        </p:nvSpPr>
        <p:spPr bwMode="auto">
          <a:xfrm>
            <a:off x="5286375" y="3035300"/>
            <a:ext cx="469900" cy="45085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6422" name="Oval 6"/>
          <p:cNvSpPr>
            <a:spLocks noChangeArrowheads="1"/>
          </p:cNvSpPr>
          <p:nvPr/>
        </p:nvSpPr>
        <p:spPr bwMode="auto">
          <a:xfrm>
            <a:off x="6092825" y="3228975"/>
            <a:ext cx="469900" cy="449263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6423" name="Line 7"/>
          <p:cNvSpPr>
            <a:spLocks noChangeShapeType="1"/>
          </p:cNvSpPr>
          <p:nvPr/>
        </p:nvSpPr>
        <p:spPr bwMode="auto">
          <a:xfrm>
            <a:off x="5756275" y="3292475"/>
            <a:ext cx="336550" cy="1285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16424" name="Group 8"/>
          <p:cNvGrpSpPr>
            <a:grpSpLocks/>
          </p:cNvGrpSpPr>
          <p:nvPr/>
        </p:nvGrpSpPr>
        <p:grpSpPr bwMode="auto">
          <a:xfrm>
            <a:off x="3876675" y="3357563"/>
            <a:ext cx="2551113" cy="1477962"/>
            <a:chOff x="2256" y="960"/>
            <a:chExt cx="1824" cy="1104"/>
          </a:xfrm>
        </p:grpSpPr>
        <p:sp>
          <p:nvSpPr>
            <p:cNvPr id="316425" name="Rectangle 9"/>
            <p:cNvSpPr>
              <a:spLocks noChangeArrowheads="1"/>
            </p:cNvSpPr>
            <p:nvPr/>
          </p:nvSpPr>
          <p:spPr bwMode="auto">
            <a:xfrm>
              <a:off x="2256" y="1920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26" name="Rectangle 10"/>
            <p:cNvSpPr>
              <a:spLocks noChangeArrowheads="1"/>
            </p:cNvSpPr>
            <p:nvPr/>
          </p:nvSpPr>
          <p:spPr bwMode="auto">
            <a:xfrm>
              <a:off x="2640" y="1680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27" name="Rectangle 11"/>
            <p:cNvSpPr>
              <a:spLocks noChangeArrowheads="1"/>
            </p:cNvSpPr>
            <p:nvPr/>
          </p:nvSpPr>
          <p:spPr bwMode="auto">
            <a:xfrm>
              <a:off x="3168" y="1776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28" name="Rectangle 12"/>
            <p:cNvSpPr>
              <a:spLocks noChangeArrowheads="1"/>
            </p:cNvSpPr>
            <p:nvPr/>
          </p:nvSpPr>
          <p:spPr bwMode="auto">
            <a:xfrm>
              <a:off x="2880" y="1296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29" name="Rectangle 13"/>
            <p:cNvSpPr>
              <a:spLocks noChangeArrowheads="1"/>
            </p:cNvSpPr>
            <p:nvPr/>
          </p:nvSpPr>
          <p:spPr bwMode="auto">
            <a:xfrm>
              <a:off x="2256" y="1296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30" name="Rectangle 14"/>
            <p:cNvSpPr>
              <a:spLocks noChangeArrowheads="1"/>
            </p:cNvSpPr>
            <p:nvPr/>
          </p:nvSpPr>
          <p:spPr bwMode="auto">
            <a:xfrm>
              <a:off x="2592" y="960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31" name="Rectangle 15"/>
            <p:cNvSpPr>
              <a:spLocks noChangeArrowheads="1"/>
            </p:cNvSpPr>
            <p:nvPr/>
          </p:nvSpPr>
          <p:spPr bwMode="auto">
            <a:xfrm>
              <a:off x="3312" y="1344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6432" name="Rectangle 16"/>
            <p:cNvSpPr>
              <a:spLocks noChangeArrowheads="1"/>
            </p:cNvSpPr>
            <p:nvPr/>
          </p:nvSpPr>
          <p:spPr bwMode="auto">
            <a:xfrm>
              <a:off x="3696" y="1584"/>
              <a:ext cx="384" cy="1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16433" name="Text Box 17"/>
          <p:cNvSpPr txBox="1">
            <a:spLocks noChangeArrowheads="1"/>
          </p:cNvSpPr>
          <p:nvPr/>
        </p:nvSpPr>
        <p:spPr bwMode="auto">
          <a:xfrm>
            <a:off x="5334000" y="2667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W</a:t>
            </a:r>
            <a:r>
              <a:rPr lang="en-US" sz="2000" b="1" baseline="-250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8001000" y="3657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b="1" baseline="-250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16435" name="Text Box 19"/>
          <p:cNvSpPr txBox="1">
            <a:spLocks noChangeArrowheads="1"/>
          </p:cNvSpPr>
          <p:nvPr/>
        </p:nvSpPr>
        <p:spPr bwMode="auto">
          <a:xfrm>
            <a:off x="6096000" y="2819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W</a:t>
            </a:r>
            <a:r>
              <a:rPr lang="en-US" sz="2000" b="1" baseline="-250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16436" name="Text Box 20"/>
          <p:cNvSpPr txBox="1">
            <a:spLocks noChangeArrowheads="1"/>
          </p:cNvSpPr>
          <p:nvPr/>
        </p:nvSpPr>
        <p:spPr bwMode="auto">
          <a:xfrm>
            <a:off x="7772400" y="4343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2000" b="1" baseline="-250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16437" name="Line 21"/>
          <p:cNvSpPr>
            <a:spLocks noChangeShapeType="1"/>
          </p:cNvSpPr>
          <p:nvPr/>
        </p:nvSpPr>
        <p:spPr bwMode="auto">
          <a:xfrm>
            <a:off x="5715000" y="3429000"/>
            <a:ext cx="1524000" cy="914400"/>
          </a:xfrm>
          <a:prstGeom prst="line">
            <a:avLst/>
          </a:prstGeom>
          <a:noFill/>
          <a:ln w="635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16438" name="Group 22"/>
          <p:cNvGrpSpPr>
            <a:grpSpLocks/>
          </p:cNvGrpSpPr>
          <p:nvPr/>
        </p:nvGrpSpPr>
        <p:grpSpPr bwMode="auto">
          <a:xfrm>
            <a:off x="7086600" y="3429000"/>
            <a:ext cx="969963" cy="1350963"/>
            <a:chOff x="4464" y="2160"/>
            <a:chExt cx="611" cy="851"/>
          </a:xfrm>
        </p:grpSpPr>
        <p:pic>
          <p:nvPicPr>
            <p:cNvPr id="316439" name="Picture 23" descr="Picture3"/>
            <p:cNvPicPr>
              <a:picLocks noChangeAspect="1" noChangeArrowheads="1"/>
            </p:cNvPicPr>
            <p:nvPr/>
          </p:nvPicPr>
          <p:blipFill>
            <a:blip r:embed="rId4" cstate="print"/>
            <a:srcRect l="50571" t="26398"/>
            <a:stretch>
              <a:fillRect/>
            </a:stretch>
          </p:blipFill>
          <p:spPr bwMode="auto">
            <a:xfrm>
              <a:off x="4512" y="2208"/>
              <a:ext cx="563" cy="803"/>
            </a:xfrm>
            <a:prstGeom prst="rect">
              <a:avLst/>
            </a:prstGeom>
            <a:noFill/>
          </p:spPr>
        </p:pic>
        <p:sp>
          <p:nvSpPr>
            <p:cNvPr id="316440" name="Oval 24"/>
            <p:cNvSpPr>
              <a:spLocks noChangeArrowheads="1"/>
            </p:cNvSpPr>
            <p:nvPr/>
          </p:nvSpPr>
          <p:spPr bwMode="auto">
            <a:xfrm>
              <a:off x="4464" y="216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16441" name="Line 25"/>
          <p:cNvSpPr>
            <a:spLocks noChangeShapeType="1"/>
          </p:cNvSpPr>
          <p:nvPr/>
        </p:nvSpPr>
        <p:spPr bwMode="auto">
          <a:xfrm>
            <a:off x="6629400" y="3505200"/>
            <a:ext cx="914400" cy="152400"/>
          </a:xfrm>
          <a:prstGeom prst="line">
            <a:avLst/>
          </a:prstGeom>
          <a:noFill/>
          <a:ln w="635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7" grpId="0" animBg="1"/>
      <p:bldP spid="3164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ED2B-B932-4A17-AFA8-7ED2CDC28A18}" type="slidenum">
              <a:rPr lang="en-US"/>
              <a:pPr/>
              <a:t>39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Walk-Based Attack – </a:t>
            </a:r>
            <a:br>
              <a:rPr lang="en-US" sz="4000"/>
            </a:br>
            <a:r>
              <a:rPr lang="en-US" sz="4000"/>
              <a:t>Full Version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Construction:</a:t>
            </a:r>
          </a:p>
          <a:p>
            <a:pPr lvl="1"/>
            <a:r>
              <a:rPr lang="en-US"/>
              <a:t>Pick target users </a:t>
            </a:r>
            <a:r>
              <a:rPr lang="en-US" i="1"/>
              <a:t>W</a:t>
            </a:r>
            <a:r>
              <a:rPr lang="en-US"/>
              <a:t> = {</a:t>
            </a:r>
            <a:r>
              <a:rPr lang="en-US" i="1"/>
              <a:t>w</a:t>
            </a:r>
            <a:r>
              <a:rPr lang="en-US" baseline="-25000"/>
              <a:t>1</a:t>
            </a:r>
            <a:r>
              <a:rPr lang="en-US"/>
              <a:t>,…,</a:t>
            </a:r>
            <a:r>
              <a:rPr lang="en-US" i="1"/>
              <a:t>w</a:t>
            </a:r>
            <a:r>
              <a:rPr lang="en-US" i="1" baseline="-25000"/>
              <a:t>b</a:t>
            </a:r>
            <a:r>
              <a:rPr lang="en-US"/>
              <a:t>}</a:t>
            </a:r>
          </a:p>
          <a:p>
            <a:pPr lvl="1"/>
            <a:r>
              <a:rPr lang="en-US"/>
              <a:t>Create new users </a:t>
            </a:r>
            <a:r>
              <a:rPr lang="en-US" i="1"/>
              <a:t>X</a:t>
            </a:r>
            <a:r>
              <a:rPr lang="en-US"/>
              <a:t> = {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,…,</a:t>
            </a:r>
            <a:r>
              <a:rPr lang="en-US" i="1"/>
              <a:t>x</a:t>
            </a:r>
            <a:r>
              <a:rPr lang="en-US" i="1" baseline="-25000"/>
              <a:t>k</a:t>
            </a:r>
            <a:r>
              <a:rPr lang="en-US"/>
              <a:t>} and </a:t>
            </a:r>
            <a:r>
              <a:rPr lang="en-US" i="1"/>
              <a:t>H</a:t>
            </a:r>
            <a:endParaRPr lang="en-US" b="1" i="1" u="sng"/>
          </a:p>
          <a:p>
            <a:pPr lvl="1"/>
            <a:r>
              <a:rPr lang="en-US">
                <a:solidFill>
                  <a:srgbClr val="0000FF"/>
                </a:solidFill>
              </a:rPr>
              <a:t>Connect </a:t>
            </a:r>
            <a:r>
              <a:rPr lang="en-US" i="1">
                <a:solidFill>
                  <a:srgbClr val="0000FF"/>
                </a:solidFill>
              </a:rPr>
              <a:t>w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to a </a:t>
            </a:r>
            <a:r>
              <a:rPr lang="en-US" i="1">
                <a:solidFill>
                  <a:srgbClr val="0000FF"/>
                </a:solidFill>
              </a:rPr>
              <a:t>unique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i="1">
                <a:solidFill>
                  <a:srgbClr val="0000FF"/>
                </a:solidFill>
              </a:rPr>
              <a:t>subset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of </a:t>
            </a:r>
            <a:r>
              <a:rPr lang="en-US" i="1">
                <a:solidFill>
                  <a:srgbClr val="0000FF"/>
                </a:solidFill>
              </a:rPr>
              <a:t>X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Between </a:t>
            </a:r>
            <a:r>
              <a:rPr lang="en-US" i="1">
                <a:solidFill>
                  <a:srgbClr val="FF0000"/>
                </a:solidFill>
              </a:rPr>
              <a:t>H</a:t>
            </a:r>
            <a:r>
              <a:rPr lang="en-US">
                <a:solidFill>
                  <a:srgbClr val="FF0000"/>
                </a:solidFill>
              </a:rPr>
              <a:t> and </a:t>
            </a:r>
            <a:r>
              <a:rPr lang="en-US" i="1">
                <a:solidFill>
                  <a:srgbClr val="FF0000"/>
                </a:solidFill>
              </a:rPr>
              <a:t>G – H </a:t>
            </a:r>
            <a:endParaRPr lang="en-US">
              <a:solidFill>
                <a:srgbClr val="FF0000"/>
              </a:solidFill>
            </a:endParaRPr>
          </a:p>
          <a:p>
            <a:pPr lvl="2"/>
            <a:r>
              <a:rPr lang="en-US">
                <a:solidFill>
                  <a:srgbClr val="FF0000"/>
                </a:solidFill>
              </a:rPr>
              <a:t>Add </a:t>
            </a:r>
            <a:r>
              <a:rPr lang="el-GR" i="1">
                <a:solidFill>
                  <a:srgbClr val="FF0000"/>
                </a:solidFill>
              </a:rPr>
              <a:t>Δ</a:t>
            </a:r>
            <a:r>
              <a:rPr lang="en-US" i="1" baseline="-25000">
                <a:solidFill>
                  <a:srgbClr val="FF0000"/>
                </a:solidFill>
              </a:rPr>
              <a:t>i</a:t>
            </a:r>
            <a:r>
              <a:rPr lang="en-US" i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edges from </a:t>
            </a:r>
            <a:r>
              <a:rPr lang="en-US" i="1">
                <a:solidFill>
                  <a:srgbClr val="FF0000"/>
                </a:solidFill>
              </a:rPr>
              <a:t>x</a:t>
            </a:r>
            <a:r>
              <a:rPr lang="en-US" i="1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pPr lvl="2">
              <a:buFontTx/>
              <a:buNone/>
            </a:pPr>
            <a:r>
              <a:rPr lang="en-US">
                <a:solidFill>
                  <a:srgbClr val="FF0000"/>
                </a:solidFill>
              </a:rPr>
              <a:t>	where </a:t>
            </a:r>
            <a:r>
              <a:rPr lang="en-US" i="1">
                <a:solidFill>
                  <a:srgbClr val="FF0000"/>
                </a:solidFill>
              </a:rPr>
              <a:t>d</a:t>
            </a:r>
            <a:r>
              <a:rPr lang="en-US" baseline="-25000">
                <a:solidFill>
                  <a:srgbClr val="FF0000"/>
                </a:solidFill>
              </a:rPr>
              <a:t>0</a:t>
            </a:r>
            <a:r>
              <a:rPr lang="en-US">
                <a:solidFill>
                  <a:srgbClr val="FF0000"/>
                </a:solidFill>
              </a:rPr>
              <a:t> ≤ </a:t>
            </a:r>
            <a:r>
              <a:rPr lang="el-GR" i="1">
                <a:solidFill>
                  <a:srgbClr val="FF0000"/>
                </a:solidFill>
              </a:rPr>
              <a:t>Δ</a:t>
            </a:r>
            <a:r>
              <a:rPr lang="en-US" i="1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 ≤ </a:t>
            </a:r>
            <a:r>
              <a:rPr lang="en-US" i="1">
                <a:solidFill>
                  <a:srgbClr val="FF0000"/>
                </a:solidFill>
              </a:rPr>
              <a:t>d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>
                <a:solidFill>
                  <a:srgbClr val="FF0000"/>
                </a:solidFill>
              </a:rPr>
              <a:t>=</a:t>
            </a:r>
            <a:r>
              <a:rPr lang="en-US" i="1">
                <a:solidFill>
                  <a:srgbClr val="FF0000"/>
                </a:solidFill>
              </a:rPr>
              <a:t>O</a:t>
            </a:r>
            <a:r>
              <a:rPr lang="en-US">
                <a:solidFill>
                  <a:srgbClr val="FF0000"/>
                </a:solidFill>
              </a:rPr>
              <a:t>(log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</a:t>
            </a:r>
            <a:endParaRPr lang="en-US" i="1">
              <a:solidFill>
                <a:srgbClr val="FF0000"/>
              </a:solidFill>
            </a:endParaRPr>
          </a:p>
          <a:p>
            <a:pPr lvl="1"/>
            <a:r>
              <a:rPr lang="en-US">
                <a:solidFill>
                  <a:srgbClr val="FF0000"/>
                </a:solidFill>
              </a:rPr>
              <a:t>Inside </a:t>
            </a:r>
            <a:r>
              <a:rPr lang="en-US" i="1">
                <a:solidFill>
                  <a:srgbClr val="FF0000"/>
                </a:solidFill>
              </a:rPr>
              <a:t>H</a:t>
            </a:r>
            <a:r>
              <a:rPr lang="en-US">
                <a:solidFill>
                  <a:srgbClr val="FF0000"/>
                </a:solidFill>
              </a:rPr>
              <a:t>, add edges (</a:t>
            </a:r>
            <a:r>
              <a:rPr lang="en-US" i="1">
                <a:solidFill>
                  <a:srgbClr val="FF0000"/>
                </a:solidFill>
              </a:rPr>
              <a:t>x</a:t>
            </a:r>
            <a:r>
              <a:rPr lang="en-US" i="1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 i="1">
                <a:solidFill>
                  <a:srgbClr val="FF0000"/>
                </a:solidFill>
              </a:rPr>
              <a:t>x</a:t>
            </a:r>
            <a:r>
              <a:rPr lang="en-US" i="1" baseline="-25000">
                <a:solidFill>
                  <a:srgbClr val="FF0000"/>
                </a:solidFill>
              </a:rPr>
              <a:t>i+1</a:t>
            </a:r>
            <a:r>
              <a:rPr lang="en-US">
                <a:solidFill>
                  <a:srgbClr val="FF0000"/>
                </a:solidFill>
              </a:rPr>
              <a:t>)</a:t>
            </a:r>
          </a:p>
          <a:p>
            <a:endParaRPr lang="en-US"/>
          </a:p>
        </p:txBody>
      </p:sp>
      <p:sp>
        <p:nvSpPr>
          <p:cNvPr id="318468" name="Oval 4"/>
          <p:cNvSpPr>
            <a:spLocks noChangeArrowheads="1"/>
          </p:cNvSpPr>
          <p:nvPr/>
        </p:nvSpPr>
        <p:spPr bwMode="auto">
          <a:xfrm>
            <a:off x="6019800" y="2438400"/>
            <a:ext cx="304800" cy="304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18469" name="Oval 5"/>
          <p:cNvSpPr>
            <a:spLocks noChangeArrowheads="1"/>
          </p:cNvSpPr>
          <p:nvPr/>
        </p:nvSpPr>
        <p:spPr bwMode="auto">
          <a:xfrm>
            <a:off x="5943600" y="2895600"/>
            <a:ext cx="2286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18470" name="Group 6"/>
          <p:cNvGrpSpPr>
            <a:grpSpLocks/>
          </p:cNvGrpSpPr>
          <p:nvPr/>
        </p:nvGrpSpPr>
        <p:grpSpPr bwMode="auto">
          <a:xfrm>
            <a:off x="6629400" y="4114800"/>
            <a:ext cx="1752600" cy="1143000"/>
            <a:chOff x="4272" y="2544"/>
            <a:chExt cx="1104" cy="768"/>
          </a:xfrm>
        </p:grpSpPr>
        <p:sp>
          <p:nvSpPr>
            <p:cNvPr id="318471" name="Text Box 7"/>
            <p:cNvSpPr txBox="1">
              <a:spLocks noChangeArrowheads="1"/>
            </p:cNvSpPr>
            <p:nvPr/>
          </p:nvSpPr>
          <p:spPr bwMode="auto">
            <a:xfrm>
              <a:off x="4512" y="2640"/>
              <a:ext cx="864" cy="553"/>
            </a:xfrm>
            <a:prstGeom prst="rect">
              <a:avLst/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To help find </a:t>
              </a:r>
              <a:r>
                <a:rPr lang="en-US" sz="2400" b="1" i="1">
                  <a:latin typeface="Arial" charset="0"/>
                </a:rPr>
                <a:t>H</a:t>
              </a:r>
            </a:p>
          </p:txBody>
        </p:sp>
        <p:sp>
          <p:nvSpPr>
            <p:cNvPr id="318472" name="AutoShape 8"/>
            <p:cNvSpPr>
              <a:spLocks/>
            </p:cNvSpPr>
            <p:nvPr/>
          </p:nvSpPr>
          <p:spPr bwMode="auto">
            <a:xfrm>
              <a:off x="4272" y="2544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18473" name="Group 9"/>
          <p:cNvGrpSpPr>
            <a:grpSpLocks/>
          </p:cNvGrpSpPr>
          <p:nvPr/>
        </p:nvGrpSpPr>
        <p:grpSpPr bwMode="auto">
          <a:xfrm>
            <a:off x="1828800" y="5622925"/>
            <a:ext cx="4572000" cy="1235075"/>
            <a:chOff x="1152" y="3408"/>
            <a:chExt cx="2880" cy="778"/>
          </a:xfrm>
        </p:grpSpPr>
        <p:grpSp>
          <p:nvGrpSpPr>
            <p:cNvPr id="318474" name="Group 10"/>
            <p:cNvGrpSpPr>
              <a:grpSpLocks/>
            </p:cNvGrpSpPr>
            <p:nvPr/>
          </p:nvGrpSpPr>
          <p:grpSpPr bwMode="auto">
            <a:xfrm>
              <a:off x="1152" y="3408"/>
              <a:ext cx="720" cy="563"/>
              <a:chOff x="3120" y="3216"/>
              <a:chExt cx="1008" cy="851"/>
            </a:xfrm>
          </p:grpSpPr>
          <p:pic>
            <p:nvPicPr>
              <p:cNvPr id="318475" name="Picture 11" descr="Picture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571" t="61595"/>
              <a:stretch>
                <a:fillRect/>
              </a:stretch>
            </p:blipFill>
            <p:spPr bwMode="auto">
              <a:xfrm>
                <a:off x="3120" y="3317"/>
                <a:ext cx="1008" cy="750"/>
              </a:xfrm>
              <a:prstGeom prst="rect">
                <a:avLst/>
              </a:prstGeom>
              <a:noFill/>
            </p:spPr>
          </p:pic>
          <p:sp>
            <p:nvSpPr>
              <p:cNvPr id="318476" name="Oval 12"/>
              <p:cNvSpPr>
                <a:spLocks noChangeArrowheads="1"/>
              </p:cNvSpPr>
              <p:nvPr/>
            </p:nvSpPr>
            <p:spPr bwMode="auto">
              <a:xfrm>
                <a:off x="3600" y="3216"/>
                <a:ext cx="432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8477" name="Group 13"/>
            <p:cNvGrpSpPr>
              <a:grpSpLocks/>
            </p:cNvGrpSpPr>
            <p:nvPr/>
          </p:nvGrpSpPr>
          <p:grpSpPr bwMode="auto">
            <a:xfrm>
              <a:off x="1968" y="3408"/>
              <a:ext cx="720" cy="563"/>
              <a:chOff x="3120" y="3216"/>
              <a:chExt cx="1008" cy="851"/>
            </a:xfrm>
          </p:grpSpPr>
          <p:pic>
            <p:nvPicPr>
              <p:cNvPr id="318478" name="Picture 14" descr="Picture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571" t="61595"/>
              <a:stretch>
                <a:fillRect/>
              </a:stretch>
            </p:blipFill>
            <p:spPr bwMode="auto">
              <a:xfrm>
                <a:off x="3120" y="3317"/>
                <a:ext cx="1008" cy="750"/>
              </a:xfrm>
              <a:prstGeom prst="rect">
                <a:avLst/>
              </a:prstGeom>
              <a:noFill/>
            </p:spPr>
          </p:pic>
          <p:sp>
            <p:nvSpPr>
              <p:cNvPr id="318479" name="Oval 15"/>
              <p:cNvSpPr>
                <a:spLocks noChangeArrowheads="1"/>
              </p:cNvSpPr>
              <p:nvPr/>
            </p:nvSpPr>
            <p:spPr bwMode="auto">
              <a:xfrm>
                <a:off x="3600" y="3216"/>
                <a:ext cx="432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18480" name="Group 16"/>
            <p:cNvGrpSpPr>
              <a:grpSpLocks/>
            </p:cNvGrpSpPr>
            <p:nvPr/>
          </p:nvGrpSpPr>
          <p:grpSpPr bwMode="auto">
            <a:xfrm>
              <a:off x="2784" y="3408"/>
              <a:ext cx="720" cy="563"/>
              <a:chOff x="3120" y="3216"/>
              <a:chExt cx="1008" cy="851"/>
            </a:xfrm>
          </p:grpSpPr>
          <p:pic>
            <p:nvPicPr>
              <p:cNvPr id="318481" name="Picture 17" descr="Picture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571" t="61595"/>
              <a:stretch>
                <a:fillRect/>
              </a:stretch>
            </p:blipFill>
            <p:spPr bwMode="auto">
              <a:xfrm>
                <a:off x="3120" y="3317"/>
                <a:ext cx="1008" cy="750"/>
              </a:xfrm>
              <a:prstGeom prst="rect">
                <a:avLst/>
              </a:prstGeom>
              <a:noFill/>
            </p:spPr>
          </p:pic>
          <p:sp>
            <p:nvSpPr>
              <p:cNvPr id="318482" name="Oval 18"/>
              <p:cNvSpPr>
                <a:spLocks noChangeArrowheads="1"/>
              </p:cNvSpPr>
              <p:nvPr/>
            </p:nvSpPr>
            <p:spPr bwMode="auto">
              <a:xfrm>
                <a:off x="3600" y="3216"/>
                <a:ext cx="432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318483" name="Line 19"/>
            <p:cNvSpPr>
              <a:spLocks noChangeShapeType="1"/>
            </p:cNvSpPr>
            <p:nvPr/>
          </p:nvSpPr>
          <p:spPr bwMode="auto">
            <a:xfrm>
              <a:off x="1680" y="3696"/>
              <a:ext cx="384" cy="0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8484" name="Line 20"/>
            <p:cNvSpPr>
              <a:spLocks noChangeShapeType="1"/>
            </p:cNvSpPr>
            <p:nvPr/>
          </p:nvSpPr>
          <p:spPr bwMode="auto">
            <a:xfrm>
              <a:off x="2496" y="3696"/>
              <a:ext cx="384" cy="0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8485" name="Line 21"/>
            <p:cNvSpPr>
              <a:spLocks noChangeShapeType="1"/>
            </p:cNvSpPr>
            <p:nvPr/>
          </p:nvSpPr>
          <p:spPr bwMode="auto">
            <a:xfrm>
              <a:off x="1680" y="3696"/>
              <a:ext cx="336" cy="0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8486" name="Line 22"/>
            <p:cNvSpPr>
              <a:spLocks noChangeShapeType="1"/>
            </p:cNvSpPr>
            <p:nvPr/>
          </p:nvSpPr>
          <p:spPr bwMode="auto">
            <a:xfrm>
              <a:off x="3312" y="3696"/>
              <a:ext cx="432" cy="0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8487" name="Line 23"/>
            <p:cNvSpPr>
              <a:spLocks noChangeShapeType="1"/>
            </p:cNvSpPr>
            <p:nvPr/>
          </p:nvSpPr>
          <p:spPr bwMode="auto">
            <a:xfrm>
              <a:off x="3792" y="3696"/>
              <a:ext cx="240" cy="0"/>
            </a:xfrm>
            <a:prstGeom prst="line">
              <a:avLst/>
            </a:prstGeom>
            <a:noFill/>
            <a:ln w="412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8488" name="Text Box 24"/>
            <p:cNvSpPr txBox="1">
              <a:spLocks noChangeArrowheads="1"/>
            </p:cNvSpPr>
            <p:nvPr/>
          </p:nvSpPr>
          <p:spPr bwMode="auto">
            <a:xfrm>
              <a:off x="1296" y="3936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0000"/>
                  </a:solidFill>
                  <a:latin typeface="Arial" charset="0"/>
                </a:rPr>
                <a:t>X</a:t>
              </a:r>
              <a:r>
                <a:rPr lang="en-US" sz="2000" b="1" baseline="-250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8489" name="Text Box 25"/>
            <p:cNvSpPr txBox="1">
              <a:spLocks noChangeArrowheads="1"/>
            </p:cNvSpPr>
            <p:nvPr/>
          </p:nvSpPr>
          <p:spPr bwMode="auto">
            <a:xfrm>
              <a:off x="2160" y="3936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0000"/>
                  </a:solidFill>
                  <a:latin typeface="Arial" charset="0"/>
                </a:rPr>
                <a:t>X</a:t>
              </a:r>
              <a:r>
                <a:rPr lang="en-US" sz="2000" b="1" baseline="-250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8490" name="Text Box 26"/>
            <p:cNvSpPr txBox="1">
              <a:spLocks noChangeArrowheads="1"/>
            </p:cNvSpPr>
            <p:nvPr/>
          </p:nvSpPr>
          <p:spPr bwMode="auto">
            <a:xfrm>
              <a:off x="2976" y="3936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0000"/>
                  </a:solidFill>
                  <a:latin typeface="Arial" charset="0"/>
                </a:rPr>
                <a:t>X</a:t>
              </a:r>
              <a:r>
                <a:rPr lang="en-US" sz="2000" b="1" baseline="-250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353C-DDB8-4169-B80D-256B8EF33D27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00113" y="476250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Garamond" pitchFamily="18" charset="0"/>
              </a:rPr>
              <a:t>Model: Social Graph</a:t>
            </a:r>
            <a:endParaRPr lang="el-GR" sz="280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SIGMOD11-tutorial</a:t>
            </a:r>
            <a:endParaRPr lang="el-GR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144037" cy="45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50DB-C015-4465-A253-0440E5B71BD5}" type="slidenum">
              <a:rPr lang="en-US"/>
              <a:pPr/>
              <a:t>40</a:t>
            </a:fld>
            <a:endParaRPr lang="en-US"/>
          </a:p>
        </p:txBody>
      </p:sp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20516" name="Oval 4"/>
          <p:cNvSpPr>
            <a:spLocks noChangeArrowheads="1"/>
          </p:cNvSpPr>
          <p:nvPr/>
        </p:nvSpPr>
        <p:spPr bwMode="auto">
          <a:xfrm>
            <a:off x="685800" y="990600"/>
            <a:ext cx="7620000" cy="502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320517" name="Oval 5"/>
          <p:cNvSpPr>
            <a:spLocks noChangeArrowheads="1"/>
          </p:cNvSpPr>
          <p:nvPr/>
        </p:nvSpPr>
        <p:spPr bwMode="auto">
          <a:xfrm>
            <a:off x="4572000" y="2667000"/>
            <a:ext cx="3048000" cy="2286000"/>
          </a:xfrm>
          <a:prstGeom prst="ellipse">
            <a:avLst/>
          </a:prstGeom>
          <a:solidFill>
            <a:srgbClr val="E9494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18" name="Oval 6"/>
          <p:cNvSpPr>
            <a:spLocks noChangeArrowheads="1"/>
          </p:cNvSpPr>
          <p:nvPr/>
        </p:nvSpPr>
        <p:spPr bwMode="auto">
          <a:xfrm>
            <a:off x="1371600" y="3276600"/>
            <a:ext cx="25908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320519" name="Freeform 7"/>
          <p:cNvSpPr>
            <a:spLocks/>
          </p:cNvSpPr>
          <p:nvPr/>
        </p:nvSpPr>
        <p:spPr bwMode="auto">
          <a:xfrm>
            <a:off x="1758950" y="3544888"/>
            <a:ext cx="1254125" cy="781050"/>
          </a:xfrm>
          <a:custGeom>
            <a:avLst/>
            <a:gdLst/>
            <a:ahLst/>
            <a:cxnLst>
              <a:cxn ang="0">
                <a:pos x="3" y="193"/>
              </a:cxn>
              <a:cxn ang="0">
                <a:pos x="17" y="112"/>
              </a:cxn>
              <a:cxn ang="0">
                <a:pos x="58" y="78"/>
              </a:cxn>
              <a:cxn ang="0">
                <a:pos x="186" y="3"/>
              </a:cxn>
              <a:cxn ang="0">
                <a:pos x="369" y="44"/>
              </a:cxn>
              <a:cxn ang="0">
                <a:pos x="410" y="105"/>
              </a:cxn>
              <a:cxn ang="0">
                <a:pos x="417" y="132"/>
              </a:cxn>
              <a:cxn ang="0">
                <a:pos x="430" y="173"/>
              </a:cxn>
              <a:cxn ang="0">
                <a:pos x="573" y="491"/>
              </a:cxn>
              <a:cxn ang="0">
                <a:pos x="688" y="484"/>
              </a:cxn>
              <a:cxn ang="0">
                <a:pos x="708" y="464"/>
              </a:cxn>
              <a:cxn ang="0">
                <a:pos x="789" y="281"/>
              </a:cxn>
            </a:cxnLst>
            <a:rect l="0" t="0" r="r" b="b"/>
            <a:pathLst>
              <a:path w="790" h="492">
                <a:moveTo>
                  <a:pt x="3" y="193"/>
                </a:moveTo>
                <a:cubicBezTo>
                  <a:pt x="6" y="166"/>
                  <a:pt x="0" y="133"/>
                  <a:pt x="17" y="112"/>
                </a:cubicBezTo>
                <a:cubicBezTo>
                  <a:pt x="28" y="98"/>
                  <a:pt x="45" y="91"/>
                  <a:pt x="58" y="78"/>
                </a:cubicBezTo>
                <a:cubicBezTo>
                  <a:pt x="101" y="35"/>
                  <a:pt x="127" y="18"/>
                  <a:pt x="186" y="3"/>
                </a:cubicBezTo>
                <a:cubicBezTo>
                  <a:pt x="271" y="8"/>
                  <a:pt x="307" y="0"/>
                  <a:pt x="369" y="44"/>
                </a:cubicBezTo>
                <a:cubicBezTo>
                  <a:pt x="383" y="64"/>
                  <a:pt x="396" y="85"/>
                  <a:pt x="410" y="105"/>
                </a:cubicBezTo>
                <a:cubicBezTo>
                  <a:pt x="412" y="114"/>
                  <a:pt x="414" y="123"/>
                  <a:pt x="417" y="132"/>
                </a:cubicBezTo>
                <a:cubicBezTo>
                  <a:pt x="421" y="146"/>
                  <a:pt x="430" y="173"/>
                  <a:pt x="430" y="173"/>
                </a:cubicBezTo>
                <a:cubicBezTo>
                  <a:pt x="442" y="310"/>
                  <a:pt x="403" y="466"/>
                  <a:pt x="573" y="491"/>
                </a:cubicBezTo>
                <a:cubicBezTo>
                  <a:pt x="611" y="489"/>
                  <a:pt x="650" y="492"/>
                  <a:pt x="688" y="484"/>
                </a:cubicBezTo>
                <a:cubicBezTo>
                  <a:pt x="697" y="482"/>
                  <a:pt x="701" y="470"/>
                  <a:pt x="708" y="464"/>
                </a:cubicBezTo>
                <a:cubicBezTo>
                  <a:pt x="790" y="394"/>
                  <a:pt x="789" y="387"/>
                  <a:pt x="789" y="28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1828800" y="5029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(2+</a:t>
            </a:r>
            <a:r>
              <a:rPr lang="el-GR" sz="2400" b="1" i="1">
                <a:latin typeface="Arial" charset="0"/>
              </a:rPr>
              <a:t>δ</a:t>
            </a:r>
            <a:r>
              <a:rPr lang="en-US" sz="2400" b="1">
                <a:latin typeface="Arial" charset="0"/>
              </a:rPr>
              <a:t>)log</a:t>
            </a:r>
            <a:r>
              <a:rPr lang="en-US" sz="2400" b="1" i="1">
                <a:latin typeface="Arial" charset="0"/>
              </a:rPr>
              <a:t>n</a:t>
            </a:r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5410200" y="5029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O</a:t>
            </a:r>
            <a:r>
              <a:rPr lang="en-US" sz="2400" b="1">
                <a:latin typeface="Arial" charset="0"/>
              </a:rPr>
              <a:t>(log</a:t>
            </a:r>
            <a:r>
              <a:rPr lang="en-US" sz="2400" b="1" baseline="30000">
                <a:latin typeface="Arial" charset="0"/>
              </a:rPr>
              <a:t>2</a:t>
            </a:r>
            <a:r>
              <a:rPr lang="en-US" sz="2400" b="1" i="1">
                <a:latin typeface="Arial" charset="0"/>
              </a:rPr>
              <a:t>n</a:t>
            </a:r>
            <a:r>
              <a:rPr lang="en-US" sz="2400" b="1">
                <a:latin typeface="Arial" charset="0"/>
              </a:rPr>
              <a:t>)</a:t>
            </a:r>
          </a:p>
        </p:txBody>
      </p:sp>
      <p:grpSp>
        <p:nvGrpSpPr>
          <p:cNvPr id="320522" name="Group 10"/>
          <p:cNvGrpSpPr>
            <a:grpSpLocks/>
          </p:cNvGrpSpPr>
          <p:nvPr/>
        </p:nvGrpSpPr>
        <p:grpSpPr bwMode="auto">
          <a:xfrm>
            <a:off x="4800600" y="3733800"/>
            <a:ext cx="533400" cy="533400"/>
            <a:chOff x="3024" y="2880"/>
            <a:chExt cx="336" cy="336"/>
          </a:xfrm>
        </p:grpSpPr>
        <p:sp>
          <p:nvSpPr>
            <p:cNvPr id="320523" name="Oval 11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24" name="Text Box 12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w</a:t>
              </a:r>
              <a:r>
                <a:rPr lang="en-US" sz="2400" b="1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320525" name="Group 13"/>
          <p:cNvGrpSpPr>
            <a:grpSpLocks/>
          </p:cNvGrpSpPr>
          <p:nvPr/>
        </p:nvGrpSpPr>
        <p:grpSpPr bwMode="auto">
          <a:xfrm>
            <a:off x="5410200" y="2971800"/>
            <a:ext cx="533400" cy="533400"/>
            <a:chOff x="3024" y="2880"/>
            <a:chExt cx="336" cy="336"/>
          </a:xfrm>
        </p:grpSpPr>
        <p:sp>
          <p:nvSpPr>
            <p:cNvPr id="320526" name="Oval 14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27" name="Text Box 15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w</a:t>
              </a:r>
              <a:r>
                <a:rPr lang="en-US" sz="2400" b="1" baseline="-25000">
                  <a:latin typeface="Arial" charset="0"/>
                </a:rPr>
                <a:t>2</a:t>
              </a:r>
            </a:p>
          </p:txBody>
        </p:sp>
      </p:grpSp>
      <p:grpSp>
        <p:nvGrpSpPr>
          <p:cNvPr id="320528" name="Group 16"/>
          <p:cNvGrpSpPr>
            <a:grpSpLocks/>
          </p:cNvGrpSpPr>
          <p:nvPr/>
        </p:nvGrpSpPr>
        <p:grpSpPr bwMode="auto">
          <a:xfrm>
            <a:off x="6477000" y="3581400"/>
            <a:ext cx="533400" cy="533400"/>
            <a:chOff x="3024" y="2880"/>
            <a:chExt cx="336" cy="336"/>
          </a:xfrm>
        </p:grpSpPr>
        <p:sp>
          <p:nvSpPr>
            <p:cNvPr id="320529" name="Oval 17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30" name="Text Box 18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w</a:t>
              </a:r>
              <a:r>
                <a:rPr lang="en-US" sz="2400" b="1" baseline="-25000">
                  <a:latin typeface="Arial" charset="0"/>
                </a:rPr>
                <a:t>4</a:t>
              </a:r>
            </a:p>
          </p:txBody>
        </p:sp>
      </p:grpSp>
      <p:grpSp>
        <p:nvGrpSpPr>
          <p:cNvPr id="320531" name="Group 19"/>
          <p:cNvGrpSpPr>
            <a:grpSpLocks/>
          </p:cNvGrpSpPr>
          <p:nvPr/>
        </p:nvGrpSpPr>
        <p:grpSpPr bwMode="auto">
          <a:xfrm>
            <a:off x="5715000" y="3962400"/>
            <a:ext cx="533400" cy="533400"/>
            <a:chOff x="3024" y="2880"/>
            <a:chExt cx="336" cy="336"/>
          </a:xfrm>
        </p:grpSpPr>
        <p:sp>
          <p:nvSpPr>
            <p:cNvPr id="320532" name="Oval 20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33" name="Text Box 21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w</a:t>
              </a:r>
              <a:r>
                <a:rPr lang="en-US" sz="2400" b="1" baseline="-25000">
                  <a:latin typeface="Arial" charset="0"/>
                </a:rPr>
                <a:t>3</a:t>
              </a:r>
            </a:p>
          </p:txBody>
        </p:sp>
      </p:grpSp>
      <p:grpSp>
        <p:nvGrpSpPr>
          <p:cNvPr id="320534" name="Group 22"/>
          <p:cNvGrpSpPr>
            <a:grpSpLocks/>
          </p:cNvGrpSpPr>
          <p:nvPr/>
        </p:nvGrpSpPr>
        <p:grpSpPr bwMode="auto">
          <a:xfrm>
            <a:off x="1524000" y="3733800"/>
            <a:ext cx="533400" cy="533400"/>
            <a:chOff x="3024" y="2880"/>
            <a:chExt cx="336" cy="336"/>
          </a:xfrm>
        </p:grpSpPr>
        <p:sp>
          <p:nvSpPr>
            <p:cNvPr id="320535" name="Oval 23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36" name="Text Box 24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x</a:t>
              </a:r>
              <a:r>
                <a:rPr lang="en-US" sz="2400" b="1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320537" name="Group 25"/>
          <p:cNvGrpSpPr>
            <a:grpSpLocks/>
          </p:cNvGrpSpPr>
          <p:nvPr/>
        </p:nvGrpSpPr>
        <p:grpSpPr bwMode="auto">
          <a:xfrm>
            <a:off x="2057400" y="3505200"/>
            <a:ext cx="533400" cy="533400"/>
            <a:chOff x="3024" y="2880"/>
            <a:chExt cx="336" cy="336"/>
          </a:xfrm>
        </p:grpSpPr>
        <p:sp>
          <p:nvSpPr>
            <p:cNvPr id="320538" name="Oval 26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39" name="Text Box 27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x</a:t>
              </a:r>
              <a:r>
                <a:rPr lang="en-US" sz="2400" b="1" baseline="-25000">
                  <a:latin typeface="Arial" charset="0"/>
                </a:rPr>
                <a:t>2</a:t>
              </a:r>
            </a:p>
          </p:txBody>
        </p:sp>
      </p:grpSp>
      <p:grpSp>
        <p:nvGrpSpPr>
          <p:cNvPr id="320540" name="Group 28"/>
          <p:cNvGrpSpPr>
            <a:grpSpLocks/>
          </p:cNvGrpSpPr>
          <p:nvPr/>
        </p:nvGrpSpPr>
        <p:grpSpPr bwMode="auto">
          <a:xfrm>
            <a:off x="2590800" y="4267200"/>
            <a:ext cx="533400" cy="533400"/>
            <a:chOff x="3024" y="2880"/>
            <a:chExt cx="336" cy="336"/>
          </a:xfrm>
        </p:grpSpPr>
        <p:sp>
          <p:nvSpPr>
            <p:cNvPr id="320541" name="Oval 29"/>
            <p:cNvSpPr>
              <a:spLocks noChangeArrowheads="1"/>
            </p:cNvSpPr>
            <p:nvPr/>
          </p:nvSpPr>
          <p:spPr bwMode="auto">
            <a:xfrm>
              <a:off x="312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0542" name="Text Box 30"/>
            <p:cNvSpPr txBox="1">
              <a:spLocks noChangeArrowheads="1"/>
            </p:cNvSpPr>
            <p:nvPr/>
          </p:nvSpPr>
          <p:spPr bwMode="auto">
            <a:xfrm>
              <a:off x="3024" y="29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x</a:t>
              </a:r>
              <a:r>
                <a:rPr lang="en-US" sz="2400" b="1" baseline="-25000">
                  <a:latin typeface="Arial" charset="0"/>
                </a:rPr>
                <a:t>3</a:t>
              </a:r>
            </a:p>
          </p:txBody>
        </p:sp>
      </p:grpSp>
      <p:sp>
        <p:nvSpPr>
          <p:cNvPr id="320543" name="Oval 31"/>
          <p:cNvSpPr>
            <a:spLocks noChangeArrowheads="1"/>
          </p:cNvSpPr>
          <p:nvPr/>
        </p:nvSpPr>
        <p:spPr bwMode="auto">
          <a:xfrm>
            <a:off x="1371600" y="3200400"/>
            <a:ext cx="1371600" cy="12192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44" name="Text Box 32"/>
          <p:cNvSpPr txBox="1">
            <a:spLocks noChangeArrowheads="1"/>
          </p:cNvSpPr>
          <p:nvPr/>
        </p:nvSpPr>
        <p:spPr bwMode="auto">
          <a:xfrm>
            <a:off x="17526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N</a:t>
            </a:r>
            <a:r>
              <a:rPr lang="en-US" sz="2400" b="1" baseline="-250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320545" name="Arc 33"/>
          <p:cNvSpPr>
            <a:spLocks/>
          </p:cNvSpPr>
          <p:nvPr/>
        </p:nvSpPr>
        <p:spPr bwMode="auto">
          <a:xfrm>
            <a:off x="2209800" y="3200400"/>
            <a:ext cx="2819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46" name="Line 34"/>
          <p:cNvSpPr>
            <a:spLocks noChangeShapeType="1"/>
          </p:cNvSpPr>
          <p:nvPr/>
        </p:nvSpPr>
        <p:spPr bwMode="auto">
          <a:xfrm flipV="1">
            <a:off x="2895600" y="4114800"/>
            <a:ext cx="1371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47" name="Line 35"/>
          <p:cNvSpPr>
            <a:spLocks noChangeShapeType="1"/>
          </p:cNvSpPr>
          <p:nvPr/>
        </p:nvSpPr>
        <p:spPr bwMode="auto">
          <a:xfrm flipV="1">
            <a:off x="2895600" y="4343400"/>
            <a:ext cx="1371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48" name="Line 36"/>
          <p:cNvSpPr>
            <a:spLocks noChangeShapeType="1"/>
          </p:cNvSpPr>
          <p:nvPr/>
        </p:nvSpPr>
        <p:spPr bwMode="auto">
          <a:xfrm>
            <a:off x="2895600" y="4343400"/>
            <a:ext cx="13716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49" name="Line 37"/>
          <p:cNvSpPr>
            <a:spLocks noChangeShapeType="1"/>
          </p:cNvSpPr>
          <p:nvPr/>
        </p:nvSpPr>
        <p:spPr bwMode="auto">
          <a:xfrm flipH="1">
            <a:off x="2133600" y="4343400"/>
            <a:ext cx="6096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50" name="Line 38"/>
          <p:cNvSpPr>
            <a:spLocks noChangeShapeType="1"/>
          </p:cNvSpPr>
          <p:nvPr/>
        </p:nvSpPr>
        <p:spPr bwMode="auto">
          <a:xfrm flipH="1">
            <a:off x="2286000" y="4343400"/>
            <a:ext cx="4572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51" name="AutoShape 39"/>
          <p:cNvSpPr>
            <a:spLocks/>
          </p:cNvSpPr>
          <p:nvPr/>
        </p:nvSpPr>
        <p:spPr bwMode="auto">
          <a:xfrm>
            <a:off x="4267200" y="40386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0552" name="Text Box 40"/>
          <p:cNvSpPr txBox="1">
            <a:spLocks noChangeArrowheads="1"/>
          </p:cNvSpPr>
          <p:nvPr/>
        </p:nvSpPr>
        <p:spPr bwMode="auto">
          <a:xfrm>
            <a:off x="40386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i="1">
                <a:solidFill>
                  <a:srgbClr val="FF0000"/>
                </a:solidFill>
                <a:latin typeface="Arial" charset="0"/>
              </a:rPr>
              <a:t>Δ</a:t>
            </a:r>
            <a:r>
              <a:rPr lang="en-US" sz="2400" b="1" baseline="-250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20553" name="Text Box 41"/>
          <p:cNvSpPr txBox="1">
            <a:spLocks noChangeArrowheads="1"/>
          </p:cNvSpPr>
          <p:nvPr/>
        </p:nvSpPr>
        <p:spPr bwMode="auto">
          <a:xfrm>
            <a:off x="533400" y="60960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 Total degree of </a:t>
            </a:r>
            <a:r>
              <a:rPr lang="en-US" sz="2800" i="1">
                <a:latin typeface="Arial" charset="0"/>
              </a:rPr>
              <a:t>x</a:t>
            </a:r>
            <a:r>
              <a:rPr lang="en-US" sz="2800" i="1" baseline="-25000">
                <a:latin typeface="Arial" charset="0"/>
              </a:rPr>
              <a:t>i</a:t>
            </a:r>
            <a:r>
              <a:rPr lang="en-US" sz="2800">
                <a:latin typeface="Arial" charset="0"/>
              </a:rPr>
              <a:t> is </a:t>
            </a:r>
            <a:r>
              <a:rPr lang="el-GR" sz="2800" i="1">
                <a:latin typeface="Arial" charset="0"/>
              </a:rPr>
              <a:t>Δ</a:t>
            </a:r>
            <a:r>
              <a:rPr lang="en-US" sz="2800" i="1">
                <a:latin typeface="Arial" charset="0"/>
              </a:rPr>
              <a:t>'</a:t>
            </a:r>
            <a:r>
              <a:rPr lang="en-US" sz="2800" i="1" baseline="-25000">
                <a:latin typeface="Arial" charset="0"/>
              </a:rPr>
              <a:t>i</a:t>
            </a:r>
            <a:r>
              <a:rPr lang="en-US" sz="2800">
                <a:latin typeface="Arial" charset="0"/>
              </a:rPr>
              <a:t> </a:t>
            </a:r>
          </a:p>
        </p:txBody>
      </p:sp>
      <p:sp>
        <p:nvSpPr>
          <p:cNvPr id="320554" name="Text Box 42"/>
          <p:cNvSpPr txBox="1">
            <a:spLocks noChangeArrowheads="1"/>
          </p:cNvSpPr>
          <p:nvPr/>
        </p:nvSpPr>
        <p:spPr bwMode="auto">
          <a:xfrm>
            <a:off x="4114800" y="1828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Arial" charset="0"/>
              </a:rPr>
              <a:t>G</a:t>
            </a:r>
            <a:endParaRPr lang="en-US" sz="3200" b="1" baseline="-25000">
              <a:latin typeface="Arial" charset="0"/>
            </a:endParaRPr>
          </a:p>
        </p:txBody>
      </p:sp>
      <p:sp>
        <p:nvSpPr>
          <p:cNvPr id="320555" name="Rectangle 4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Construction of </a:t>
            </a:r>
            <a:r>
              <a:rPr lang="en-US" i="1"/>
              <a:t>H</a:t>
            </a:r>
          </a:p>
        </p:txBody>
      </p:sp>
      <p:grpSp>
        <p:nvGrpSpPr>
          <p:cNvPr id="320556" name="Group 44"/>
          <p:cNvGrpSpPr>
            <a:grpSpLocks/>
          </p:cNvGrpSpPr>
          <p:nvPr/>
        </p:nvGrpSpPr>
        <p:grpSpPr bwMode="auto">
          <a:xfrm>
            <a:off x="228600" y="3429000"/>
            <a:ext cx="969963" cy="1350963"/>
            <a:chOff x="4464" y="2160"/>
            <a:chExt cx="611" cy="851"/>
          </a:xfrm>
        </p:grpSpPr>
        <p:pic>
          <p:nvPicPr>
            <p:cNvPr id="320557" name="Picture 45" descr="Picture3"/>
            <p:cNvPicPr>
              <a:picLocks noChangeAspect="1" noChangeArrowheads="1"/>
            </p:cNvPicPr>
            <p:nvPr/>
          </p:nvPicPr>
          <p:blipFill>
            <a:blip r:embed="rId3" cstate="print"/>
            <a:srcRect l="50571" t="26398"/>
            <a:stretch>
              <a:fillRect/>
            </a:stretch>
          </p:blipFill>
          <p:spPr bwMode="auto">
            <a:xfrm>
              <a:off x="4512" y="2208"/>
              <a:ext cx="563" cy="803"/>
            </a:xfrm>
            <a:prstGeom prst="rect">
              <a:avLst/>
            </a:prstGeom>
            <a:noFill/>
          </p:spPr>
        </p:pic>
        <p:sp>
          <p:nvSpPr>
            <p:cNvPr id="320558" name="Oval 46"/>
            <p:cNvSpPr>
              <a:spLocks noChangeArrowheads="1"/>
            </p:cNvSpPr>
            <p:nvPr/>
          </p:nvSpPr>
          <p:spPr bwMode="auto">
            <a:xfrm>
              <a:off x="4464" y="216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320559" name="Picture 47" descr="Picture8"/>
          <p:cNvPicPr>
            <a:picLocks noChangeAspect="1" noChangeArrowheads="1"/>
          </p:cNvPicPr>
          <p:nvPr/>
        </p:nvPicPr>
        <p:blipFill>
          <a:blip r:embed="rId4" cstate="print"/>
          <a:srcRect l="48438" b="63017"/>
          <a:stretch>
            <a:fillRect/>
          </a:stretch>
        </p:blipFill>
        <p:spPr bwMode="auto">
          <a:xfrm>
            <a:off x="7391400" y="3505200"/>
            <a:ext cx="14605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E3C53-840F-4431-95BA-6881703C7358}" type="slidenum">
              <a:rPr lang="en-US"/>
              <a:pPr/>
              <a:t>41</a:t>
            </a:fld>
            <a:endParaRPr lang="en-US"/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893763"/>
            <a:ext cx="8142287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4D3F-4B2C-44CC-A698-1D464ACD7830}" type="slidenum">
              <a:rPr lang="en-US"/>
              <a:pPr/>
              <a:t>42</a:t>
            </a:fld>
            <a:endParaRPr lang="en-US"/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974725"/>
            <a:ext cx="8066087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95D3-4537-4170-B1A5-49196C74402B}" type="slidenum">
              <a:rPr lang="en-US"/>
              <a:pPr/>
              <a:t>43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Recovering </a:t>
            </a:r>
            <a:r>
              <a:rPr lang="en-US" i="1"/>
              <a:t>H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Search G based on:</a:t>
            </a:r>
          </a:p>
          <a:p>
            <a:pPr lvl="1"/>
            <a:r>
              <a:rPr lang="en-US"/>
              <a:t>Degrees </a:t>
            </a:r>
            <a:r>
              <a:rPr lang="el-GR" i="1"/>
              <a:t>Δ</a:t>
            </a:r>
            <a:r>
              <a:rPr lang="en-US" i="1"/>
              <a:t>'</a:t>
            </a:r>
            <a:r>
              <a:rPr lang="en-US" i="1" baseline="-25000"/>
              <a:t>i</a:t>
            </a:r>
          </a:p>
          <a:p>
            <a:pPr lvl="1"/>
            <a:r>
              <a:rPr lang="en-US"/>
              <a:t>Internal structure of </a:t>
            </a:r>
            <a:r>
              <a:rPr lang="en-US" i="1"/>
              <a:t>H</a:t>
            </a:r>
          </a:p>
          <a:p>
            <a:pPr lvl="1"/>
            <a:endParaRPr lang="en-US"/>
          </a:p>
        </p:txBody>
      </p:sp>
      <p:sp>
        <p:nvSpPr>
          <p:cNvPr id="322564" name="AutoShape 4"/>
          <p:cNvSpPr>
            <a:spLocks noChangeArrowheads="1"/>
          </p:cNvSpPr>
          <p:nvPr/>
        </p:nvSpPr>
        <p:spPr bwMode="auto">
          <a:xfrm>
            <a:off x="1143000" y="3505200"/>
            <a:ext cx="2895600" cy="22860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2565" name="Oval 5"/>
          <p:cNvSpPr>
            <a:spLocks noChangeArrowheads="1"/>
          </p:cNvSpPr>
          <p:nvPr/>
        </p:nvSpPr>
        <p:spPr bwMode="auto">
          <a:xfrm>
            <a:off x="4876800" y="3810000"/>
            <a:ext cx="3124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2566" name="Freeform 6"/>
          <p:cNvSpPr>
            <a:spLocks/>
          </p:cNvSpPr>
          <p:nvPr/>
        </p:nvSpPr>
        <p:spPr bwMode="auto">
          <a:xfrm>
            <a:off x="2473325" y="4067175"/>
            <a:ext cx="204788" cy="1709738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116" y="81"/>
              </a:cxn>
              <a:cxn ang="0">
                <a:pos x="109" y="128"/>
              </a:cxn>
              <a:cxn ang="0">
                <a:pos x="75" y="169"/>
              </a:cxn>
              <a:cxn ang="0">
                <a:pos x="28" y="230"/>
              </a:cxn>
              <a:cxn ang="0">
                <a:pos x="82" y="440"/>
              </a:cxn>
              <a:cxn ang="0">
                <a:pos x="95" y="460"/>
              </a:cxn>
              <a:cxn ang="0">
                <a:pos x="116" y="474"/>
              </a:cxn>
              <a:cxn ang="0">
                <a:pos x="129" y="535"/>
              </a:cxn>
              <a:cxn ang="0">
                <a:pos x="116" y="616"/>
              </a:cxn>
              <a:cxn ang="0">
                <a:pos x="95" y="636"/>
              </a:cxn>
              <a:cxn ang="0">
                <a:pos x="41" y="752"/>
              </a:cxn>
              <a:cxn ang="0">
                <a:pos x="48" y="833"/>
              </a:cxn>
              <a:cxn ang="0">
                <a:pos x="82" y="874"/>
              </a:cxn>
              <a:cxn ang="0">
                <a:pos x="123" y="941"/>
              </a:cxn>
              <a:cxn ang="0">
                <a:pos x="41" y="1077"/>
              </a:cxn>
            </a:cxnLst>
            <a:rect l="0" t="0" r="r" b="b"/>
            <a:pathLst>
              <a:path w="129" h="1077">
                <a:moveTo>
                  <a:pt x="75" y="0"/>
                </a:moveTo>
                <a:cubicBezTo>
                  <a:pt x="85" y="28"/>
                  <a:pt x="100" y="56"/>
                  <a:pt x="116" y="81"/>
                </a:cubicBezTo>
                <a:cubicBezTo>
                  <a:pt x="114" y="97"/>
                  <a:pt x="114" y="113"/>
                  <a:pt x="109" y="128"/>
                </a:cubicBezTo>
                <a:cubicBezTo>
                  <a:pt x="103" y="146"/>
                  <a:pt x="86" y="155"/>
                  <a:pt x="75" y="169"/>
                </a:cubicBezTo>
                <a:cubicBezTo>
                  <a:pt x="19" y="242"/>
                  <a:pt x="73" y="185"/>
                  <a:pt x="28" y="230"/>
                </a:cubicBezTo>
                <a:cubicBezTo>
                  <a:pt x="0" y="312"/>
                  <a:pt x="10" y="389"/>
                  <a:pt x="82" y="440"/>
                </a:cubicBezTo>
                <a:cubicBezTo>
                  <a:pt x="86" y="447"/>
                  <a:pt x="89" y="454"/>
                  <a:pt x="95" y="460"/>
                </a:cubicBezTo>
                <a:cubicBezTo>
                  <a:pt x="101" y="466"/>
                  <a:pt x="113" y="466"/>
                  <a:pt x="116" y="474"/>
                </a:cubicBezTo>
                <a:cubicBezTo>
                  <a:pt x="125" y="493"/>
                  <a:pt x="129" y="535"/>
                  <a:pt x="129" y="535"/>
                </a:cubicBezTo>
                <a:cubicBezTo>
                  <a:pt x="129" y="537"/>
                  <a:pt x="128" y="600"/>
                  <a:pt x="116" y="616"/>
                </a:cubicBezTo>
                <a:cubicBezTo>
                  <a:pt x="110" y="624"/>
                  <a:pt x="101" y="629"/>
                  <a:pt x="95" y="636"/>
                </a:cubicBezTo>
                <a:cubicBezTo>
                  <a:pt x="68" y="668"/>
                  <a:pt x="51" y="712"/>
                  <a:pt x="41" y="752"/>
                </a:cubicBezTo>
                <a:cubicBezTo>
                  <a:pt x="43" y="779"/>
                  <a:pt x="42" y="806"/>
                  <a:pt x="48" y="833"/>
                </a:cubicBezTo>
                <a:cubicBezTo>
                  <a:pt x="50" y="844"/>
                  <a:pt x="77" y="868"/>
                  <a:pt x="82" y="874"/>
                </a:cubicBezTo>
                <a:cubicBezTo>
                  <a:pt x="117" y="918"/>
                  <a:pt x="111" y="906"/>
                  <a:pt x="123" y="941"/>
                </a:cubicBezTo>
                <a:cubicBezTo>
                  <a:pt x="118" y="1005"/>
                  <a:pt x="123" y="1077"/>
                  <a:pt x="41" y="107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2567" name="Freeform 7"/>
          <p:cNvSpPr>
            <a:spLocks/>
          </p:cNvSpPr>
          <p:nvPr/>
        </p:nvSpPr>
        <p:spPr bwMode="auto">
          <a:xfrm rot="14735249">
            <a:off x="6315075" y="4124325"/>
            <a:ext cx="204788" cy="1709738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116" y="81"/>
              </a:cxn>
              <a:cxn ang="0">
                <a:pos x="109" y="128"/>
              </a:cxn>
              <a:cxn ang="0">
                <a:pos x="75" y="169"/>
              </a:cxn>
              <a:cxn ang="0">
                <a:pos x="28" y="230"/>
              </a:cxn>
              <a:cxn ang="0">
                <a:pos x="82" y="440"/>
              </a:cxn>
              <a:cxn ang="0">
                <a:pos x="95" y="460"/>
              </a:cxn>
              <a:cxn ang="0">
                <a:pos x="116" y="474"/>
              </a:cxn>
              <a:cxn ang="0">
                <a:pos x="129" y="535"/>
              </a:cxn>
              <a:cxn ang="0">
                <a:pos x="116" y="616"/>
              </a:cxn>
              <a:cxn ang="0">
                <a:pos x="95" y="636"/>
              </a:cxn>
              <a:cxn ang="0">
                <a:pos x="41" y="752"/>
              </a:cxn>
              <a:cxn ang="0">
                <a:pos x="48" y="833"/>
              </a:cxn>
              <a:cxn ang="0">
                <a:pos x="82" y="874"/>
              </a:cxn>
              <a:cxn ang="0">
                <a:pos x="123" y="941"/>
              </a:cxn>
              <a:cxn ang="0">
                <a:pos x="41" y="1077"/>
              </a:cxn>
            </a:cxnLst>
            <a:rect l="0" t="0" r="r" b="b"/>
            <a:pathLst>
              <a:path w="129" h="1077">
                <a:moveTo>
                  <a:pt x="75" y="0"/>
                </a:moveTo>
                <a:cubicBezTo>
                  <a:pt x="85" y="28"/>
                  <a:pt x="100" y="56"/>
                  <a:pt x="116" y="81"/>
                </a:cubicBezTo>
                <a:cubicBezTo>
                  <a:pt x="114" y="97"/>
                  <a:pt x="114" y="113"/>
                  <a:pt x="109" y="128"/>
                </a:cubicBezTo>
                <a:cubicBezTo>
                  <a:pt x="103" y="146"/>
                  <a:pt x="86" y="155"/>
                  <a:pt x="75" y="169"/>
                </a:cubicBezTo>
                <a:cubicBezTo>
                  <a:pt x="19" y="242"/>
                  <a:pt x="73" y="185"/>
                  <a:pt x="28" y="230"/>
                </a:cubicBezTo>
                <a:cubicBezTo>
                  <a:pt x="0" y="312"/>
                  <a:pt x="10" y="389"/>
                  <a:pt x="82" y="440"/>
                </a:cubicBezTo>
                <a:cubicBezTo>
                  <a:pt x="86" y="447"/>
                  <a:pt x="89" y="454"/>
                  <a:pt x="95" y="460"/>
                </a:cubicBezTo>
                <a:cubicBezTo>
                  <a:pt x="101" y="466"/>
                  <a:pt x="113" y="466"/>
                  <a:pt x="116" y="474"/>
                </a:cubicBezTo>
                <a:cubicBezTo>
                  <a:pt x="125" y="493"/>
                  <a:pt x="129" y="535"/>
                  <a:pt x="129" y="535"/>
                </a:cubicBezTo>
                <a:cubicBezTo>
                  <a:pt x="129" y="537"/>
                  <a:pt x="128" y="600"/>
                  <a:pt x="116" y="616"/>
                </a:cubicBezTo>
                <a:cubicBezTo>
                  <a:pt x="110" y="624"/>
                  <a:pt x="101" y="629"/>
                  <a:pt x="95" y="636"/>
                </a:cubicBezTo>
                <a:cubicBezTo>
                  <a:pt x="68" y="668"/>
                  <a:pt x="51" y="712"/>
                  <a:pt x="41" y="752"/>
                </a:cubicBezTo>
                <a:cubicBezTo>
                  <a:pt x="43" y="779"/>
                  <a:pt x="42" y="806"/>
                  <a:pt x="48" y="833"/>
                </a:cubicBezTo>
                <a:cubicBezTo>
                  <a:pt x="50" y="844"/>
                  <a:pt x="77" y="868"/>
                  <a:pt x="82" y="874"/>
                </a:cubicBezTo>
                <a:cubicBezTo>
                  <a:pt x="117" y="918"/>
                  <a:pt x="111" y="906"/>
                  <a:pt x="123" y="941"/>
                </a:cubicBezTo>
                <a:cubicBezTo>
                  <a:pt x="118" y="1005"/>
                  <a:pt x="123" y="1077"/>
                  <a:pt x="41" y="107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2568" name="Oval 8"/>
          <p:cNvSpPr>
            <a:spLocks noChangeArrowheads="1"/>
          </p:cNvSpPr>
          <p:nvPr/>
        </p:nvSpPr>
        <p:spPr bwMode="auto">
          <a:xfrm>
            <a:off x="25146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2133600" y="3962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i="1">
                <a:latin typeface="Arial" charset="0"/>
              </a:rPr>
              <a:t>α</a:t>
            </a:r>
            <a:r>
              <a:rPr lang="en-US" sz="2400" b="1" baseline="-25000">
                <a:latin typeface="Arial" charset="0"/>
              </a:rPr>
              <a:t>1</a:t>
            </a:r>
          </a:p>
        </p:txBody>
      </p:sp>
      <p:sp>
        <p:nvSpPr>
          <p:cNvPr id="322570" name="Oval 10"/>
          <p:cNvSpPr>
            <a:spLocks noChangeArrowheads="1"/>
          </p:cNvSpPr>
          <p:nvPr/>
        </p:nvSpPr>
        <p:spPr bwMode="auto">
          <a:xfrm>
            <a:off x="2438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2133600" y="5715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i="1">
                <a:latin typeface="Arial" charset="0"/>
              </a:rPr>
              <a:t>α</a:t>
            </a:r>
            <a:r>
              <a:rPr lang="en-US" sz="2400" b="1" i="1" baseline="-25000">
                <a:latin typeface="Arial" charset="0"/>
              </a:rPr>
              <a:t>l</a:t>
            </a:r>
          </a:p>
        </p:txBody>
      </p:sp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14478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Search tree </a:t>
            </a:r>
            <a:r>
              <a:rPr lang="en-US" sz="2400" b="1" i="1">
                <a:latin typeface="Arial" charset="0"/>
              </a:rPr>
              <a:t>T</a:t>
            </a:r>
          </a:p>
        </p:txBody>
      </p:sp>
      <p:sp>
        <p:nvSpPr>
          <p:cNvPr id="322573" name="Text Box 13"/>
          <p:cNvSpPr txBox="1">
            <a:spLocks noChangeArrowheads="1"/>
          </p:cNvSpPr>
          <p:nvPr/>
        </p:nvSpPr>
        <p:spPr bwMode="auto">
          <a:xfrm>
            <a:off x="5410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G</a:t>
            </a:r>
          </a:p>
        </p:txBody>
      </p:sp>
      <p:sp>
        <p:nvSpPr>
          <p:cNvPr id="322574" name="Oval 14"/>
          <p:cNvSpPr>
            <a:spLocks noChangeArrowheads="1"/>
          </p:cNvSpPr>
          <p:nvPr/>
        </p:nvSpPr>
        <p:spPr bwMode="auto">
          <a:xfrm>
            <a:off x="25146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latin typeface="Arial" charset="0"/>
            </a:endParaRPr>
          </a:p>
        </p:txBody>
      </p:sp>
      <p:sp>
        <p:nvSpPr>
          <p:cNvPr id="322575" name="Text Box 15"/>
          <p:cNvSpPr txBox="1">
            <a:spLocks noChangeArrowheads="1"/>
          </p:cNvSpPr>
          <p:nvPr/>
        </p:nvSpPr>
        <p:spPr bwMode="auto">
          <a:xfrm>
            <a:off x="1600200" y="3352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root</a:t>
            </a:r>
            <a:endParaRPr lang="en-US" sz="2400" b="1" baseline="-25000">
              <a:latin typeface="Arial" charset="0"/>
            </a:endParaRPr>
          </a:p>
        </p:txBody>
      </p:sp>
      <p:grpSp>
        <p:nvGrpSpPr>
          <p:cNvPr id="322576" name="Group 16"/>
          <p:cNvGrpSpPr>
            <a:grpSpLocks/>
          </p:cNvGrpSpPr>
          <p:nvPr/>
        </p:nvGrpSpPr>
        <p:grpSpPr bwMode="auto">
          <a:xfrm>
            <a:off x="5105400" y="5257800"/>
            <a:ext cx="1066800" cy="533400"/>
            <a:chOff x="1296" y="2016"/>
            <a:chExt cx="672" cy="336"/>
          </a:xfrm>
        </p:grpSpPr>
        <p:sp>
          <p:nvSpPr>
            <p:cNvPr id="322577" name="Oval 17"/>
            <p:cNvSpPr>
              <a:spLocks noChangeArrowheads="1"/>
            </p:cNvSpPr>
            <p:nvPr/>
          </p:nvSpPr>
          <p:spPr bwMode="auto">
            <a:xfrm>
              <a:off x="1584" y="20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2578" name="Text Box 18"/>
            <p:cNvSpPr txBox="1">
              <a:spLocks noChangeArrowheads="1"/>
            </p:cNvSpPr>
            <p:nvPr/>
          </p:nvSpPr>
          <p:spPr bwMode="auto">
            <a:xfrm>
              <a:off x="1296" y="2064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f </a:t>
              </a:r>
              <a:r>
                <a:rPr lang="en-US" sz="2400" b="1">
                  <a:latin typeface="Arial" charset="0"/>
                </a:rPr>
                <a:t>(</a:t>
              </a:r>
              <a:r>
                <a:rPr lang="el-GR" sz="2400" b="1" i="1">
                  <a:latin typeface="Arial" charset="0"/>
                </a:rPr>
                <a:t>α</a:t>
              </a:r>
              <a:r>
                <a:rPr lang="en-US" sz="2400" b="1" baseline="-25000">
                  <a:latin typeface="Arial" charset="0"/>
                </a:rPr>
                <a:t>1</a:t>
              </a:r>
              <a:r>
                <a:rPr lang="en-US" sz="2400" b="1">
                  <a:latin typeface="Arial" charset="0"/>
                </a:rPr>
                <a:t>)</a:t>
              </a:r>
              <a:endParaRPr lang="en-US" sz="2400" b="1" baseline="-25000">
                <a:latin typeface="Arial" charset="0"/>
              </a:endParaRPr>
            </a:p>
          </p:txBody>
        </p:sp>
      </p:grpSp>
      <p:grpSp>
        <p:nvGrpSpPr>
          <p:cNvPr id="322579" name="Group 19"/>
          <p:cNvGrpSpPr>
            <a:grpSpLocks/>
          </p:cNvGrpSpPr>
          <p:nvPr/>
        </p:nvGrpSpPr>
        <p:grpSpPr bwMode="auto">
          <a:xfrm>
            <a:off x="6705600" y="4648200"/>
            <a:ext cx="1066800" cy="533400"/>
            <a:chOff x="1296" y="2016"/>
            <a:chExt cx="672" cy="336"/>
          </a:xfrm>
        </p:grpSpPr>
        <p:sp>
          <p:nvSpPr>
            <p:cNvPr id="322580" name="Oval 20"/>
            <p:cNvSpPr>
              <a:spLocks noChangeArrowheads="1"/>
            </p:cNvSpPr>
            <p:nvPr/>
          </p:nvSpPr>
          <p:spPr bwMode="auto">
            <a:xfrm>
              <a:off x="1584" y="20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2581" name="Text Box 21"/>
            <p:cNvSpPr txBox="1">
              <a:spLocks noChangeArrowheads="1"/>
            </p:cNvSpPr>
            <p:nvPr/>
          </p:nvSpPr>
          <p:spPr bwMode="auto">
            <a:xfrm>
              <a:off x="1296" y="2064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f </a:t>
              </a:r>
              <a:r>
                <a:rPr lang="en-US" sz="2400" b="1">
                  <a:latin typeface="Arial" charset="0"/>
                </a:rPr>
                <a:t>(</a:t>
              </a:r>
              <a:r>
                <a:rPr lang="el-GR" sz="2400" b="1" i="1">
                  <a:latin typeface="Arial" charset="0"/>
                </a:rPr>
                <a:t>α</a:t>
              </a:r>
              <a:r>
                <a:rPr lang="en-US" sz="2400" b="1" i="1" baseline="-25000">
                  <a:latin typeface="Arial" charset="0"/>
                </a:rPr>
                <a:t>l</a:t>
              </a:r>
              <a:r>
                <a:rPr lang="en-US" sz="2400" b="1">
                  <a:latin typeface="Arial" charset="0"/>
                </a:rPr>
                <a:t>)</a:t>
              </a:r>
              <a:endParaRPr lang="en-US" sz="2400" b="1" baseline="-25000">
                <a:latin typeface="Arial" charset="0"/>
              </a:endParaRPr>
            </a:p>
          </p:txBody>
        </p:sp>
      </p:grpSp>
      <p:sp>
        <p:nvSpPr>
          <p:cNvPr id="322582" name="Line 22"/>
          <p:cNvSpPr>
            <a:spLocks noChangeShapeType="1"/>
          </p:cNvSpPr>
          <p:nvPr/>
        </p:nvSpPr>
        <p:spPr bwMode="auto">
          <a:xfrm>
            <a:off x="2590800" y="3429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322583" name="Group 23"/>
          <p:cNvGrpSpPr>
            <a:grpSpLocks/>
          </p:cNvGrpSpPr>
          <p:nvPr/>
        </p:nvGrpSpPr>
        <p:grpSpPr bwMode="auto">
          <a:xfrm>
            <a:off x="7086600" y="3962400"/>
            <a:ext cx="533400" cy="762000"/>
            <a:chOff x="4464" y="2496"/>
            <a:chExt cx="336" cy="480"/>
          </a:xfrm>
        </p:grpSpPr>
        <p:sp>
          <p:nvSpPr>
            <p:cNvPr id="322584" name="Oval 24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2585" name="Text Box 25"/>
            <p:cNvSpPr txBox="1">
              <a:spLocks noChangeArrowheads="1"/>
            </p:cNvSpPr>
            <p:nvPr/>
          </p:nvSpPr>
          <p:spPr bwMode="auto">
            <a:xfrm>
              <a:off x="4464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v</a:t>
              </a:r>
              <a:endParaRPr lang="en-US" sz="2400" b="1" baseline="-25000">
                <a:latin typeface="Arial" charset="0"/>
              </a:endParaRPr>
            </a:p>
          </p:txBody>
        </p:sp>
        <p:sp>
          <p:nvSpPr>
            <p:cNvPr id="322586" name="Line 26"/>
            <p:cNvSpPr>
              <a:spLocks noChangeShapeType="1"/>
            </p:cNvSpPr>
            <p:nvPr/>
          </p:nvSpPr>
          <p:spPr bwMode="auto">
            <a:xfrm flipH="1">
              <a:off x="4560" y="2736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22587" name="Group 27"/>
          <p:cNvGrpSpPr>
            <a:grpSpLocks/>
          </p:cNvGrpSpPr>
          <p:nvPr/>
        </p:nvGrpSpPr>
        <p:grpSpPr bwMode="auto">
          <a:xfrm>
            <a:off x="2514600" y="5791200"/>
            <a:ext cx="914400" cy="685800"/>
            <a:chOff x="1584" y="3648"/>
            <a:chExt cx="576" cy="432"/>
          </a:xfrm>
        </p:grpSpPr>
        <p:sp>
          <p:nvSpPr>
            <p:cNvPr id="322588" name="Oval 28"/>
            <p:cNvSpPr>
              <a:spLocks noChangeArrowheads="1"/>
            </p:cNvSpPr>
            <p:nvPr/>
          </p:nvSpPr>
          <p:spPr bwMode="auto">
            <a:xfrm>
              <a:off x="1776" y="38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2589" name="Line 29"/>
            <p:cNvSpPr>
              <a:spLocks noChangeShapeType="1"/>
            </p:cNvSpPr>
            <p:nvPr/>
          </p:nvSpPr>
          <p:spPr bwMode="auto">
            <a:xfrm>
              <a:off x="1584" y="3648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22590" name="Text Box 30"/>
            <p:cNvSpPr txBox="1">
              <a:spLocks noChangeArrowheads="1"/>
            </p:cNvSpPr>
            <p:nvPr/>
          </p:nvSpPr>
          <p:spPr bwMode="auto">
            <a:xfrm>
              <a:off x="1824" y="37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 i="1">
                  <a:latin typeface="Arial" charset="0"/>
                </a:rPr>
                <a:t>β</a:t>
              </a:r>
              <a:endParaRPr lang="el-GR" sz="2400" b="1" baseline="-250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3670-D17D-4B35-9BFF-C7A36547750B}" type="slidenum">
              <a:rPr lang="en-US"/>
              <a:pPr/>
              <a:t>44</a:t>
            </a:fld>
            <a:endParaRPr lang="en-US"/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784225"/>
            <a:ext cx="8142287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9275-000D-4D4D-8530-46E11E1AC2DB}" type="slidenum">
              <a:rPr lang="en-US"/>
              <a:pPr/>
              <a:t>45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Theorem 1 [</a:t>
            </a:r>
            <a:r>
              <a:rPr lang="en-US" sz="2800" i="1"/>
              <a:t>Correctness</a:t>
            </a:r>
            <a:r>
              <a:rPr lang="en-US" sz="2800"/>
              <a:t>]: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	With high probability, </a:t>
            </a:r>
            <a:r>
              <a:rPr lang="en-US" sz="2800" i="1"/>
              <a:t>H</a:t>
            </a:r>
            <a:r>
              <a:rPr lang="en-US" sz="2800"/>
              <a:t> is unique in </a:t>
            </a:r>
            <a:r>
              <a:rPr lang="en-US" sz="2800" i="1"/>
              <a:t>G</a:t>
            </a:r>
            <a:r>
              <a:rPr lang="en-US" sz="2800"/>
              <a:t>. Formally: </a:t>
            </a:r>
          </a:p>
          <a:p>
            <a:pPr lvl="1">
              <a:lnSpc>
                <a:spcPct val="80000"/>
              </a:lnSpc>
            </a:pPr>
            <a:r>
              <a:rPr lang="en-US" sz="2400" i="1"/>
              <a:t>H</a:t>
            </a:r>
            <a:r>
              <a:rPr lang="en-US" sz="2400"/>
              <a:t> is a </a:t>
            </a:r>
            <a:r>
              <a:rPr lang="en-US" sz="2400" b="1">
                <a:solidFill>
                  <a:srgbClr val="FF0000"/>
                </a:solidFill>
              </a:rPr>
              <a:t>random</a:t>
            </a:r>
            <a:r>
              <a:rPr lang="en-US" sz="2400"/>
              <a:t> subgraph </a:t>
            </a:r>
          </a:p>
          <a:p>
            <a:pPr lvl="1">
              <a:lnSpc>
                <a:spcPct val="80000"/>
              </a:lnSpc>
            </a:pPr>
            <a:r>
              <a:rPr lang="en-US" sz="2400" i="1"/>
              <a:t>G</a:t>
            </a:r>
            <a:r>
              <a:rPr lang="en-US" sz="2400"/>
              <a:t> is </a:t>
            </a:r>
            <a:r>
              <a:rPr lang="en-US" sz="2400" b="1">
                <a:solidFill>
                  <a:srgbClr val="0000FF"/>
                </a:solidFill>
              </a:rPr>
              <a:t>arbitrary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Edges between H and G – H are </a:t>
            </a:r>
            <a:r>
              <a:rPr lang="en-US" sz="2400" b="1">
                <a:solidFill>
                  <a:srgbClr val="0000FF"/>
                </a:solidFill>
              </a:rPr>
              <a:t>arbitrary</a:t>
            </a: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There are edges (</a:t>
            </a:r>
            <a:r>
              <a:rPr lang="en-US" sz="2400" i="1"/>
              <a:t>x</a:t>
            </a:r>
            <a:r>
              <a:rPr lang="en-US" sz="2400" i="1" baseline="-25000"/>
              <a:t>i</a:t>
            </a:r>
            <a:r>
              <a:rPr lang="en-US" sz="2400"/>
              <a:t>, </a:t>
            </a:r>
            <a:r>
              <a:rPr lang="en-US" sz="2400" i="1"/>
              <a:t>x</a:t>
            </a:r>
            <a:r>
              <a:rPr lang="en-US" sz="2400" i="1" baseline="-25000"/>
              <a:t>i</a:t>
            </a:r>
            <a:r>
              <a:rPr lang="en-US" sz="2400" baseline="-25000"/>
              <a:t>+1</a:t>
            </a:r>
            <a:r>
              <a:rPr lang="en-US" sz="240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/>
              <a:t>Then WHP no subgraph of </a:t>
            </a:r>
            <a:r>
              <a:rPr lang="en-US" sz="2400" i="1"/>
              <a:t>G</a:t>
            </a:r>
            <a:r>
              <a:rPr lang="en-US" sz="2400"/>
              <a:t> is isomorphic to </a:t>
            </a:r>
            <a:r>
              <a:rPr lang="en-US" sz="2400" i="1"/>
              <a:t>H</a:t>
            </a:r>
            <a:r>
              <a:rPr lang="en-US" sz="2400"/>
              <a:t>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Theorem 2 [</a:t>
            </a:r>
            <a:r>
              <a:rPr lang="en-US" sz="2800" i="1"/>
              <a:t>Efficiency</a:t>
            </a:r>
            <a:r>
              <a:rPr lang="en-US" sz="2800"/>
              <a:t>]: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	Search tree </a:t>
            </a:r>
            <a:r>
              <a:rPr lang="en-US" sz="2800" i="1"/>
              <a:t>T</a:t>
            </a:r>
            <a:r>
              <a:rPr lang="en-US" sz="2800"/>
              <a:t> does not grow too large. Formally: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For every </a:t>
            </a:r>
            <a:r>
              <a:rPr lang="el-GR" sz="2400" i="1"/>
              <a:t>ε</a:t>
            </a:r>
            <a:r>
              <a:rPr lang="en-US" sz="2400"/>
              <a:t>, WHP the size of </a:t>
            </a:r>
            <a:r>
              <a:rPr lang="en-US" sz="2400" i="1"/>
              <a:t>T</a:t>
            </a:r>
            <a:r>
              <a:rPr lang="en-US" sz="2400"/>
              <a:t> is </a:t>
            </a:r>
            <a:r>
              <a:rPr lang="en-US" sz="2400" i="1"/>
              <a:t>O</a:t>
            </a:r>
            <a:r>
              <a:rPr lang="en-US" sz="2400"/>
              <a:t>(</a:t>
            </a:r>
            <a:r>
              <a:rPr lang="en-US" sz="2400" i="1"/>
              <a:t>n</a:t>
            </a:r>
            <a:r>
              <a:rPr lang="en-US" sz="2400" baseline="30000"/>
              <a:t>1+</a:t>
            </a:r>
            <a:r>
              <a:rPr lang="el-GR" sz="2400" i="1" baseline="30000"/>
              <a:t>ε</a:t>
            </a:r>
            <a:r>
              <a:rPr lang="en-US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5FF0-3530-4AA7-9E52-9B292F996FD7}" type="slidenum">
              <a:rPr lang="en-US"/>
              <a:pPr/>
              <a:t>46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 [</a:t>
            </a:r>
            <a:r>
              <a:rPr lang="en-US" i="1"/>
              <a:t>Correctness</a:t>
            </a:r>
            <a:r>
              <a:rPr lang="en-US"/>
              <a:t>]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H</a:t>
            </a:r>
            <a:r>
              <a:rPr lang="en-US"/>
              <a:t> is unique in </a:t>
            </a:r>
            <a:r>
              <a:rPr lang="en-US" i="1"/>
              <a:t>G. </a:t>
            </a:r>
            <a:r>
              <a:rPr lang="en-US"/>
              <a:t>Two cases:</a:t>
            </a:r>
          </a:p>
          <a:p>
            <a:pPr lvl="1">
              <a:lnSpc>
                <a:spcPct val="90000"/>
              </a:lnSpc>
            </a:pPr>
            <a:r>
              <a:rPr lang="en-US"/>
              <a:t>For no </a:t>
            </a:r>
            <a:r>
              <a:rPr lang="en-US" i="1">
                <a:solidFill>
                  <a:srgbClr val="FF0000"/>
                </a:solidFill>
              </a:rPr>
              <a:t>disjoint</a:t>
            </a:r>
            <a:r>
              <a:rPr lang="en-US"/>
              <a:t> subset </a:t>
            </a:r>
            <a:r>
              <a:rPr lang="en-US" i="1"/>
              <a:t>S</a:t>
            </a:r>
            <a:r>
              <a:rPr lang="en-US"/>
              <a:t>, </a:t>
            </a:r>
            <a:r>
              <a:rPr lang="en-US" i="1"/>
              <a:t>G</a:t>
            </a:r>
            <a:r>
              <a:rPr lang="en-US"/>
              <a:t>[</a:t>
            </a:r>
            <a:r>
              <a:rPr lang="en-US" i="1"/>
              <a:t>S</a:t>
            </a:r>
            <a:r>
              <a:rPr lang="en-US"/>
              <a:t>] isomorphic to </a:t>
            </a:r>
            <a:r>
              <a:rPr lang="en-US" i="1"/>
              <a:t>H</a:t>
            </a:r>
          </a:p>
          <a:p>
            <a:pPr lvl="1">
              <a:lnSpc>
                <a:spcPct val="90000"/>
              </a:lnSpc>
            </a:pPr>
            <a:r>
              <a:rPr lang="en-US"/>
              <a:t>For no </a:t>
            </a:r>
            <a:r>
              <a:rPr lang="en-US" i="1">
                <a:solidFill>
                  <a:srgbClr val="FF0000"/>
                </a:solidFill>
              </a:rPr>
              <a:t>overlapping</a:t>
            </a:r>
            <a:r>
              <a:rPr lang="en-US"/>
              <a:t> </a:t>
            </a:r>
            <a:r>
              <a:rPr lang="en-US" i="1"/>
              <a:t>S</a:t>
            </a:r>
            <a:r>
              <a:rPr lang="en-US"/>
              <a:t>, </a:t>
            </a:r>
            <a:r>
              <a:rPr lang="en-US" i="1"/>
              <a:t>G</a:t>
            </a:r>
            <a:r>
              <a:rPr lang="en-US"/>
              <a:t>[</a:t>
            </a:r>
            <a:r>
              <a:rPr lang="en-US" i="1"/>
              <a:t>S</a:t>
            </a:r>
            <a:r>
              <a:rPr lang="en-US"/>
              <a:t>] isomorphic to </a:t>
            </a:r>
            <a:r>
              <a:rPr lang="en-US" i="1"/>
              <a:t>H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 u="sng"/>
              <a:t>Case 1:</a:t>
            </a:r>
          </a:p>
          <a:p>
            <a:pPr lvl="1">
              <a:lnSpc>
                <a:spcPct val="90000"/>
              </a:lnSpc>
            </a:pPr>
            <a:r>
              <a:rPr lang="en-US" i="1"/>
              <a:t>S</a:t>
            </a:r>
            <a:r>
              <a:rPr lang="en-US"/>
              <a:t> = &lt;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,…,</a:t>
            </a:r>
            <a:r>
              <a:rPr lang="en-US" i="1"/>
              <a:t>s</a:t>
            </a:r>
            <a:r>
              <a:rPr lang="en-US" i="1" baseline="-25000"/>
              <a:t>k</a:t>
            </a:r>
            <a:r>
              <a:rPr lang="en-US"/>
              <a:t>&gt; nodes in </a:t>
            </a:r>
            <a:r>
              <a:rPr lang="en-US" i="1"/>
              <a:t>G</a:t>
            </a:r>
            <a:r>
              <a:rPr lang="en-US"/>
              <a:t> – </a:t>
            </a:r>
            <a:r>
              <a:rPr lang="en-US" i="1"/>
              <a:t>H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l-GR"/>
              <a:t>ε</a:t>
            </a:r>
            <a:r>
              <a:rPr lang="en-US" i="1" baseline="-25000"/>
              <a:t>S</a:t>
            </a:r>
            <a:r>
              <a:rPr lang="en-US"/>
              <a:t> – the event that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 ↔ </a:t>
            </a:r>
            <a:r>
              <a:rPr lang="en-US" i="1"/>
              <a:t>x</a:t>
            </a:r>
            <a:r>
              <a:rPr lang="en-US" i="1" baseline="-25000"/>
              <a:t>i</a:t>
            </a:r>
            <a:r>
              <a:rPr lang="en-US"/>
              <a:t> is an isomorphism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By Union Bound,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25639" name="Object 7"/>
          <p:cNvGraphicFramePr>
            <a:graphicFrameLocks noChangeAspect="1"/>
          </p:cNvGraphicFramePr>
          <p:nvPr/>
        </p:nvGraphicFramePr>
        <p:xfrm>
          <a:off x="2590800" y="5943600"/>
          <a:ext cx="4240213" cy="639763"/>
        </p:xfrm>
        <a:graphic>
          <a:graphicData uri="http://schemas.openxmlformats.org/presentationml/2006/ole">
            <p:oleObj spid="_x0000_s325639" name="Equation" r:id="rId4" imgW="1765080" imgH="266400" progId="Equation.3">
              <p:embed/>
            </p:oleObj>
          </a:graphicData>
        </a:graphic>
      </p:graphicFrame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1219200" y="5029200"/>
          <a:ext cx="3124200" cy="557213"/>
        </p:xfrm>
        <a:graphic>
          <a:graphicData uri="http://schemas.openxmlformats.org/presentationml/2006/ole">
            <p:oleObj spid="_x0000_s325641" name="Equation" r:id="rId5" imgW="13335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68BD-ABA9-4F32-9697-7A4566AA2D39}" type="slidenum">
              <a:rPr lang="en-US"/>
              <a:pPr/>
              <a:t>47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 continued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u="sng"/>
              <a:t>Case 2:</a:t>
            </a:r>
            <a:r>
              <a:rPr lang="en-US" sz="2400"/>
              <a:t> S and X overlap. Observation – </a:t>
            </a:r>
          </a:p>
          <a:p>
            <a:pPr>
              <a:buFontTx/>
              <a:buNone/>
            </a:pPr>
            <a:r>
              <a:rPr lang="en-US" sz="2400" i="1"/>
              <a:t>	H</a:t>
            </a:r>
            <a:r>
              <a:rPr lang="en-US" sz="2400"/>
              <a:t> does no have much internal symmetry</a:t>
            </a:r>
          </a:p>
          <a:p>
            <a:r>
              <a:rPr lang="en-US" sz="2400" b="1" u="sng"/>
              <a:t>Claim (a):</a:t>
            </a:r>
            <a:r>
              <a:rPr lang="en-US" sz="2400"/>
              <a:t> WHP, there are no </a:t>
            </a:r>
            <a:r>
              <a:rPr lang="en-US" sz="2400" i="1">
                <a:solidFill>
                  <a:srgbClr val="FF0066"/>
                </a:solidFill>
              </a:rPr>
              <a:t>disjoint</a:t>
            </a:r>
            <a:r>
              <a:rPr lang="en-US" sz="2400"/>
              <a:t> isomorphic subgraphs of size </a:t>
            </a:r>
            <a:r>
              <a:rPr lang="en-US" sz="2400" i="1"/>
              <a:t>c</a:t>
            </a:r>
            <a:r>
              <a:rPr lang="en-US" sz="2400" baseline="-25000"/>
              <a:t>1</a:t>
            </a:r>
            <a:r>
              <a:rPr lang="en-US" sz="2400"/>
              <a:t>log</a:t>
            </a:r>
            <a:r>
              <a:rPr lang="en-US" sz="2400" i="1"/>
              <a:t>k</a:t>
            </a:r>
            <a:r>
              <a:rPr lang="en-US" sz="2400"/>
              <a:t> in </a:t>
            </a:r>
            <a:r>
              <a:rPr lang="en-US" sz="2400" i="1"/>
              <a:t>H</a:t>
            </a:r>
            <a:r>
              <a:rPr lang="en-US" sz="2400"/>
              <a:t>. Assume this from now on.</a:t>
            </a:r>
          </a:p>
          <a:p>
            <a:r>
              <a:rPr lang="en-US" sz="2400" b="1" u="sng"/>
              <a:t>Claim (b):</a:t>
            </a:r>
            <a:r>
              <a:rPr lang="en-US" sz="2400"/>
              <a:t> Most of A goes to B, most of Y is fixed under </a:t>
            </a:r>
            <a:r>
              <a:rPr lang="en-US" sz="2400" i="1"/>
              <a:t>f</a:t>
            </a:r>
            <a:r>
              <a:rPr lang="en-US" sz="2400"/>
              <a:t> 		   </a:t>
            </a:r>
            <a:r>
              <a:rPr lang="en-US" sz="2000"/>
              <a:t>(except </a:t>
            </a:r>
            <a:r>
              <a:rPr lang="en-US" sz="2000" i="1"/>
              <a:t>c</a:t>
            </a:r>
            <a:r>
              <a:rPr lang="en-US" sz="2000" baseline="-25000"/>
              <a:t>1</a:t>
            </a:r>
            <a:r>
              <a:rPr lang="en-US" sz="2000"/>
              <a:t>log</a:t>
            </a:r>
            <a:r>
              <a:rPr lang="en-US" sz="2000" i="1"/>
              <a:t>k</a:t>
            </a:r>
            <a:r>
              <a:rPr lang="en-US" sz="2000"/>
              <a:t> nodes)	              (except </a:t>
            </a:r>
            <a:r>
              <a:rPr lang="en-US" sz="2000" i="1"/>
              <a:t>c</a:t>
            </a:r>
            <a:r>
              <a:rPr lang="en-US" sz="2000" baseline="-25000"/>
              <a:t>2</a:t>
            </a:r>
            <a:r>
              <a:rPr lang="en-US" sz="2000"/>
              <a:t>log</a:t>
            </a:r>
            <a:r>
              <a:rPr lang="en-US" sz="2000" i="1"/>
              <a:t>k</a:t>
            </a:r>
            <a:r>
              <a:rPr lang="en-US" sz="2000"/>
              <a:t> nodes)</a:t>
            </a:r>
          </a:p>
        </p:txBody>
      </p:sp>
      <p:grpSp>
        <p:nvGrpSpPr>
          <p:cNvPr id="327684" name="Group 4"/>
          <p:cNvGrpSpPr>
            <a:grpSpLocks/>
          </p:cNvGrpSpPr>
          <p:nvPr/>
        </p:nvGrpSpPr>
        <p:grpSpPr bwMode="auto">
          <a:xfrm>
            <a:off x="685800" y="4038600"/>
            <a:ext cx="7924800" cy="2819400"/>
            <a:chOff x="432" y="2544"/>
            <a:chExt cx="4992" cy="1776"/>
          </a:xfrm>
        </p:grpSpPr>
        <p:sp>
          <p:nvSpPr>
            <p:cNvPr id="327685" name="Text Box 5"/>
            <p:cNvSpPr txBox="1">
              <a:spLocks noChangeArrowheads="1"/>
            </p:cNvSpPr>
            <p:nvPr/>
          </p:nvSpPr>
          <p:spPr bwMode="auto">
            <a:xfrm>
              <a:off x="1296" y="403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G</a:t>
              </a:r>
            </a:p>
          </p:txBody>
        </p:sp>
        <p:grpSp>
          <p:nvGrpSpPr>
            <p:cNvPr id="327686" name="Group 6"/>
            <p:cNvGrpSpPr>
              <a:grpSpLocks/>
            </p:cNvGrpSpPr>
            <p:nvPr/>
          </p:nvGrpSpPr>
          <p:grpSpPr bwMode="auto">
            <a:xfrm>
              <a:off x="432" y="2544"/>
              <a:ext cx="4992" cy="1488"/>
              <a:chOff x="432" y="2544"/>
              <a:chExt cx="4992" cy="1488"/>
            </a:xfrm>
          </p:grpSpPr>
          <p:sp>
            <p:nvSpPr>
              <p:cNvPr id="327687" name="Oval 7"/>
              <p:cNvSpPr>
                <a:spLocks noChangeArrowheads="1"/>
              </p:cNvSpPr>
              <p:nvPr/>
            </p:nvSpPr>
            <p:spPr bwMode="auto">
              <a:xfrm>
                <a:off x="432" y="2544"/>
                <a:ext cx="1968" cy="14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7688" name="Oval 8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1344" cy="100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l-GR">
                  <a:latin typeface="Arial" charset="0"/>
                </a:endParaRPr>
              </a:p>
            </p:txBody>
          </p:sp>
          <p:sp>
            <p:nvSpPr>
              <p:cNvPr id="327689" name="Text Box 9"/>
              <p:cNvSpPr txBox="1">
                <a:spLocks noChangeArrowheads="1"/>
              </p:cNvSpPr>
              <p:nvPr/>
            </p:nvSpPr>
            <p:spPr bwMode="auto">
              <a:xfrm>
                <a:off x="912" y="37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>
                    <a:latin typeface="Arial" charset="0"/>
                  </a:rPr>
                  <a:t>X</a:t>
                </a:r>
              </a:p>
            </p:txBody>
          </p:sp>
          <p:sp>
            <p:nvSpPr>
              <p:cNvPr id="327690" name="Oval 10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28" cy="43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b="1" i="1">
                    <a:latin typeface="Arial" charset="0"/>
                  </a:rPr>
                  <a:t>B</a:t>
                </a:r>
              </a:p>
            </p:txBody>
          </p:sp>
          <p:sp>
            <p:nvSpPr>
              <p:cNvPr id="327691" name="Oval 11"/>
              <p:cNvSpPr>
                <a:spLocks noChangeArrowheads="1"/>
              </p:cNvSpPr>
              <p:nvPr/>
            </p:nvSpPr>
            <p:spPr bwMode="auto">
              <a:xfrm>
                <a:off x="864" y="3312"/>
                <a:ext cx="528" cy="432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b="1" i="1">
                    <a:latin typeface="Arial" charset="0"/>
                  </a:rPr>
                  <a:t>Y </a:t>
                </a:r>
              </a:p>
            </p:txBody>
          </p:sp>
          <p:sp>
            <p:nvSpPr>
              <p:cNvPr id="327692" name="Oval 12"/>
              <p:cNvSpPr>
                <a:spLocks noChangeArrowheads="1"/>
              </p:cNvSpPr>
              <p:nvPr/>
            </p:nvSpPr>
            <p:spPr bwMode="auto">
              <a:xfrm>
                <a:off x="1872" y="3072"/>
                <a:ext cx="528" cy="432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b="1" i="1">
                    <a:latin typeface="Arial" charset="0"/>
                  </a:rPr>
                  <a:t>A</a:t>
                </a:r>
              </a:p>
            </p:txBody>
          </p:sp>
          <p:sp>
            <p:nvSpPr>
              <p:cNvPr id="327693" name="Rectangle 13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624" cy="105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7694" name="Rectangle 14"/>
              <p:cNvSpPr>
                <a:spLocks noChangeArrowheads="1"/>
              </p:cNvSpPr>
              <p:nvPr/>
            </p:nvSpPr>
            <p:spPr bwMode="auto">
              <a:xfrm rot="10048504">
                <a:off x="768" y="3168"/>
                <a:ext cx="1677" cy="480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327695" name="Group 15"/>
              <p:cNvGrpSpPr>
                <a:grpSpLocks/>
              </p:cNvGrpSpPr>
              <p:nvPr/>
            </p:nvGrpSpPr>
            <p:grpSpPr bwMode="auto">
              <a:xfrm>
                <a:off x="4800" y="2736"/>
                <a:ext cx="624" cy="1056"/>
                <a:chOff x="2880" y="2736"/>
                <a:chExt cx="624" cy="1056"/>
              </a:xfrm>
            </p:grpSpPr>
            <p:sp>
              <p:nvSpPr>
                <p:cNvPr id="327696" name="Oval 16"/>
                <p:cNvSpPr>
                  <a:spLocks noChangeArrowheads="1"/>
                </p:cNvSpPr>
                <p:nvPr/>
              </p:nvSpPr>
              <p:spPr bwMode="auto">
                <a:xfrm>
                  <a:off x="2928" y="2784"/>
                  <a:ext cx="528" cy="43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400" b="1" i="1">
                      <a:latin typeface="Arial" charset="0"/>
                    </a:rPr>
                    <a:t>B</a:t>
                  </a:r>
                </a:p>
              </p:txBody>
            </p:sp>
            <p:sp>
              <p:nvSpPr>
                <p:cNvPr id="327697" name="Oval 17"/>
                <p:cNvSpPr>
                  <a:spLocks noChangeArrowheads="1"/>
                </p:cNvSpPr>
                <p:nvPr/>
              </p:nvSpPr>
              <p:spPr bwMode="auto">
                <a:xfrm>
                  <a:off x="2928" y="3264"/>
                  <a:ext cx="528" cy="432"/>
                </a:xfrm>
                <a:prstGeom prst="ellipse">
                  <a:avLst/>
                </a:prstGeom>
                <a:solidFill>
                  <a:schemeClr val="folHlink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400" b="1" i="1">
                      <a:latin typeface="Arial" charset="0"/>
                    </a:rPr>
                    <a:t>Y </a:t>
                  </a:r>
                </a:p>
              </p:txBody>
            </p:sp>
            <p:sp>
              <p:nvSpPr>
                <p:cNvPr id="327698" name="Rectangle 18"/>
                <p:cNvSpPr>
                  <a:spLocks noChangeArrowheads="1"/>
                </p:cNvSpPr>
                <p:nvPr/>
              </p:nvSpPr>
              <p:spPr bwMode="auto">
                <a:xfrm>
                  <a:off x="2880" y="2736"/>
                  <a:ext cx="624" cy="105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7699" name="Group 19"/>
              <p:cNvGrpSpPr>
                <a:grpSpLocks/>
              </p:cNvGrpSpPr>
              <p:nvPr/>
            </p:nvGrpSpPr>
            <p:grpSpPr bwMode="auto">
              <a:xfrm>
                <a:off x="2736" y="2976"/>
                <a:ext cx="1677" cy="672"/>
                <a:chOff x="3936" y="3024"/>
                <a:chExt cx="1677" cy="672"/>
              </a:xfrm>
            </p:grpSpPr>
            <p:sp>
              <p:nvSpPr>
                <p:cNvPr id="327700" name="Oval 20"/>
                <p:cNvSpPr>
                  <a:spLocks noChangeArrowheads="1"/>
                </p:cNvSpPr>
                <p:nvPr/>
              </p:nvSpPr>
              <p:spPr bwMode="auto">
                <a:xfrm>
                  <a:off x="3984" y="3264"/>
                  <a:ext cx="528" cy="432"/>
                </a:xfrm>
                <a:prstGeom prst="ellipse">
                  <a:avLst/>
                </a:prstGeom>
                <a:solidFill>
                  <a:schemeClr val="folHlink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400" b="1" i="1">
                      <a:latin typeface="Arial" charset="0"/>
                    </a:rPr>
                    <a:t>Y </a:t>
                  </a:r>
                </a:p>
              </p:txBody>
            </p:sp>
            <p:sp>
              <p:nvSpPr>
                <p:cNvPr id="327701" name="Oval 21"/>
                <p:cNvSpPr>
                  <a:spLocks noChangeArrowheads="1"/>
                </p:cNvSpPr>
                <p:nvPr/>
              </p:nvSpPr>
              <p:spPr bwMode="auto">
                <a:xfrm>
                  <a:off x="4992" y="3024"/>
                  <a:ext cx="528" cy="432"/>
                </a:xfrm>
                <a:prstGeom prst="ellipse">
                  <a:avLst/>
                </a:prstGeom>
                <a:solidFill>
                  <a:schemeClr val="folHlink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400" b="1" i="1">
                      <a:latin typeface="Arial" charset="0"/>
                    </a:rPr>
                    <a:t>A</a:t>
                  </a:r>
                </a:p>
              </p:txBody>
            </p:sp>
            <p:sp>
              <p:nvSpPr>
                <p:cNvPr id="327702" name="Rectangle 22"/>
                <p:cNvSpPr>
                  <a:spLocks noChangeArrowheads="1"/>
                </p:cNvSpPr>
                <p:nvPr/>
              </p:nvSpPr>
              <p:spPr bwMode="auto">
                <a:xfrm rot="10048504">
                  <a:off x="3936" y="3120"/>
                  <a:ext cx="1677" cy="480"/>
                </a:xfrm>
                <a:prstGeom prst="rect">
                  <a:avLst/>
                </a:prstGeom>
                <a:noFill/>
                <a:ln w="3810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327703" name="Line 23"/>
              <p:cNvSpPr>
                <a:spLocks noChangeShapeType="1"/>
              </p:cNvSpPr>
              <p:nvPr/>
            </p:nvSpPr>
            <p:spPr bwMode="auto">
              <a:xfrm>
                <a:off x="3792" y="3600"/>
                <a:ext cx="9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27704" name="Text Box 24"/>
              <p:cNvSpPr txBox="1">
                <a:spLocks noChangeArrowheads="1"/>
              </p:cNvSpPr>
              <p:nvPr/>
            </p:nvSpPr>
            <p:spPr bwMode="auto">
              <a:xfrm>
                <a:off x="4128" y="355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>
                    <a:latin typeface="Arial" charset="0"/>
                  </a:rPr>
                  <a:t>f</a:t>
                </a:r>
              </a:p>
            </p:txBody>
          </p:sp>
          <p:sp>
            <p:nvSpPr>
              <p:cNvPr id="327705" name="Oval 25"/>
              <p:cNvSpPr>
                <a:spLocks noChangeArrowheads="1"/>
              </p:cNvSpPr>
              <p:nvPr/>
            </p:nvSpPr>
            <p:spPr bwMode="auto">
              <a:xfrm>
                <a:off x="5040" y="3264"/>
                <a:ext cx="144" cy="144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7706" name="Oval 26"/>
              <p:cNvSpPr>
                <a:spLocks noChangeArrowheads="1"/>
              </p:cNvSpPr>
              <p:nvPr/>
            </p:nvSpPr>
            <p:spPr bwMode="auto">
              <a:xfrm>
                <a:off x="4848" y="3360"/>
                <a:ext cx="144" cy="144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CD46-955C-47F2-A125-D8ADC551DB7D}" type="slidenum">
              <a:rPr lang="en-US"/>
              <a:pPr/>
              <a:t>48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1 - Proof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 is the probability of an overlapping second copy of </a:t>
            </a:r>
            <a:r>
              <a:rPr lang="en-US" sz="2400" i="1"/>
              <a:t>H</a:t>
            </a:r>
            <a:r>
              <a:rPr lang="en-US" sz="2400"/>
              <a:t> in </a:t>
            </a:r>
            <a:r>
              <a:rPr lang="en-US" sz="2400" i="1"/>
              <a:t>G</a:t>
            </a:r>
            <a:r>
              <a:rPr lang="en-US" sz="2400"/>
              <a:t>?</a:t>
            </a:r>
          </a:p>
          <a:p>
            <a:pPr>
              <a:lnSpc>
                <a:spcPct val="90000"/>
              </a:lnSpc>
            </a:pPr>
            <a:r>
              <a:rPr lang="en-US" sz="2400" i="1"/>
              <a:t>f</a:t>
            </a:r>
            <a:r>
              <a:rPr lang="en-US" sz="2400" i="1" baseline="-25000"/>
              <a:t>ABCD</a:t>
            </a:r>
            <a:r>
              <a:rPr lang="en-US" sz="2400" i="1"/>
              <a:t> </a:t>
            </a:r>
            <a:r>
              <a:rPr lang="en-US" sz="2400"/>
              <a:t>: </a:t>
            </a:r>
            <a:r>
              <a:rPr lang="en-US" sz="2400" i="1"/>
              <a:t>A</a:t>
            </a:r>
            <a:r>
              <a:rPr lang="en-US" sz="2400"/>
              <a:t>U</a:t>
            </a:r>
            <a:r>
              <a:rPr lang="en-US" sz="2400" i="1"/>
              <a:t>Y → B</a:t>
            </a:r>
            <a:r>
              <a:rPr lang="en-US" sz="2400"/>
              <a:t>U</a:t>
            </a:r>
            <a:r>
              <a:rPr lang="en-US" sz="2400" i="1"/>
              <a:t>Y = X</a:t>
            </a:r>
          </a:p>
          <a:p>
            <a:pPr>
              <a:lnSpc>
                <a:spcPct val="90000"/>
              </a:lnSpc>
            </a:pPr>
            <a:r>
              <a:rPr lang="en-US" sz="2400"/>
              <a:t>Let </a:t>
            </a:r>
            <a:r>
              <a:rPr lang="en-US" sz="2400" b="1" i="1"/>
              <a:t>j</a:t>
            </a:r>
            <a:r>
              <a:rPr lang="en-US" sz="2400"/>
              <a:t> = |</a:t>
            </a:r>
            <a:r>
              <a:rPr lang="en-US" sz="2400" i="1"/>
              <a:t>A</a:t>
            </a:r>
            <a:r>
              <a:rPr lang="en-US" sz="2400"/>
              <a:t>| = |</a:t>
            </a:r>
            <a:r>
              <a:rPr lang="en-US" sz="2400" i="1"/>
              <a:t>B</a:t>
            </a:r>
            <a:r>
              <a:rPr lang="en-US" sz="2400"/>
              <a:t>| = |</a:t>
            </a:r>
            <a:r>
              <a:rPr lang="en-US" sz="2400" i="1"/>
              <a:t>C</a:t>
            </a:r>
            <a:r>
              <a:rPr lang="en-US" sz="2400"/>
              <a:t>|</a:t>
            </a:r>
          </a:p>
          <a:p>
            <a:pPr>
              <a:lnSpc>
                <a:spcPct val="90000"/>
              </a:lnSpc>
            </a:pPr>
            <a:r>
              <a:rPr lang="el-GR" sz="2400"/>
              <a:t>ε</a:t>
            </a:r>
            <a:r>
              <a:rPr lang="en-US" sz="2400" i="1" baseline="-25000"/>
              <a:t>ABCD</a:t>
            </a:r>
            <a:r>
              <a:rPr lang="en-US" sz="2400"/>
              <a:t> – the event that </a:t>
            </a:r>
            <a:r>
              <a:rPr lang="en-US" sz="2400" i="1"/>
              <a:t>f</a:t>
            </a:r>
            <a:r>
              <a:rPr lang="en-US" sz="2400" i="1" baseline="-25000"/>
              <a:t>ABCD</a:t>
            </a:r>
            <a:r>
              <a:rPr lang="en-US" sz="2400" i="1"/>
              <a:t> </a:t>
            </a:r>
            <a:r>
              <a:rPr lang="en-US" sz="2400"/>
              <a:t>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an isomorphism</a:t>
            </a:r>
          </a:p>
          <a:p>
            <a:pPr>
              <a:lnSpc>
                <a:spcPct val="90000"/>
              </a:lnSpc>
            </a:pPr>
            <a:r>
              <a:rPr lang="en-US" sz="2400"/>
              <a:t>#random edges inside </a:t>
            </a:r>
            <a:r>
              <a:rPr lang="en-US" sz="2400" i="1"/>
              <a:t>C ≥ j</a:t>
            </a:r>
            <a:r>
              <a:rPr lang="en-US" sz="2400"/>
              <a:t>(</a:t>
            </a:r>
            <a:r>
              <a:rPr lang="en-US" sz="2400" i="1"/>
              <a:t>j</a:t>
            </a:r>
            <a:r>
              <a:rPr lang="en-US" sz="2400"/>
              <a:t>-1)/2 – (</a:t>
            </a:r>
            <a:r>
              <a:rPr lang="en-US" sz="2400" i="1"/>
              <a:t>j</a:t>
            </a:r>
            <a:r>
              <a:rPr lang="en-US" sz="2400"/>
              <a:t>-1)</a:t>
            </a:r>
          </a:p>
          <a:p>
            <a:pPr>
              <a:lnSpc>
                <a:spcPct val="90000"/>
              </a:lnSpc>
            </a:pPr>
            <a:r>
              <a:rPr lang="en-US" sz="2400"/>
              <a:t>#random edges between </a:t>
            </a:r>
            <a:r>
              <a:rPr lang="en-US" sz="2400" i="1"/>
              <a:t>C </a:t>
            </a:r>
            <a:r>
              <a:rPr lang="en-US" sz="2400"/>
              <a:t>and</a:t>
            </a:r>
            <a:r>
              <a:rPr lang="en-US" sz="2400" i="1"/>
              <a:t> Y' ≥ </a:t>
            </a:r>
            <a:r>
              <a:rPr lang="en-US" sz="2400"/>
              <a:t>(|</a:t>
            </a:r>
            <a:r>
              <a:rPr lang="en-US" sz="2400" i="1"/>
              <a:t>Y</a:t>
            </a:r>
            <a:r>
              <a:rPr lang="en-US" sz="2400"/>
              <a:t>'|)</a:t>
            </a:r>
            <a:r>
              <a:rPr lang="en-US" sz="2400" i="1"/>
              <a:t>j – </a:t>
            </a:r>
            <a:r>
              <a:rPr lang="en-US" sz="2400"/>
              <a:t>2</a:t>
            </a:r>
            <a:r>
              <a:rPr lang="en-US" sz="2400" i="1"/>
              <a:t>j</a:t>
            </a:r>
          </a:p>
          <a:p>
            <a:pPr>
              <a:lnSpc>
                <a:spcPct val="90000"/>
              </a:lnSpc>
            </a:pPr>
            <a:r>
              <a:rPr lang="en-US" sz="2400"/>
              <a:t>Probability that the random edges match those of </a:t>
            </a:r>
            <a:r>
              <a:rPr lang="en-US" sz="2400" i="1"/>
              <a:t>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Pr[</a:t>
            </a:r>
            <a:r>
              <a:rPr lang="el-GR" sz="2400"/>
              <a:t>ε</a:t>
            </a:r>
            <a:r>
              <a:rPr lang="en-US" sz="2400" i="1" baseline="-25000"/>
              <a:t>ABCD</a:t>
            </a:r>
            <a:r>
              <a:rPr lang="en-US" sz="2400"/>
              <a:t>] ≤ 2</a:t>
            </a:r>
            <a:r>
              <a:rPr lang="en-US" sz="2400" baseline="30000"/>
              <a:t>#random edges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grpSp>
        <p:nvGrpSpPr>
          <p:cNvPr id="329732" name="Group 4"/>
          <p:cNvGrpSpPr>
            <a:grpSpLocks/>
          </p:cNvGrpSpPr>
          <p:nvPr/>
        </p:nvGrpSpPr>
        <p:grpSpPr bwMode="auto">
          <a:xfrm>
            <a:off x="5638800" y="2057400"/>
            <a:ext cx="3124200" cy="2362200"/>
            <a:chOff x="3552" y="1296"/>
            <a:chExt cx="1968" cy="1488"/>
          </a:xfrm>
        </p:grpSpPr>
        <p:sp>
          <p:nvSpPr>
            <p:cNvPr id="329733" name="Oval 5"/>
            <p:cNvSpPr>
              <a:spLocks noChangeArrowheads="1"/>
            </p:cNvSpPr>
            <p:nvPr/>
          </p:nvSpPr>
          <p:spPr bwMode="auto">
            <a:xfrm>
              <a:off x="3552" y="1296"/>
              <a:ext cx="1968" cy="14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329734" name="Oval 6"/>
            <p:cNvSpPr>
              <a:spLocks noChangeArrowheads="1"/>
            </p:cNvSpPr>
            <p:nvPr/>
          </p:nvSpPr>
          <p:spPr bwMode="auto">
            <a:xfrm>
              <a:off x="3600" y="1536"/>
              <a:ext cx="1344" cy="1008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b="1" i="1">
                <a:latin typeface="Arial" charset="0"/>
              </a:endParaRPr>
            </a:p>
          </p:txBody>
        </p:sp>
        <p:sp>
          <p:nvSpPr>
            <p:cNvPr id="329735" name="Text Box 7"/>
            <p:cNvSpPr txBox="1">
              <a:spLocks noChangeArrowheads="1"/>
            </p:cNvSpPr>
            <p:nvPr/>
          </p:nvSpPr>
          <p:spPr bwMode="auto">
            <a:xfrm>
              <a:off x="4032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X</a:t>
              </a:r>
            </a:p>
          </p:txBody>
        </p:sp>
        <p:sp>
          <p:nvSpPr>
            <p:cNvPr id="329736" name="Oval 8"/>
            <p:cNvSpPr>
              <a:spLocks noChangeArrowheads="1"/>
            </p:cNvSpPr>
            <p:nvPr/>
          </p:nvSpPr>
          <p:spPr bwMode="auto">
            <a:xfrm>
              <a:off x="4992" y="1824"/>
              <a:ext cx="528" cy="432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>
                  <a:latin typeface="Arial" charset="0"/>
                </a:rPr>
                <a:t>A</a:t>
              </a:r>
            </a:p>
          </p:txBody>
        </p:sp>
        <p:sp>
          <p:nvSpPr>
            <p:cNvPr id="329737" name="Oval 9"/>
            <p:cNvSpPr>
              <a:spLocks noChangeArrowheads="1"/>
            </p:cNvSpPr>
            <p:nvPr/>
          </p:nvSpPr>
          <p:spPr bwMode="auto">
            <a:xfrm>
              <a:off x="3600" y="1872"/>
              <a:ext cx="288" cy="28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i="1">
                  <a:latin typeface="Arial" charset="0"/>
                </a:rPr>
                <a:t>D</a:t>
              </a:r>
            </a:p>
          </p:txBody>
        </p:sp>
        <p:sp>
          <p:nvSpPr>
            <p:cNvPr id="329738" name="Text Box 10"/>
            <p:cNvSpPr txBox="1">
              <a:spLocks noChangeArrowheads="1"/>
            </p:cNvSpPr>
            <p:nvPr/>
          </p:nvSpPr>
          <p:spPr bwMode="auto">
            <a:xfrm>
              <a:off x="4032" y="211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Y'</a:t>
              </a:r>
            </a:p>
          </p:txBody>
        </p:sp>
        <p:sp>
          <p:nvSpPr>
            <p:cNvPr id="329739" name="Text Box 11"/>
            <p:cNvSpPr txBox="1">
              <a:spLocks noChangeArrowheads="1"/>
            </p:cNvSpPr>
            <p:nvPr/>
          </p:nvSpPr>
          <p:spPr bwMode="auto">
            <a:xfrm>
              <a:off x="3744" y="163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 charset="0"/>
                </a:rPr>
                <a:t>B</a:t>
              </a:r>
            </a:p>
          </p:txBody>
        </p:sp>
        <p:grpSp>
          <p:nvGrpSpPr>
            <p:cNvPr id="329740" name="Group 12"/>
            <p:cNvGrpSpPr>
              <a:grpSpLocks/>
            </p:cNvGrpSpPr>
            <p:nvPr/>
          </p:nvGrpSpPr>
          <p:grpSpPr bwMode="auto">
            <a:xfrm>
              <a:off x="4080" y="1584"/>
              <a:ext cx="542" cy="445"/>
              <a:chOff x="2688" y="2256"/>
              <a:chExt cx="542" cy="445"/>
            </a:xfrm>
          </p:grpSpPr>
          <p:sp>
            <p:nvSpPr>
              <p:cNvPr id="329741" name="Oval 13"/>
              <p:cNvSpPr>
                <a:spLocks noChangeArrowheads="1"/>
              </p:cNvSpPr>
              <p:nvPr/>
            </p:nvSpPr>
            <p:spPr bwMode="auto">
              <a:xfrm>
                <a:off x="2688" y="2256"/>
                <a:ext cx="528" cy="432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 b="1" i="1">
                    <a:latin typeface="Arial" charset="0"/>
                  </a:rPr>
                  <a:t>C</a:t>
                </a:r>
              </a:p>
            </p:txBody>
          </p:sp>
          <p:sp>
            <p:nvSpPr>
              <p:cNvPr id="329742" name="Line 14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pic>
            <p:nvPicPr>
              <p:cNvPr id="329743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64719"/>
              <a:stretch>
                <a:fillRect/>
              </a:stretch>
            </p:blipFill>
            <p:spPr bwMode="auto">
              <a:xfrm>
                <a:off x="2688" y="2544"/>
                <a:ext cx="542" cy="1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9744" name="Line 16"/>
            <p:cNvSpPr>
              <a:spLocks noChangeShapeType="1"/>
            </p:cNvSpPr>
            <p:nvPr/>
          </p:nvSpPr>
          <p:spPr bwMode="auto">
            <a:xfrm flipH="1" flipV="1">
              <a:off x="4368" y="1584"/>
              <a:ext cx="86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29745" name="Line 17"/>
            <p:cNvSpPr>
              <a:spLocks noChangeShapeType="1"/>
            </p:cNvSpPr>
            <p:nvPr/>
          </p:nvSpPr>
          <p:spPr bwMode="auto">
            <a:xfrm flipH="1" flipV="1">
              <a:off x="4272" y="2016"/>
              <a:ext cx="96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29746" name="Line 18"/>
            <p:cNvSpPr>
              <a:spLocks noChangeShapeType="1"/>
            </p:cNvSpPr>
            <p:nvPr/>
          </p:nvSpPr>
          <p:spPr bwMode="auto">
            <a:xfrm rot="-5400000">
              <a:off x="4272" y="1248"/>
              <a:ext cx="0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29747" name="Group 19"/>
          <p:cNvGrpSpPr>
            <a:grpSpLocks/>
          </p:cNvGrpSpPr>
          <p:nvPr/>
        </p:nvGrpSpPr>
        <p:grpSpPr bwMode="auto">
          <a:xfrm>
            <a:off x="381000" y="5181600"/>
            <a:ext cx="8382000" cy="1524000"/>
            <a:chOff x="240" y="3264"/>
            <a:chExt cx="5280" cy="960"/>
          </a:xfrm>
        </p:grpSpPr>
        <p:graphicFrame>
          <p:nvGraphicFramePr>
            <p:cNvPr id="329748" name="Object 20"/>
            <p:cNvGraphicFramePr>
              <a:graphicFrameLocks noChangeAspect="1"/>
            </p:cNvGraphicFramePr>
            <p:nvPr/>
          </p:nvGraphicFramePr>
          <p:xfrm>
            <a:off x="240" y="3584"/>
            <a:ext cx="5280" cy="634"/>
          </p:xfrm>
          <a:graphic>
            <a:graphicData uri="http://schemas.openxmlformats.org/presentationml/2006/ole">
              <p:oleObj spid="_x0000_s329748" name="Equation" r:id="rId5" imgW="2921000" imgH="355600" progId="Equation.3">
                <p:embed/>
              </p:oleObj>
            </a:graphicData>
          </a:graphic>
        </p:graphicFrame>
        <p:sp>
          <p:nvSpPr>
            <p:cNvPr id="329749" name="Text Box 21"/>
            <p:cNvSpPr txBox="1">
              <a:spLocks noChangeArrowheads="1"/>
            </p:cNvSpPr>
            <p:nvPr/>
          </p:nvSpPr>
          <p:spPr bwMode="auto">
            <a:xfrm>
              <a:off x="3168" y="3264"/>
              <a:ext cx="240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A</a:t>
              </a:r>
            </a:p>
          </p:txBody>
        </p:sp>
        <p:sp>
          <p:nvSpPr>
            <p:cNvPr id="329750" name="Text Box 22"/>
            <p:cNvSpPr txBox="1">
              <a:spLocks noChangeArrowheads="1"/>
            </p:cNvSpPr>
            <p:nvPr/>
          </p:nvSpPr>
          <p:spPr bwMode="auto">
            <a:xfrm>
              <a:off x="3312" y="3936"/>
              <a:ext cx="52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B,C</a:t>
              </a:r>
            </a:p>
          </p:txBody>
        </p:sp>
        <p:sp>
          <p:nvSpPr>
            <p:cNvPr id="329751" name="Text Box 23"/>
            <p:cNvSpPr txBox="1">
              <a:spLocks noChangeArrowheads="1"/>
            </p:cNvSpPr>
            <p:nvPr/>
          </p:nvSpPr>
          <p:spPr bwMode="auto">
            <a:xfrm>
              <a:off x="3984" y="3264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D</a:t>
              </a:r>
            </a:p>
          </p:txBody>
        </p:sp>
        <p:sp>
          <p:nvSpPr>
            <p:cNvPr id="329752" name="AutoShape 24"/>
            <p:cNvSpPr>
              <a:spLocks/>
            </p:cNvSpPr>
            <p:nvPr/>
          </p:nvSpPr>
          <p:spPr bwMode="auto">
            <a:xfrm rot="5400000">
              <a:off x="3504" y="3792"/>
              <a:ext cx="144" cy="336"/>
            </a:xfrm>
            <a:prstGeom prst="rightBrace">
              <a:avLst>
                <a:gd name="adj1" fmla="val 1944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9753" name="AutoShape 25"/>
            <p:cNvSpPr>
              <a:spLocks/>
            </p:cNvSpPr>
            <p:nvPr/>
          </p:nvSpPr>
          <p:spPr bwMode="auto">
            <a:xfrm rot="16200000" flipV="1">
              <a:off x="3264" y="3456"/>
              <a:ext cx="96" cy="288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9754" name="AutoShape 26"/>
            <p:cNvSpPr>
              <a:spLocks/>
            </p:cNvSpPr>
            <p:nvPr/>
          </p:nvSpPr>
          <p:spPr bwMode="auto">
            <a:xfrm rot="16200000" flipV="1">
              <a:off x="4104" y="3336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1E1D-C470-4EF9-846D-80682DD5DF06}" type="slidenum">
              <a:rPr lang="en-US"/>
              <a:pPr/>
              <a:t>49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2 [</a:t>
            </a:r>
            <a:r>
              <a:rPr lang="en-US" i="1"/>
              <a:t>Efficiency</a:t>
            </a:r>
            <a:r>
              <a:rPr lang="en-US"/>
              <a:t>]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Claim: Size of search tree </a:t>
            </a:r>
            <a:r>
              <a:rPr lang="en-US" sz="2800" i="1"/>
              <a:t>T</a:t>
            </a:r>
            <a:r>
              <a:rPr lang="en-US" sz="2800"/>
              <a:t> is near-linear.</a:t>
            </a:r>
          </a:p>
          <a:p>
            <a:pPr>
              <a:lnSpc>
                <a:spcPct val="90000"/>
              </a:lnSpc>
            </a:pPr>
            <a:r>
              <a:rPr lang="en-US" sz="2800"/>
              <a:t>Proof uses similar methods: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Define random variables: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#nodes in </a:t>
            </a:r>
            <a:r>
              <a:rPr lang="en-US" sz="2000" i="1"/>
              <a:t>T</a:t>
            </a:r>
            <a:r>
              <a:rPr lang="en-US" sz="2000"/>
              <a:t> = </a:t>
            </a:r>
            <a:r>
              <a:rPr lang="el-GR" sz="2000"/>
              <a:t>Γ</a:t>
            </a:r>
            <a:endParaRPr lang="en-US" sz="2000"/>
          </a:p>
          <a:p>
            <a:pPr lvl="2">
              <a:lnSpc>
                <a:spcPct val="90000"/>
              </a:lnSpc>
            </a:pPr>
            <a:r>
              <a:rPr lang="el-GR" sz="2000"/>
              <a:t>Γ </a:t>
            </a:r>
            <a:r>
              <a:rPr lang="en-US" sz="2000"/>
              <a:t>= </a:t>
            </a:r>
            <a:r>
              <a:rPr lang="el-GR" sz="2000"/>
              <a:t>Γ</a:t>
            </a:r>
            <a:r>
              <a:rPr lang="en-US" sz="2000"/>
              <a:t>' + </a:t>
            </a:r>
            <a:r>
              <a:rPr lang="el-GR" sz="2000"/>
              <a:t>Γ</a:t>
            </a:r>
            <a:r>
              <a:rPr lang="en-US" sz="2000"/>
              <a:t>'' = #paths in </a:t>
            </a:r>
            <a:r>
              <a:rPr lang="en-US" sz="2000" i="1"/>
              <a:t>G</a:t>
            </a:r>
            <a:r>
              <a:rPr lang="en-US" sz="2000"/>
              <a:t> – </a:t>
            </a:r>
            <a:r>
              <a:rPr lang="en-US" sz="2000" i="1"/>
              <a:t>H</a:t>
            </a:r>
            <a:r>
              <a:rPr lang="en-US" sz="2000"/>
              <a:t> + #paths passing in </a:t>
            </a:r>
            <a:r>
              <a:rPr lang="en-US" sz="2000" i="1"/>
              <a:t>H</a:t>
            </a:r>
            <a:endParaRPr lang="el-GR" sz="2000"/>
          </a:p>
          <a:p>
            <a:pPr lvl="1">
              <a:lnSpc>
                <a:spcPct val="90000"/>
              </a:lnSpc>
            </a:pPr>
            <a:r>
              <a:rPr lang="en-US" sz="2400"/>
              <a:t>This time we bound </a:t>
            </a:r>
            <a:r>
              <a:rPr lang="en-US" sz="2400" i="1"/>
              <a:t>E</a:t>
            </a:r>
            <a:r>
              <a:rPr lang="en-US" sz="2400"/>
              <a:t>(</a:t>
            </a:r>
            <a:r>
              <a:rPr lang="el-GR" sz="2400"/>
              <a:t>Γ</a:t>
            </a:r>
            <a:r>
              <a:rPr lang="en-US" sz="2400"/>
              <a:t>') [and similarly </a:t>
            </a:r>
            <a:r>
              <a:rPr lang="en-US" sz="2400" i="1"/>
              <a:t>E</a:t>
            </a:r>
            <a:r>
              <a:rPr lang="en-US" sz="2400"/>
              <a:t>(</a:t>
            </a:r>
            <a:r>
              <a:rPr lang="el-GR" sz="2400"/>
              <a:t>Γ</a:t>
            </a:r>
            <a:r>
              <a:rPr lang="en-US" sz="2400"/>
              <a:t>'')]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Number of paths of length </a:t>
            </a:r>
            <a:r>
              <a:rPr lang="en-US" sz="2400" i="1"/>
              <a:t>j</a:t>
            </a:r>
            <a:r>
              <a:rPr lang="en-US" sz="2400"/>
              <a:t> with max degree </a:t>
            </a:r>
            <a:r>
              <a:rPr lang="en-US" sz="2400" i="1"/>
              <a:t>d</a:t>
            </a:r>
            <a:r>
              <a:rPr lang="en-US" sz="2400" baseline="-25000"/>
              <a:t>1</a:t>
            </a:r>
            <a:r>
              <a:rPr lang="en-US" sz="2400"/>
              <a:t> is bounded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Probability of such a path to have correct internal structure is bounded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i="1"/>
              <a:t>E</a:t>
            </a:r>
            <a:r>
              <a:rPr lang="en-US" sz="2400"/>
              <a:t>(</a:t>
            </a:r>
            <a:r>
              <a:rPr lang="el-GR" sz="2400"/>
              <a:t>Γ</a:t>
            </a:r>
            <a:r>
              <a:rPr lang="en-US" sz="2400"/>
              <a:t>') ≤     (#paths * Pr[correct internal struct])</a:t>
            </a: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31781" name="Object 5"/>
          <p:cNvGraphicFramePr>
            <a:graphicFrameLocks noChangeAspect="1"/>
          </p:cNvGraphicFramePr>
          <p:nvPr/>
        </p:nvGraphicFramePr>
        <p:xfrm>
          <a:off x="2209800" y="5397500"/>
          <a:ext cx="457200" cy="685800"/>
        </p:xfrm>
        <a:graphic>
          <a:graphicData uri="http://schemas.openxmlformats.org/presentationml/2006/ole">
            <p:oleObj spid="_x0000_s331781" name="Equation" r:id="rId4" imgW="29196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353C-DDB8-4169-B80D-256B8EF33D27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00113" y="476250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Garamond" pitchFamily="18" charset="0"/>
              </a:rPr>
              <a:t>Model: Social Graph</a:t>
            </a:r>
            <a:endParaRPr lang="el-GR" sz="280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609329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graph from: </a:t>
            </a:r>
            <a:r>
              <a:rPr lang="en-US" sz="1600" dirty="0" smtClean="0">
                <a:solidFill>
                  <a:srgbClr val="336699"/>
                </a:solidFill>
              </a:rPr>
              <a:t>http://www.flickr.com/photos/greenem/11696663/</a:t>
            </a:r>
            <a:endParaRPr lang="el-GR" sz="1600" dirty="0">
              <a:solidFill>
                <a:srgbClr val="336699"/>
              </a:solidFill>
            </a:endParaRPr>
          </a:p>
        </p:txBody>
      </p:sp>
      <p:pic>
        <p:nvPicPr>
          <p:cNvPr id="11" name="Picture 10" descr="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5" y="1319601"/>
            <a:ext cx="4824536" cy="428271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3D21-7168-4CC6-B5F1-B001C88A67C2}" type="slidenum">
              <a:rPr lang="en-US"/>
              <a:pPr/>
              <a:t>50</a:t>
            </a:fld>
            <a:endParaRPr lang="en-US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869950"/>
            <a:ext cx="8405813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FBEE-715F-4A06-A94F-4BFDCDDDFC95}" type="slidenum">
              <a:rPr lang="en-US"/>
              <a:pPr/>
              <a:t>51</a:t>
            </a:fld>
            <a:endParaRPr lang="en-US"/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2317750"/>
            <a:ext cx="7989887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BD78-956D-4EA1-A329-D11D5622D19B}" type="slidenum">
              <a:rPr lang="en-US"/>
              <a:pPr/>
              <a:t>52</a:t>
            </a:fld>
            <a:endParaRPr lang="en-US"/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8" y="936625"/>
            <a:ext cx="8823325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6076-5B21-43A5-BFCA-19EA87F342BE}" type="slidenum">
              <a:rPr lang="en-US"/>
              <a:pPr/>
              <a:t>53</a:t>
            </a:fld>
            <a:endParaRPr lang="en-US"/>
          </a:p>
        </p:txBody>
      </p:sp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1089025"/>
            <a:ext cx="84455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81CD-15D7-42C7-849A-51560CAA2373}" type="slidenum">
              <a:rPr lang="en-US"/>
              <a:pPr/>
              <a:t>54</a:t>
            </a:fld>
            <a:endParaRPr lang="en-US"/>
          </a:p>
        </p:txBody>
      </p:sp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884238"/>
            <a:ext cx="8558213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AC4A-C31B-4792-AFED-DD6604D72DD5}" type="slidenum">
              <a:rPr lang="en-US"/>
              <a:pPr/>
              <a:t>55</a:t>
            </a:fld>
            <a:endParaRPr lang="en-US"/>
          </a:p>
        </p:txBody>
      </p:sp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1463675"/>
            <a:ext cx="84074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B27-8EB9-406C-B228-4F4D8A95F9A1}" type="slidenum">
              <a:rPr lang="en-US"/>
              <a:pPr/>
              <a:t>56</a:t>
            </a:fld>
            <a:endParaRPr lang="en-US"/>
          </a:p>
        </p:txBody>
      </p:sp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927100"/>
            <a:ext cx="840740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FE35-67D8-4201-8264-B241F18E0872}" type="slidenum">
              <a:rPr lang="en-US"/>
              <a:pPr/>
              <a:t>57</a:t>
            </a:fld>
            <a:endParaRPr lang="en-US"/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1644650"/>
            <a:ext cx="82169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8CC5-6462-4FE9-8EEF-9A075C098673}" type="slidenum">
              <a:rPr lang="en-US"/>
              <a:pPr/>
              <a:t>58</a:t>
            </a:fld>
            <a:endParaRPr lang="en-US"/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108075"/>
            <a:ext cx="8142287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F725-2179-4174-A415-5998F8238099}" type="slidenum">
              <a:rPr lang="en-US"/>
              <a:pPr/>
              <a:t>59</a:t>
            </a:fld>
            <a:endParaRPr lang="en-US"/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850900"/>
            <a:ext cx="8066087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353C-DDB8-4169-B80D-256B8EF33D27}" type="slidenum">
              <a:rPr lang="en-US"/>
              <a:pPr/>
              <a:t>6</a:t>
            </a:fld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35696" y="260648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Garamond" pitchFamily="18" charset="0"/>
              </a:rPr>
              <a:t>Model: Social Graph</a:t>
            </a:r>
            <a:endParaRPr lang="el-GR" sz="2800" dirty="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2564904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Twitter</a:t>
            </a:r>
            <a:r>
              <a:rPr lang="en-US" dirty="0" smtClean="0"/>
              <a:t> </a:t>
            </a:r>
            <a:r>
              <a:rPr lang="en-US" dirty="0" smtClean="0"/>
              <a:t>graph from: </a:t>
            </a:r>
            <a:r>
              <a:rPr lang="en-US" sz="1600" dirty="0" smtClean="0">
                <a:solidFill>
                  <a:srgbClr val="336699"/>
                </a:solidFill>
              </a:rPr>
              <a:t>http://www.connectedaction.net/2009/03/30/social-networks-in-the-news/</a:t>
            </a:r>
            <a:endParaRPr lang="el-GR" sz="1600" dirty="0">
              <a:solidFill>
                <a:srgbClr val="336699"/>
              </a:solidFill>
            </a:endParaRPr>
          </a:p>
        </p:txBody>
      </p:sp>
      <p:pic>
        <p:nvPicPr>
          <p:cNvPr id="8" name="Picture 7" descr="2009-3-29-nyt-twitter-eco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16138"/>
            <a:ext cx="4104456" cy="586350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E998-8098-41C8-AE7A-B2DFC15E9BEF}" type="slidenum">
              <a:rPr lang="en-US"/>
              <a:pPr/>
              <a:t>60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Attacks on anonymized networks – </a:t>
            </a:r>
          </a:p>
          <a:p>
            <a:pPr>
              <a:buFontTx/>
              <a:buNone/>
            </a:pPr>
            <a:r>
              <a:rPr lang="en-US"/>
              <a:t>	high level description</a:t>
            </a:r>
          </a:p>
          <a:p>
            <a:r>
              <a:rPr lang="en-US"/>
              <a:t>The Walk-Based active attack</a:t>
            </a:r>
          </a:p>
          <a:p>
            <a:pPr lvl="1"/>
            <a:r>
              <a:rPr lang="en-US"/>
              <a:t>Description</a:t>
            </a:r>
          </a:p>
          <a:p>
            <a:pPr lvl="1"/>
            <a:r>
              <a:rPr lang="en-US"/>
              <a:t>Analysis</a:t>
            </a:r>
          </a:p>
          <a:p>
            <a:pPr lvl="1"/>
            <a:r>
              <a:rPr lang="en-US"/>
              <a:t>Experiments</a:t>
            </a:r>
          </a:p>
          <a:p>
            <a:r>
              <a:rPr lang="en-US" b="1">
                <a:solidFill>
                  <a:srgbClr val="FF0000"/>
                </a:solidFill>
              </a:rPr>
              <a:t>Passive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34DE-89FA-45DB-926D-51F2F9AB449A}" type="slidenum">
              <a:rPr lang="en-US"/>
              <a:pPr/>
              <a:t>61</a:t>
            </a:fld>
            <a:endParaRPr lang="en-US"/>
          </a:p>
        </p:txBody>
      </p:sp>
      <p:pic>
        <p:nvPicPr>
          <p:cNvPr id="3440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8104188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625-8869-4D2B-B86D-95455F5B767E}" type="slidenum">
              <a:rPr lang="en-US"/>
              <a:pPr/>
              <a:t>62</a:t>
            </a:fld>
            <a:endParaRPr lang="en-US"/>
          </a:p>
        </p:txBody>
      </p:sp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2157413"/>
            <a:ext cx="8331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A109-D1D8-4FAF-BEE5-B2964A835C26}" type="slidenum">
              <a:rPr lang="en-US"/>
              <a:pPr/>
              <a:t>63</a:t>
            </a:fld>
            <a:endParaRPr lang="en-US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Passive Attack - Results</a:t>
            </a:r>
          </a:p>
        </p:txBody>
      </p:sp>
      <p:pic>
        <p:nvPicPr>
          <p:cNvPr id="339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1628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9F9B-21D2-4C08-BA67-477F11AB35EF}" type="slidenum">
              <a:rPr lang="en-US"/>
              <a:pPr/>
              <a:t>64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Passive Attack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400" i="1"/>
              <a:t>H </a:t>
            </a:r>
            <a:r>
              <a:rPr lang="en-US" sz="2400"/>
              <a:t>is a coalition, recovered by same search algorithm</a:t>
            </a:r>
          </a:p>
          <a:p>
            <a:r>
              <a:rPr lang="en-US" sz="2400"/>
              <a:t>Nothing guaranteed, but works in practice</a:t>
            </a:r>
          </a:p>
        </p:txBody>
      </p:sp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11375"/>
            <a:ext cx="67056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77C4-ED4C-4969-B593-98CA78F639FA}" type="slidenum">
              <a:rPr lang="en-US"/>
              <a:pPr/>
              <a:t>65</a:t>
            </a:fld>
            <a:endParaRPr lang="en-US"/>
          </a:p>
        </p:txBody>
      </p:sp>
      <p:pic>
        <p:nvPicPr>
          <p:cNvPr id="3379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817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149725"/>
            <a:ext cx="791368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7497-0AA3-4D22-9F97-14EEB7DA0529}" type="slidenum">
              <a:rPr lang="en-US"/>
              <a:pPr/>
              <a:t>66</a:t>
            </a:fld>
            <a:endParaRPr lang="en-US"/>
          </a:p>
        </p:txBody>
      </p:sp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1635125"/>
            <a:ext cx="82550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Potential Solutions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9048-1C48-4512-9AB8-B47508804FC3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353C-DDB8-4169-B80D-256B8EF33D27}" type="slidenum">
              <a:rPr lang="en-US"/>
              <a:pPr/>
              <a:t>7</a:t>
            </a:fld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8353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 smtClean="0"/>
              <a:t>Social </a:t>
            </a:r>
            <a:r>
              <a:rPr lang="en-US" dirty="0"/>
              <a:t>networks model social relationships by </a:t>
            </a:r>
            <a:r>
              <a:rPr lang="en-US" b="1" dirty="0">
                <a:solidFill>
                  <a:srgbClr val="FF0000"/>
                </a:solidFill>
              </a:rPr>
              <a:t>graph structures</a:t>
            </a:r>
            <a:r>
              <a:rPr lang="en-US" dirty="0"/>
              <a:t> using vertices and edges.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Vertices model individual social actors in a network, while edges model relationships between social actors.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00113" y="476250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Garamond" pitchFamily="18" charset="0"/>
              </a:rPr>
              <a:t>Model: Social Graph</a:t>
            </a:r>
            <a:endParaRPr lang="el-GR" sz="280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15616" y="3356992"/>
            <a:ext cx="51133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Labels (type of edges, vertices)</a:t>
            </a:r>
          </a:p>
          <a:p>
            <a:pPr>
              <a:spcBef>
                <a:spcPct val="50000"/>
              </a:spcBef>
            </a:pPr>
            <a:r>
              <a:rPr lang="en-US" dirty="0"/>
              <a:t>Directed/undirected</a:t>
            </a:r>
            <a:endParaRPr lang="el-GR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1560" y="4293096"/>
            <a:ext cx="777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 = (V, E, L, L</a:t>
            </a:r>
            <a:r>
              <a:rPr lang="en-US" baseline="-25000" dirty="0"/>
              <a:t>V</a:t>
            </a:r>
            <a:r>
              <a:rPr lang="en-US" dirty="0"/>
              <a:t>, L</a:t>
            </a:r>
            <a:r>
              <a:rPr lang="en-US" baseline="-25000" dirty="0"/>
              <a:t>E</a:t>
            </a:r>
            <a:r>
              <a:rPr lang="en-US" dirty="0"/>
              <a:t>) V: set of vertices (nodes),  E </a:t>
            </a:r>
            <a:r>
              <a:rPr lang="en-US" dirty="0">
                <a:sym typeface="Symbol" pitchFamily="18" charset="2"/>
              </a:rPr>
              <a:t> V x V, set of edges, L set of labels, </a:t>
            </a:r>
            <a:r>
              <a:rPr lang="en-US" dirty="0"/>
              <a:t>L</a:t>
            </a:r>
            <a:r>
              <a:rPr lang="en-US" baseline="-25000" dirty="0"/>
              <a:t>V</a:t>
            </a:r>
            <a:r>
              <a:rPr lang="en-US" dirty="0"/>
              <a:t>: V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L,  L</a:t>
            </a:r>
            <a:r>
              <a:rPr lang="en-US" baseline="-25000" dirty="0"/>
              <a:t>E: </a:t>
            </a:r>
            <a:r>
              <a:rPr lang="en-US" dirty="0"/>
              <a:t>E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30120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Bipartite graphs Tag – Document - Users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C882-FAEC-4D81-9AEF-3E9D570A54E1}" type="slidenum">
              <a:rPr lang="en-US"/>
              <a:pPr/>
              <a:t>8</a:t>
            </a:fld>
            <a:endParaRPr lang="en-US"/>
          </a:p>
        </p:txBody>
      </p:sp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7913688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D16B-2F29-4A24-9209-C9FB9BBFB4D1}" type="slidenum">
              <a:rPr lang="en-US"/>
              <a:pPr/>
              <a:t>9</a:t>
            </a:fld>
            <a:endParaRPr lang="en-US"/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539750" y="1557338"/>
            <a:ext cx="77771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Digital traces in a wide variety of on-line settings =&gt;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rich sources of data for large-scale studies of social networks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Some made based on publicly </a:t>
            </a:r>
            <a:r>
              <a:rPr lang="en-US" sz="2000" dirty="0" err="1" smtClean="0"/>
              <a:t>crawlable</a:t>
            </a:r>
            <a:r>
              <a:rPr lang="en-US" sz="2000" dirty="0" smtClean="0"/>
              <a:t> </a:t>
            </a:r>
            <a:r>
              <a:rPr lang="en-US" sz="2000" dirty="0"/>
              <a:t>blocking and social networking sites =&gt;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users have explicitly "chosen" to publish their links to others </a:t>
            </a: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900113" y="476250"/>
            <a:ext cx="676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Garamond" pitchFamily="18" charset="0"/>
              </a:rPr>
              <a:t>Privacy Preserving Publishing</a:t>
            </a:r>
            <a:endParaRPr lang="el-GR" sz="2800">
              <a:solidFill>
                <a:srgbClr val="CC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2074</Words>
  <Application>Microsoft Office PowerPoint</Application>
  <PresentationFormat>On-screen Show (4:3)</PresentationFormat>
  <Paragraphs>468</Paragraphs>
  <Slides>67</Slides>
  <Notes>67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Experiments</vt:lpstr>
      <vt:lpstr>Probability that H is Unique</vt:lpstr>
      <vt:lpstr>Slide 26</vt:lpstr>
      <vt:lpstr>Passive Attack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Active Attacks - Challenges</vt:lpstr>
      <vt:lpstr>Active Attacks - Approaches</vt:lpstr>
      <vt:lpstr>Outline</vt:lpstr>
      <vt:lpstr>The Walk-Based Attack – Simplified Version</vt:lpstr>
      <vt:lpstr>The Walk-Based Attack –  Full Version</vt:lpstr>
      <vt:lpstr>Construction of H</vt:lpstr>
      <vt:lpstr>Slide 41</vt:lpstr>
      <vt:lpstr>Slide 42</vt:lpstr>
      <vt:lpstr>Recovering H</vt:lpstr>
      <vt:lpstr>Slide 44</vt:lpstr>
      <vt:lpstr>Analysis</vt:lpstr>
      <vt:lpstr>Theorem 1 [Correctness]</vt:lpstr>
      <vt:lpstr>Theorem 1 continued</vt:lpstr>
      <vt:lpstr>Theorem 1 - Proof</vt:lpstr>
      <vt:lpstr>Theorem 2 [Efficiency]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Outline</vt:lpstr>
      <vt:lpstr>Slide 61</vt:lpstr>
      <vt:lpstr>Slide 62</vt:lpstr>
      <vt:lpstr>Passive Attack - Results</vt:lpstr>
      <vt:lpstr>Passive Attack</vt:lpstr>
      <vt:lpstr>Slide 65</vt:lpstr>
      <vt:lpstr>Slide 66</vt:lpstr>
      <vt:lpstr>Slide 67</vt:lpstr>
    </vt:vector>
  </TitlesOfParts>
  <Company>ui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ii</dc:creator>
  <cp:lastModifiedBy>pitoura</cp:lastModifiedBy>
  <cp:revision>72</cp:revision>
  <dcterms:created xsi:type="dcterms:W3CDTF">2011-02-15T06:45:21Z</dcterms:created>
  <dcterms:modified xsi:type="dcterms:W3CDTF">2011-11-24T08:23:26Z</dcterms:modified>
</cp:coreProperties>
</file>